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6" r:id="rId1"/>
  </p:sldMasterIdLst>
  <p:notesMasterIdLst>
    <p:notesMasterId r:id="rId105"/>
  </p:notesMasterIdLst>
  <p:sldIdLst>
    <p:sldId id="257" r:id="rId2"/>
    <p:sldId id="537" r:id="rId3"/>
    <p:sldId id="538" r:id="rId4"/>
    <p:sldId id="539" r:id="rId5"/>
    <p:sldId id="468" r:id="rId6"/>
    <p:sldId id="279" r:id="rId7"/>
    <p:sldId id="375" r:id="rId8"/>
    <p:sldId id="377" r:id="rId9"/>
    <p:sldId id="437" r:id="rId10"/>
    <p:sldId id="471" r:id="rId11"/>
    <p:sldId id="380" r:id="rId12"/>
    <p:sldId id="381" r:id="rId13"/>
    <p:sldId id="389" r:id="rId14"/>
    <p:sldId id="391" r:id="rId15"/>
    <p:sldId id="392" r:id="rId16"/>
    <p:sldId id="393" r:id="rId17"/>
    <p:sldId id="472" r:id="rId18"/>
    <p:sldId id="474" r:id="rId19"/>
    <p:sldId id="480" r:id="rId20"/>
    <p:sldId id="475" r:id="rId21"/>
    <p:sldId id="476" r:id="rId22"/>
    <p:sldId id="479" r:id="rId23"/>
    <p:sldId id="481" r:id="rId24"/>
    <p:sldId id="482" r:id="rId25"/>
    <p:sldId id="485" r:id="rId26"/>
    <p:sldId id="483" r:id="rId27"/>
    <p:sldId id="484" r:id="rId28"/>
    <p:sldId id="486" r:id="rId29"/>
    <p:sldId id="487" r:id="rId30"/>
    <p:sldId id="488" r:id="rId31"/>
    <p:sldId id="489" r:id="rId32"/>
    <p:sldId id="490" r:id="rId33"/>
    <p:sldId id="491" r:id="rId34"/>
    <p:sldId id="492" r:id="rId35"/>
    <p:sldId id="493" r:id="rId36"/>
    <p:sldId id="499" r:id="rId37"/>
    <p:sldId id="494" r:id="rId38"/>
    <p:sldId id="495" r:id="rId39"/>
    <p:sldId id="496" r:id="rId40"/>
    <p:sldId id="536" r:id="rId41"/>
    <p:sldId id="500" r:id="rId42"/>
    <p:sldId id="501" r:id="rId43"/>
    <p:sldId id="502" r:id="rId44"/>
    <p:sldId id="503" r:id="rId45"/>
    <p:sldId id="504" r:id="rId46"/>
    <p:sldId id="505" r:id="rId47"/>
    <p:sldId id="506" r:id="rId48"/>
    <p:sldId id="507" r:id="rId49"/>
    <p:sldId id="508" r:id="rId50"/>
    <p:sldId id="509" r:id="rId51"/>
    <p:sldId id="510" r:id="rId52"/>
    <p:sldId id="511" r:id="rId53"/>
    <p:sldId id="512" r:id="rId54"/>
    <p:sldId id="513" r:id="rId55"/>
    <p:sldId id="514" r:id="rId56"/>
    <p:sldId id="515" r:id="rId57"/>
    <p:sldId id="516" r:id="rId58"/>
    <p:sldId id="517" r:id="rId59"/>
    <p:sldId id="518" r:id="rId60"/>
    <p:sldId id="519" r:id="rId61"/>
    <p:sldId id="520" r:id="rId62"/>
    <p:sldId id="521" r:id="rId63"/>
    <p:sldId id="522" r:id="rId64"/>
    <p:sldId id="523" r:id="rId65"/>
    <p:sldId id="524" r:id="rId66"/>
    <p:sldId id="525" r:id="rId67"/>
    <p:sldId id="526" r:id="rId68"/>
    <p:sldId id="527" r:id="rId69"/>
    <p:sldId id="528" r:id="rId70"/>
    <p:sldId id="529" r:id="rId71"/>
    <p:sldId id="530" r:id="rId72"/>
    <p:sldId id="531" r:id="rId73"/>
    <p:sldId id="532" r:id="rId74"/>
    <p:sldId id="533" r:id="rId75"/>
    <p:sldId id="540" r:id="rId76"/>
    <p:sldId id="535" r:id="rId77"/>
    <p:sldId id="541" r:id="rId78"/>
    <p:sldId id="305" r:id="rId79"/>
    <p:sldId id="306" r:id="rId80"/>
    <p:sldId id="309" r:id="rId81"/>
    <p:sldId id="321" r:id="rId82"/>
    <p:sldId id="322" r:id="rId83"/>
    <p:sldId id="307" r:id="rId84"/>
    <p:sldId id="319" r:id="rId85"/>
    <p:sldId id="320" r:id="rId86"/>
    <p:sldId id="312" r:id="rId87"/>
    <p:sldId id="333" r:id="rId88"/>
    <p:sldId id="334" r:id="rId89"/>
    <p:sldId id="317" r:id="rId90"/>
    <p:sldId id="347" r:id="rId91"/>
    <p:sldId id="348" r:id="rId92"/>
    <p:sldId id="349" r:id="rId93"/>
    <p:sldId id="356" r:id="rId94"/>
    <p:sldId id="358" r:id="rId95"/>
    <p:sldId id="337" r:id="rId96"/>
    <p:sldId id="359" r:id="rId97"/>
    <p:sldId id="361" r:id="rId98"/>
    <p:sldId id="363" r:id="rId99"/>
    <p:sldId id="365" r:id="rId100"/>
    <p:sldId id="303" r:id="rId101"/>
    <p:sldId id="542" r:id="rId102"/>
    <p:sldId id="446" r:id="rId103"/>
    <p:sldId id="304" r:id="rId10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48"/>
    <p:restoredTop sz="88235" autoAdjust="0"/>
  </p:normalViewPr>
  <p:slideViewPr>
    <p:cSldViewPr snapToGrid="0" snapToObjects="1">
      <p:cViewPr>
        <p:scale>
          <a:sx n="60" d="100"/>
          <a:sy n="60" d="100"/>
        </p:scale>
        <p:origin x="856" y="1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notesMaster" Target="notesMasters/notesMaster1.xml"/><Relationship Id="rId106" Type="http://schemas.openxmlformats.org/officeDocument/2006/relationships/presProps" Target="presProps.xml"/><Relationship Id="rId107"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theme" Target="theme/theme1.xml"/><Relationship Id="rId10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55C8DD-156D-9F42-B446-D3FFDADAB84B}" type="doc">
      <dgm:prSet loTypeId="urn:microsoft.com/office/officeart/2005/8/layout/vProcess5" loCatId="" qsTypeId="urn:microsoft.com/office/officeart/2005/8/quickstyle/simple4" qsCatId="simple" csTypeId="urn:microsoft.com/office/officeart/2005/8/colors/accent1_2" csCatId="accent1" phldr="1"/>
      <dgm:spPr/>
    </dgm:pt>
    <dgm:pt modelId="{8A265403-4C46-884C-A615-192EADE340A2}">
      <dgm:prSet phldrT="[Text]"/>
      <dgm:spPr/>
      <dgm:t>
        <a:bodyPr/>
        <a:lstStyle/>
        <a:p>
          <a:r>
            <a:rPr lang="en-US" dirty="0" smtClean="0"/>
            <a:t>1. Create Inventory of Data Sources</a:t>
          </a:r>
          <a:endParaRPr lang="en-US" dirty="0"/>
        </a:p>
      </dgm:t>
    </dgm:pt>
    <dgm:pt modelId="{D692CCDF-E59A-D341-B736-DC08151D8CC3}" type="parTrans" cxnId="{67ECFF06-A44C-344D-8D4B-D6B2556173C0}">
      <dgm:prSet/>
      <dgm:spPr/>
      <dgm:t>
        <a:bodyPr/>
        <a:lstStyle/>
        <a:p>
          <a:endParaRPr lang="en-US"/>
        </a:p>
      </dgm:t>
    </dgm:pt>
    <dgm:pt modelId="{DF66BBD5-F997-1B48-9BC6-3DC5A01BE7BA}" type="sibTrans" cxnId="{67ECFF06-A44C-344D-8D4B-D6B2556173C0}">
      <dgm:prSet/>
      <dgm:spPr/>
      <dgm:t>
        <a:bodyPr/>
        <a:lstStyle/>
        <a:p>
          <a:endParaRPr lang="en-US"/>
        </a:p>
      </dgm:t>
    </dgm:pt>
    <dgm:pt modelId="{8D5F7DFE-2923-8C46-B838-865ECFD2CB9B}">
      <dgm:prSet phldrT="[Text]"/>
      <dgm:spPr/>
      <dgm:t>
        <a:bodyPr/>
        <a:lstStyle/>
        <a:p>
          <a:r>
            <a:rPr lang="en-US" dirty="0" smtClean="0"/>
            <a:t>2. Analyze Trends and Patterns</a:t>
          </a:r>
          <a:endParaRPr lang="en-US" dirty="0"/>
        </a:p>
      </dgm:t>
    </dgm:pt>
    <dgm:pt modelId="{65FD5726-5FF3-0E41-B919-E030BC4E8D95}" type="parTrans" cxnId="{02078462-3B45-894D-BD5F-F95E63CDC758}">
      <dgm:prSet/>
      <dgm:spPr/>
      <dgm:t>
        <a:bodyPr/>
        <a:lstStyle/>
        <a:p>
          <a:endParaRPr lang="en-US"/>
        </a:p>
      </dgm:t>
    </dgm:pt>
    <dgm:pt modelId="{CA296B0F-FF98-C241-83D8-2CDB2D552554}" type="sibTrans" cxnId="{02078462-3B45-894D-BD5F-F95E63CDC758}">
      <dgm:prSet/>
      <dgm:spPr/>
      <dgm:t>
        <a:bodyPr/>
        <a:lstStyle/>
        <a:p>
          <a:endParaRPr lang="en-US"/>
        </a:p>
      </dgm:t>
    </dgm:pt>
    <dgm:pt modelId="{A624C2D7-313C-1145-B287-A9D05B8922DF}">
      <dgm:prSet phldrT="[Text]"/>
      <dgm:spPr/>
      <dgm:t>
        <a:bodyPr/>
        <a:lstStyle/>
        <a:p>
          <a:r>
            <a:rPr lang="en-US" dirty="0" smtClean="0"/>
            <a:t>3. Identify the Problem Area</a:t>
          </a:r>
        </a:p>
      </dgm:t>
    </dgm:pt>
    <dgm:pt modelId="{E848FA60-79BE-FB4B-9C21-70136CDF049A}" type="parTrans" cxnId="{64C678D7-5C1A-924F-B1C9-E38AEDEC8D23}">
      <dgm:prSet/>
      <dgm:spPr/>
      <dgm:t>
        <a:bodyPr/>
        <a:lstStyle/>
        <a:p>
          <a:endParaRPr lang="en-US"/>
        </a:p>
      </dgm:t>
    </dgm:pt>
    <dgm:pt modelId="{C4D84F12-81E2-C345-A17E-4F6565905E05}" type="sibTrans" cxnId="{64C678D7-5C1A-924F-B1C9-E38AEDEC8D23}">
      <dgm:prSet/>
      <dgm:spPr/>
      <dgm:t>
        <a:bodyPr/>
        <a:lstStyle/>
        <a:p>
          <a:endParaRPr lang="en-US"/>
        </a:p>
      </dgm:t>
    </dgm:pt>
    <dgm:pt modelId="{77644A19-9998-1C47-A31B-A6080CF5D028}">
      <dgm:prSet phldrT="[Text]"/>
      <dgm:spPr/>
      <dgm:t>
        <a:bodyPr/>
        <a:lstStyle/>
        <a:p>
          <a:r>
            <a:rPr lang="en-US" dirty="0" smtClean="0"/>
            <a:t>4. Create a Problem Statement</a:t>
          </a:r>
        </a:p>
      </dgm:t>
    </dgm:pt>
    <dgm:pt modelId="{71AE5CB2-28C9-B843-8274-D1BE20F6DB09}" type="parTrans" cxnId="{1D758759-B920-3544-B3B8-87CEA3F3EB19}">
      <dgm:prSet/>
      <dgm:spPr/>
      <dgm:t>
        <a:bodyPr/>
        <a:lstStyle/>
        <a:p>
          <a:endParaRPr lang="en-US"/>
        </a:p>
      </dgm:t>
    </dgm:pt>
    <dgm:pt modelId="{FB8DFE8C-6B9A-BB4D-9DA6-0E0882D352AF}" type="sibTrans" cxnId="{1D758759-B920-3544-B3B8-87CEA3F3EB19}">
      <dgm:prSet/>
      <dgm:spPr/>
      <dgm:t>
        <a:bodyPr/>
        <a:lstStyle/>
        <a:p>
          <a:endParaRPr lang="en-US"/>
        </a:p>
      </dgm:t>
    </dgm:pt>
    <dgm:pt modelId="{A81E8D86-0564-8346-A872-74FBFAC109EF}">
      <dgm:prSet phldrT="[Text]"/>
      <dgm:spPr/>
      <dgm:t>
        <a:bodyPr/>
        <a:lstStyle/>
        <a:p>
          <a:r>
            <a:rPr lang="en-US" dirty="0" smtClean="0"/>
            <a:t>5. Verify Problem Statement</a:t>
          </a:r>
        </a:p>
      </dgm:t>
    </dgm:pt>
    <dgm:pt modelId="{6EE83FEF-CE85-D241-A1A5-996F1D4C80CC}" type="parTrans" cxnId="{DABAE82C-3109-0442-8CDE-0B492CC285BE}">
      <dgm:prSet/>
      <dgm:spPr/>
      <dgm:t>
        <a:bodyPr/>
        <a:lstStyle/>
        <a:p>
          <a:endParaRPr lang="en-US"/>
        </a:p>
      </dgm:t>
    </dgm:pt>
    <dgm:pt modelId="{7BF78955-F5F4-9240-BEAC-B1A3E051A56F}" type="sibTrans" cxnId="{DABAE82C-3109-0442-8CDE-0B492CC285BE}">
      <dgm:prSet/>
      <dgm:spPr/>
      <dgm:t>
        <a:bodyPr/>
        <a:lstStyle/>
        <a:p>
          <a:endParaRPr lang="en-US"/>
        </a:p>
      </dgm:t>
    </dgm:pt>
    <dgm:pt modelId="{B9DF7B64-FABE-544B-B2D8-F643C32ED11B}" type="pres">
      <dgm:prSet presAssocID="{9655C8DD-156D-9F42-B446-D3FFDADAB84B}" presName="outerComposite" presStyleCnt="0">
        <dgm:presLayoutVars>
          <dgm:chMax val="5"/>
          <dgm:dir/>
          <dgm:resizeHandles val="exact"/>
        </dgm:presLayoutVars>
      </dgm:prSet>
      <dgm:spPr/>
    </dgm:pt>
    <dgm:pt modelId="{617B6BA8-A2DF-A843-8EF0-631C8E69E38B}" type="pres">
      <dgm:prSet presAssocID="{9655C8DD-156D-9F42-B446-D3FFDADAB84B}" presName="dummyMaxCanvas" presStyleCnt="0">
        <dgm:presLayoutVars/>
      </dgm:prSet>
      <dgm:spPr/>
    </dgm:pt>
    <dgm:pt modelId="{62162E04-E8BE-5E4B-B9F3-ABCDCDEEEDF0}" type="pres">
      <dgm:prSet presAssocID="{9655C8DD-156D-9F42-B446-D3FFDADAB84B}" presName="FiveNodes_1" presStyleLbl="node1" presStyleIdx="0" presStyleCnt="5">
        <dgm:presLayoutVars>
          <dgm:bulletEnabled val="1"/>
        </dgm:presLayoutVars>
      </dgm:prSet>
      <dgm:spPr/>
      <dgm:t>
        <a:bodyPr/>
        <a:lstStyle/>
        <a:p>
          <a:endParaRPr lang="en-US"/>
        </a:p>
      </dgm:t>
    </dgm:pt>
    <dgm:pt modelId="{C4FF4E27-3705-824D-BB5D-CBB63B80AA66}" type="pres">
      <dgm:prSet presAssocID="{9655C8DD-156D-9F42-B446-D3FFDADAB84B}" presName="FiveNodes_2" presStyleLbl="node1" presStyleIdx="1" presStyleCnt="5">
        <dgm:presLayoutVars>
          <dgm:bulletEnabled val="1"/>
        </dgm:presLayoutVars>
      </dgm:prSet>
      <dgm:spPr/>
      <dgm:t>
        <a:bodyPr/>
        <a:lstStyle/>
        <a:p>
          <a:endParaRPr lang="en-US"/>
        </a:p>
      </dgm:t>
    </dgm:pt>
    <dgm:pt modelId="{BBC35BCB-80DE-084D-B5A0-4DAEC8FD6B29}" type="pres">
      <dgm:prSet presAssocID="{9655C8DD-156D-9F42-B446-D3FFDADAB84B}" presName="FiveNodes_3" presStyleLbl="node1" presStyleIdx="2" presStyleCnt="5">
        <dgm:presLayoutVars>
          <dgm:bulletEnabled val="1"/>
        </dgm:presLayoutVars>
      </dgm:prSet>
      <dgm:spPr/>
      <dgm:t>
        <a:bodyPr/>
        <a:lstStyle/>
        <a:p>
          <a:endParaRPr lang="en-US"/>
        </a:p>
      </dgm:t>
    </dgm:pt>
    <dgm:pt modelId="{9204066A-2C4C-4B4C-9578-4CA07557689B}" type="pres">
      <dgm:prSet presAssocID="{9655C8DD-156D-9F42-B446-D3FFDADAB84B}" presName="FiveNodes_4" presStyleLbl="node1" presStyleIdx="3" presStyleCnt="5">
        <dgm:presLayoutVars>
          <dgm:bulletEnabled val="1"/>
        </dgm:presLayoutVars>
      </dgm:prSet>
      <dgm:spPr/>
      <dgm:t>
        <a:bodyPr/>
        <a:lstStyle/>
        <a:p>
          <a:endParaRPr lang="en-US"/>
        </a:p>
      </dgm:t>
    </dgm:pt>
    <dgm:pt modelId="{E55B1D2B-EB24-604B-83EB-F8FC80CBE399}" type="pres">
      <dgm:prSet presAssocID="{9655C8DD-156D-9F42-B446-D3FFDADAB84B}" presName="FiveNodes_5" presStyleLbl="node1" presStyleIdx="4" presStyleCnt="5">
        <dgm:presLayoutVars>
          <dgm:bulletEnabled val="1"/>
        </dgm:presLayoutVars>
      </dgm:prSet>
      <dgm:spPr/>
      <dgm:t>
        <a:bodyPr/>
        <a:lstStyle/>
        <a:p>
          <a:endParaRPr lang="en-US"/>
        </a:p>
      </dgm:t>
    </dgm:pt>
    <dgm:pt modelId="{79ADF513-61EE-1440-A69F-348D7E5E30A8}" type="pres">
      <dgm:prSet presAssocID="{9655C8DD-156D-9F42-B446-D3FFDADAB84B}" presName="FiveConn_1-2" presStyleLbl="fgAccFollowNode1" presStyleIdx="0" presStyleCnt="4">
        <dgm:presLayoutVars>
          <dgm:bulletEnabled val="1"/>
        </dgm:presLayoutVars>
      </dgm:prSet>
      <dgm:spPr/>
      <dgm:t>
        <a:bodyPr/>
        <a:lstStyle/>
        <a:p>
          <a:endParaRPr lang="en-US"/>
        </a:p>
      </dgm:t>
    </dgm:pt>
    <dgm:pt modelId="{FC212A07-1E83-BE4C-ACD4-13741D132AB9}" type="pres">
      <dgm:prSet presAssocID="{9655C8DD-156D-9F42-B446-D3FFDADAB84B}" presName="FiveConn_2-3" presStyleLbl="fgAccFollowNode1" presStyleIdx="1" presStyleCnt="4">
        <dgm:presLayoutVars>
          <dgm:bulletEnabled val="1"/>
        </dgm:presLayoutVars>
      </dgm:prSet>
      <dgm:spPr/>
      <dgm:t>
        <a:bodyPr/>
        <a:lstStyle/>
        <a:p>
          <a:endParaRPr lang="en-US"/>
        </a:p>
      </dgm:t>
    </dgm:pt>
    <dgm:pt modelId="{BFB90461-CAC6-A342-8456-0564C097A17D}" type="pres">
      <dgm:prSet presAssocID="{9655C8DD-156D-9F42-B446-D3FFDADAB84B}" presName="FiveConn_3-4" presStyleLbl="fgAccFollowNode1" presStyleIdx="2" presStyleCnt="4">
        <dgm:presLayoutVars>
          <dgm:bulletEnabled val="1"/>
        </dgm:presLayoutVars>
      </dgm:prSet>
      <dgm:spPr/>
      <dgm:t>
        <a:bodyPr/>
        <a:lstStyle/>
        <a:p>
          <a:endParaRPr lang="en-US"/>
        </a:p>
      </dgm:t>
    </dgm:pt>
    <dgm:pt modelId="{83567E6E-07E9-3D4F-97F9-18EE5B0C8EA6}" type="pres">
      <dgm:prSet presAssocID="{9655C8DD-156D-9F42-B446-D3FFDADAB84B}" presName="FiveConn_4-5" presStyleLbl="fgAccFollowNode1" presStyleIdx="3" presStyleCnt="4">
        <dgm:presLayoutVars>
          <dgm:bulletEnabled val="1"/>
        </dgm:presLayoutVars>
      </dgm:prSet>
      <dgm:spPr/>
      <dgm:t>
        <a:bodyPr/>
        <a:lstStyle/>
        <a:p>
          <a:endParaRPr lang="en-US"/>
        </a:p>
      </dgm:t>
    </dgm:pt>
    <dgm:pt modelId="{CD72A0C3-4BB6-3042-9972-62158C724A4E}" type="pres">
      <dgm:prSet presAssocID="{9655C8DD-156D-9F42-B446-D3FFDADAB84B}" presName="FiveNodes_1_text" presStyleLbl="node1" presStyleIdx="4" presStyleCnt="5">
        <dgm:presLayoutVars>
          <dgm:bulletEnabled val="1"/>
        </dgm:presLayoutVars>
      </dgm:prSet>
      <dgm:spPr/>
      <dgm:t>
        <a:bodyPr/>
        <a:lstStyle/>
        <a:p>
          <a:endParaRPr lang="en-US"/>
        </a:p>
      </dgm:t>
    </dgm:pt>
    <dgm:pt modelId="{015544BF-8729-C14F-A3DF-659B4D71D33A}" type="pres">
      <dgm:prSet presAssocID="{9655C8DD-156D-9F42-B446-D3FFDADAB84B}" presName="FiveNodes_2_text" presStyleLbl="node1" presStyleIdx="4" presStyleCnt="5">
        <dgm:presLayoutVars>
          <dgm:bulletEnabled val="1"/>
        </dgm:presLayoutVars>
      </dgm:prSet>
      <dgm:spPr/>
      <dgm:t>
        <a:bodyPr/>
        <a:lstStyle/>
        <a:p>
          <a:endParaRPr lang="en-US"/>
        </a:p>
      </dgm:t>
    </dgm:pt>
    <dgm:pt modelId="{C7FA2865-EBFB-7D4F-A84F-9EC4AD71E431}" type="pres">
      <dgm:prSet presAssocID="{9655C8DD-156D-9F42-B446-D3FFDADAB84B}" presName="FiveNodes_3_text" presStyleLbl="node1" presStyleIdx="4" presStyleCnt="5">
        <dgm:presLayoutVars>
          <dgm:bulletEnabled val="1"/>
        </dgm:presLayoutVars>
      </dgm:prSet>
      <dgm:spPr/>
      <dgm:t>
        <a:bodyPr/>
        <a:lstStyle/>
        <a:p>
          <a:endParaRPr lang="en-US"/>
        </a:p>
      </dgm:t>
    </dgm:pt>
    <dgm:pt modelId="{081BC207-E03B-CF45-A361-2ADFDC96A6F6}" type="pres">
      <dgm:prSet presAssocID="{9655C8DD-156D-9F42-B446-D3FFDADAB84B}" presName="FiveNodes_4_text" presStyleLbl="node1" presStyleIdx="4" presStyleCnt="5">
        <dgm:presLayoutVars>
          <dgm:bulletEnabled val="1"/>
        </dgm:presLayoutVars>
      </dgm:prSet>
      <dgm:spPr/>
      <dgm:t>
        <a:bodyPr/>
        <a:lstStyle/>
        <a:p>
          <a:endParaRPr lang="en-US"/>
        </a:p>
      </dgm:t>
    </dgm:pt>
    <dgm:pt modelId="{3D345995-5011-024E-8F2F-3DDCC5F03FCB}" type="pres">
      <dgm:prSet presAssocID="{9655C8DD-156D-9F42-B446-D3FFDADAB84B}" presName="FiveNodes_5_text" presStyleLbl="node1" presStyleIdx="4" presStyleCnt="5">
        <dgm:presLayoutVars>
          <dgm:bulletEnabled val="1"/>
        </dgm:presLayoutVars>
      </dgm:prSet>
      <dgm:spPr/>
      <dgm:t>
        <a:bodyPr/>
        <a:lstStyle/>
        <a:p>
          <a:endParaRPr lang="en-US"/>
        </a:p>
      </dgm:t>
    </dgm:pt>
  </dgm:ptLst>
  <dgm:cxnLst>
    <dgm:cxn modelId="{80F336B5-EAD5-5849-A058-BCFFBA0F2962}" type="presOf" srcId="{77644A19-9998-1C47-A31B-A6080CF5D028}" destId="{9204066A-2C4C-4B4C-9578-4CA07557689B}" srcOrd="0" destOrd="0" presId="urn:microsoft.com/office/officeart/2005/8/layout/vProcess5"/>
    <dgm:cxn modelId="{F7584312-2F30-D84A-9B25-3B1FD24FC9DD}" type="presOf" srcId="{CA296B0F-FF98-C241-83D8-2CDB2D552554}" destId="{FC212A07-1E83-BE4C-ACD4-13741D132AB9}" srcOrd="0" destOrd="0" presId="urn:microsoft.com/office/officeart/2005/8/layout/vProcess5"/>
    <dgm:cxn modelId="{051A3C79-2252-A44D-93CC-95415193A8F0}" type="presOf" srcId="{8A265403-4C46-884C-A615-192EADE340A2}" destId="{62162E04-E8BE-5E4B-B9F3-ABCDCDEEEDF0}" srcOrd="0" destOrd="0" presId="urn:microsoft.com/office/officeart/2005/8/layout/vProcess5"/>
    <dgm:cxn modelId="{FBF0BB85-6C31-5640-B6B0-A48847CE76E0}" type="presOf" srcId="{DF66BBD5-F997-1B48-9BC6-3DC5A01BE7BA}" destId="{79ADF513-61EE-1440-A69F-348D7E5E30A8}" srcOrd="0" destOrd="0" presId="urn:microsoft.com/office/officeart/2005/8/layout/vProcess5"/>
    <dgm:cxn modelId="{CC8C7DE6-9C76-CD46-ABE3-380FAEE7116E}" type="presOf" srcId="{77644A19-9998-1C47-A31B-A6080CF5D028}" destId="{081BC207-E03B-CF45-A361-2ADFDC96A6F6}" srcOrd="1" destOrd="0" presId="urn:microsoft.com/office/officeart/2005/8/layout/vProcess5"/>
    <dgm:cxn modelId="{0F3D46A4-35F2-F04E-B9B9-B43108FF3E7C}" type="presOf" srcId="{C4D84F12-81E2-C345-A17E-4F6565905E05}" destId="{BFB90461-CAC6-A342-8456-0564C097A17D}" srcOrd="0" destOrd="0" presId="urn:microsoft.com/office/officeart/2005/8/layout/vProcess5"/>
    <dgm:cxn modelId="{DABAE82C-3109-0442-8CDE-0B492CC285BE}" srcId="{9655C8DD-156D-9F42-B446-D3FFDADAB84B}" destId="{A81E8D86-0564-8346-A872-74FBFAC109EF}" srcOrd="4" destOrd="0" parTransId="{6EE83FEF-CE85-D241-A1A5-996F1D4C80CC}" sibTransId="{7BF78955-F5F4-9240-BEAC-B1A3E051A56F}"/>
    <dgm:cxn modelId="{AE8A9994-262C-E44C-9C2E-56EDBE45185A}" type="presOf" srcId="{A624C2D7-313C-1145-B287-A9D05B8922DF}" destId="{C7FA2865-EBFB-7D4F-A84F-9EC4AD71E431}" srcOrd="1" destOrd="0" presId="urn:microsoft.com/office/officeart/2005/8/layout/vProcess5"/>
    <dgm:cxn modelId="{18FCFF8F-8A70-E647-B7F4-DE7389A9C9BC}" type="presOf" srcId="{9655C8DD-156D-9F42-B446-D3FFDADAB84B}" destId="{B9DF7B64-FABE-544B-B2D8-F643C32ED11B}" srcOrd="0" destOrd="0" presId="urn:microsoft.com/office/officeart/2005/8/layout/vProcess5"/>
    <dgm:cxn modelId="{EBCA81A1-4EC9-8746-894F-77A495221A87}" type="presOf" srcId="{8D5F7DFE-2923-8C46-B838-865ECFD2CB9B}" destId="{C4FF4E27-3705-824D-BB5D-CBB63B80AA66}" srcOrd="0" destOrd="0" presId="urn:microsoft.com/office/officeart/2005/8/layout/vProcess5"/>
    <dgm:cxn modelId="{795B40F9-FB6D-C647-856E-DC4A17ED1963}" type="presOf" srcId="{FB8DFE8C-6B9A-BB4D-9DA6-0E0882D352AF}" destId="{83567E6E-07E9-3D4F-97F9-18EE5B0C8EA6}" srcOrd="0" destOrd="0" presId="urn:microsoft.com/office/officeart/2005/8/layout/vProcess5"/>
    <dgm:cxn modelId="{02078462-3B45-894D-BD5F-F95E63CDC758}" srcId="{9655C8DD-156D-9F42-B446-D3FFDADAB84B}" destId="{8D5F7DFE-2923-8C46-B838-865ECFD2CB9B}" srcOrd="1" destOrd="0" parTransId="{65FD5726-5FF3-0E41-B919-E030BC4E8D95}" sibTransId="{CA296B0F-FF98-C241-83D8-2CDB2D552554}"/>
    <dgm:cxn modelId="{9DAFDFBD-78F0-824B-9679-93448A178C2D}" type="presOf" srcId="{8A265403-4C46-884C-A615-192EADE340A2}" destId="{CD72A0C3-4BB6-3042-9972-62158C724A4E}" srcOrd="1" destOrd="0" presId="urn:microsoft.com/office/officeart/2005/8/layout/vProcess5"/>
    <dgm:cxn modelId="{1D758759-B920-3544-B3B8-87CEA3F3EB19}" srcId="{9655C8DD-156D-9F42-B446-D3FFDADAB84B}" destId="{77644A19-9998-1C47-A31B-A6080CF5D028}" srcOrd="3" destOrd="0" parTransId="{71AE5CB2-28C9-B843-8274-D1BE20F6DB09}" sibTransId="{FB8DFE8C-6B9A-BB4D-9DA6-0E0882D352AF}"/>
    <dgm:cxn modelId="{E32F367D-E04B-8244-ACBC-509F9DE53A11}" type="presOf" srcId="{8D5F7DFE-2923-8C46-B838-865ECFD2CB9B}" destId="{015544BF-8729-C14F-A3DF-659B4D71D33A}" srcOrd="1" destOrd="0" presId="urn:microsoft.com/office/officeart/2005/8/layout/vProcess5"/>
    <dgm:cxn modelId="{67ECFF06-A44C-344D-8D4B-D6B2556173C0}" srcId="{9655C8DD-156D-9F42-B446-D3FFDADAB84B}" destId="{8A265403-4C46-884C-A615-192EADE340A2}" srcOrd="0" destOrd="0" parTransId="{D692CCDF-E59A-D341-B736-DC08151D8CC3}" sibTransId="{DF66BBD5-F997-1B48-9BC6-3DC5A01BE7BA}"/>
    <dgm:cxn modelId="{25049A28-7817-3C42-9DAB-77B1D0D2D0D2}" type="presOf" srcId="{A81E8D86-0564-8346-A872-74FBFAC109EF}" destId="{3D345995-5011-024E-8F2F-3DDCC5F03FCB}" srcOrd="1" destOrd="0" presId="urn:microsoft.com/office/officeart/2005/8/layout/vProcess5"/>
    <dgm:cxn modelId="{64C678D7-5C1A-924F-B1C9-E38AEDEC8D23}" srcId="{9655C8DD-156D-9F42-B446-D3FFDADAB84B}" destId="{A624C2D7-313C-1145-B287-A9D05B8922DF}" srcOrd="2" destOrd="0" parTransId="{E848FA60-79BE-FB4B-9C21-70136CDF049A}" sibTransId="{C4D84F12-81E2-C345-A17E-4F6565905E05}"/>
    <dgm:cxn modelId="{8A4F76E6-90E9-844C-A7C1-24D5E0D93555}" type="presOf" srcId="{A81E8D86-0564-8346-A872-74FBFAC109EF}" destId="{E55B1D2B-EB24-604B-83EB-F8FC80CBE399}" srcOrd="0" destOrd="0" presId="urn:microsoft.com/office/officeart/2005/8/layout/vProcess5"/>
    <dgm:cxn modelId="{B622CFB7-6D2E-4648-A262-357DAA485B30}" type="presOf" srcId="{A624C2D7-313C-1145-B287-A9D05B8922DF}" destId="{BBC35BCB-80DE-084D-B5A0-4DAEC8FD6B29}" srcOrd="0" destOrd="0" presId="urn:microsoft.com/office/officeart/2005/8/layout/vProcess5"/>
    <dgm:cxn modelId="{2F0E00E1-698F-8543-93FC-FA927A5D6839}" type="presParOf" srcId="{B9DF7B64-FABE-544B-B2D8-F643C32ED11B}" destId="{617B6BA8-A2DF-A843-8EF0-631C8E69E38B}" srcOrd="0" destOrd="0" presId="urn:microsoft.com/office/officeart/2005/8/layout/vProcess5"/>
    <dgm:cxn modelId="{F069B7DB-3936-494F-8F2B-FF78F5A28A51}" type="presParOf" srcId="{B9DF7B64-FABE-544B-B2D8-F643C32ED11B}" destId="{62162E04-E8BE-5E4B-B9F3-ABCDCDEEEDF0}" srcOrd="1" destOrd="0" presId="urn:microsoft.com/office/officeart/2005/8/layout/vProcess5"/>
    <dgm:cxn modelId="{B673424D-1A29-D547-AA31-70C9072997D4}" type="presParOf" srcId="{B9DF7B64-FABE-544B-B2D8-F643C32ED11B}" destId="{C4FF4E27-3705-824D-BB5D-CBB63B80AA66}" srcOrd="2" destOrd="0" presId="urn:microsoft.com/office/officeart/2005/8/layout/vProcess5"/>
    <dgm:cxn modelId="{2450ED60-CAB4-1245-B1FE-D66DF741A853}" type="presParOf" srcId="{B9DF7B64-FABE-544B-B2D8-F643C32ED11B}" destId="{BBC35BCB-80DE-084D-B5A0-4DAEC8FD6B29}" srcOrd="3" destOrd="0" presId="urn:microsoft.com/office/officeart/2005/8/layout/vProcess5"/>
    <dgm:cxn modelId="{036DDD27-1F6C-5B4C-B7C4-9206788071EE}" type="presParOf" srcId="{B9DF7B64-FABE-544B-B2D8-F643C32ED11B}" destId="{9204066A-2C4C-4B4C-9578-4CA07557689B}" srcOrd="4" destOrd="0" presId="urn:microsoft.com/office/officeart/2005/8/layout/vProcess5"/>
    <dgm:cxn modelId="{A382864F-6104-3946-A514-D2C89613BB58}" type="presParOf" srcId="{B9DF7B64-FABE-544B-B2D8-F643C32ED11B}" destId="{E55B1D2B-EB24-604B-83EB-F8FC80CBE399}" srcOrd="5" destOrd="0" presId="urn:microsoft.com/office/officeart/2005/8/layout/vProcess5"/>
    <dgm:cxn modelId="{5799FD37-4B40-4947-80B8-0945C3C25E8E}" type="presParOf" srcId="{B9DF7B64-FABE-544B-B2D8-F643C32ED11B}" destId="{79ADF513-61EE-1440-A69F-348D7E5E30A8}" srcOrd="6" destOrd="0" presId="urn:microsoft.com/office/officeart/2005/8/layout/vProcess5"/>
    <dgm:cxn modelId="{4D41A60A-DCA0-784C-B4EB-3A7E80F4CEAF}" type="presParOf" srcId="{B9DF7B64-FABE-544B-B2D8-F643C32ED11B}" destId="{FC212A07-1E83-BE4C-ACD4-13741D132AB9}" srcOrd="7" destOrd="0" presId="urn:microsoft.com/office/officeart/2005/8/layout/vProcess5"/>
    <dgm:cxn modelId="{73863757-0F2C-3247-9F6F-F90573FE156B}" type="presParOf" srcId="{B9DF7B64-FABE-544B-B2D8-F643C32ED11B}" destId="{BFB90461-CAC6-A342-8456-0564C097A17D}" srcOrd="8" destOrd="0" presId="urn:microsoft.com/office/officeart/2005/8/layout/vProcess5"/>
    <dgm:cxn modelId="{171D8D35-7D74-A74C-980E-D455AC5087E5}" type="presParOf" srcId="{B9DF7B64-FABE-544B-B2D8-F643C32ED11B}" destId="{83567E6E-07E9-3D4F-97F9-18EE5B0C8EA6}" srcOrd="9" destOrd="0" presId="urn:microsoft.com/office/officeart/2005/8/layout/vProcess5"/>
    <dgm:cxn modelId="{961A439A-58B0-E44C-B453-CCC7C763184C}" type="presParOf" srcId="{B9DF7B64-FABE-544B-B2D8-F643C32ED11B}" destId="{CD72A0C3-4BB6-3042-9972-62158C724A4E}" srcOrd="10" destOrd="0" presId="urn:microsoft.com/office/officeart/2005/8/layout/vProcess5"/>
    <dgm:cxn modelId="{F0D91B61-C494-CA4F-9508-6C24371928D8}" type="presParOf" srcId="{B9DF7B64-FABE-544B-B2D8-F643C32ED11B}" destId="{015544BF-8729-C14F-A3DF-659B4D71D33A}" srcOrd="11" destOrd="0" presId="urn:microsoft.com/office/officeart/2005/8/layout/vProcess5"/>
    <dgm:cxn modelId="{6F406F33-81D0-7F49-AC89-C3E510BB3F4E}" type="presParOf" srcId="{B9DF7B64-FABE-544B-B2D8-F643C32ED11B}" destId="{C7FA2865-EBFB-7D4F-A84F-9EC4AD71E431}" srcOrd="12" destOrd="0" presId="urn:microsoft.com/office/officeart/2005/8/layout/vProcess5"/>
    <dgm:cxn modelId="{151E829F-735C-2E4D-B574-B746423E3ED7}" type="presParOf" srcId="{B9DF7B64-FABE-544B-B2D8-F643C32ED11B}" destId="{081BC207-E03B-CF45-A361-2ADFDC96A6F6}" srcOrd="13" destOrd="0" presId="urn:microsoft.com/office/officeart/2005/8/layout/vProcess5"/>
    <dgm:cxn modelId="{838154A6-5727-8D4C-B9B6-F0BB4DF1959C}" type="presParOf" srcId="{B9DF7B64-FABE-544B-B2D8-F643C32ED11B}" destId="{3D345995-5011-024E-8F2F-3DDCC5F03FCB}"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E20A08-4797-A44F-9E97-B749CC8D6966}"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n-US"/>
        </a:p>
      </dgm:t>
    </dgm:pt>
    <dgm:pt modelId="{36D0C290-DDD8-0648-80C8-96B5A9A9F406}">
      <dgm:prSet phldrT="[Text]"/>
      <dgm:spPr/>
      <dgm:t>
        <a:bodyPr/>
        <a:lstStyle/>
        <a:p>
          <a:r>
            <a:rPr lang="en-US" dirty="0" smtClean="0"/>
            <a:t>Root Cause Analysis</a:t>
          </a:r>
          <a:endParaRPr lang="en-US" dirty="0"/>
        </a:p>
      </dgm:t>
    </dgm:pt>
    <dgm:pt modelId="{5FD182F4-73DB-4F4C-954A-480A6F677BC2}" type="parTrans" cxnId="{2FF6E738-015E-9B46-A166-82B3E026551C}">
      <dgm:prSet/>
      <dgm:spPr/>
      <dgm:t>
        <a:bodyPr/>
        <a:lstStyle/>
        <a:p>
          <a:endParaRPr lang="en-US"/>
        </a:p>
      </dgm:t>
    </dgm:pt>
    <dgm:pt modelId="{84424F74-A684-F448-B366-28405E63CB22}" type="sibTrans" cxnId="{2FF6E738-015E-9B46-A166-82B3E026551C}">
      <dgm:prSet/>
      <dgm:spPr/>
      <dgm:t>
        <a:bodyPr/>
        <a:lstStyle/>
        <a:p>
          <a:endParaRPr lang="en-US"/>
        </a:p>
      </dgm:t>
    </dgm:pt>
    <dgm:pt modelId="{88931A1A-C8CF-AB40-ABF6-FF95B18323E7}">
      <dgm:prSet phldrT="[Text]"/>
      <dgm:spPr/>
      <dgm:t>
        <a:bodyPr/>
        <a:lstStyle/>
        <a:p>
          <a:r>
            <a:rPr lang="en-US" dirty="0" smtClean="0"/>
            <a:t>Additional Data Sources</a:t>
          </a:r>
          <a:endParaRPr lang="en-US" dirty="0"/>
        </a:p>
      </dgm:t>
    </dgm:pt>
    <dgm:pt modelId="{AB127F6D-A4FD-C84E-A6DB-8BB5EA283D70}" type="parTrans" cxnId="{B4805A9C-B41F-124D-86CA-EE480930EA83}">
      <dgm:prSet/>
      <dgm:spPr/>
      <dgm:t>
        <a:bodyPr/>
        <a:lstStyle/>
        <a:p>
          <a:endParaRPr lang="en-US"/>
        </a:p>
      </dgm:t>
    </dgm:pt>
    <dgm:pt modelId="{16252C5A-C0F0-1648-B1A9-487EC6EC3D76}" type="sibTrans" cxnId="{B4805A9C-B41F-124D-86CA-EE480930EA83}">
      <dgm:prSet/>
      <dgm:spPr/>
      <dgm:t>
        <a:bodyPr/>
        <a:lstStyle/>
        <a:p>
          <a:endParaRPr lang="en-US"/>
        </a:p>
      </dgm:t>
    </dgm:pt>
    <dgm:pt modelId="{D48422D6-1F34-E14C-90FE-A29CE78E503F}">
      <dgm:prSet phldrT="[Text]"/>
      <dgm:spPr/>
      <dgm:t>
        <a:bodyPr/>
        <a:lstStyle/>
        <a:p>
          <a:r>
            <a:rPr lang="en-US" dirty="0" smtClean="0"/>
            <a:t>Select Root Cause</a:t>
          </a:r>
          <a:endParaRPr lang="en-US" dirty="0"/>
        </a:p>
      </dgm:t>
    </dgm:pt>
    <dgm:pt modelId="{DCDB27A4-9984-1C41-9948-0286CE05B412}" type="parTrans" cxnId="{17C787FF-A693-E84A-828E-0F1010A05426}">
      <dgm:prSet/>
      <dgm:spPr/>
      <dgm:t>
        <a:bodyPr/>
        <a:lstStyle/>
        <a:p>
          <a:endParaRPr lang="en-US"/>
        </a:p>
      </dgm:t>
    </dgm:pt>
    <dgm:pt modelId="{3ADAAD10-29C1-4843-9636-7C4886ED77F3}" type="sibTrans" cxnId="{17C787FF-A693-E84A-828E-0F1010A05426}">
      <dgm:prSet/>
      <dgm:spPr/>
      <dgm:t>
        <a:bodyPr/>
        <a:lstStyle/>
        <a:p>
          <a:endParaRPr lang="en-US"/>
        </a:p>
      </dgm:t>
    </dgm:pt>
    <dgm:pt modelId="{71016D06-D503-B44B-BB97-EC26C0947932}" type="pres">
      <dgm:prSet presAssocID="{BAE20A08-4797-A44F-9E97-B749CC8D6966}" presName="outerComposite" presStyleCnt="0">
        <dgm:presLayoutVars>
          <dgm:chMax val="5"/>
          <dgm:dir/>
          <dgm:resizeHandles val="exact"/>
        </dgm:presLayoutVars>
      </dgm:prSet>
      <dgm:spPr/>
      <dgm:t>
        <a:bodyPr/>
        <a:lstStyle/>
        <a:p>
          <a:endParaRPr lang="en-US"/>
        </a:p>
      </dgm:t>
    </dgm:pt>
    <dgm:pt modelId="{92DFE3A1-4FF9-6249-946F-26156272A6C1}" type="pres">
      <dgm:prSet presAssocID="{BAE20A08-4797-A44F-9E97-B749CC8D6966}" presName="dummyMaxCanvas" presStyleCnt="0">
        <dgm:presLayoutVars/>
      </dgm:prSet>
      <dgm:spPr/>
    </dgm:pt>
    <dgm:pt modelId="{483B4DEA-9C15-424A-B7F1-CE187BDE3E3D}" type="pres">
      <dgm:prSet presAssocID="{BAE20A08-4797-A44F-9E97-B749CC8D6966}" presName="ThreeNodes_1" presStyleLbl="node1" presStyleIdx="0" presStyleCnt="3">
        <dgm:presLayoutVars>
          <dgm:bulletEnabled val="1"/>
        </dgm:presLayoutVars>
      </dgm:prSet>
      <dgm:spPr/>
      <dgm:t>
        <a:bodyPr/>
        <a:lstStyle/>
        <a:p>
          <a:endParaRPr lang="en-US"/>
        </a:p>
      </dgm:t>
    </dgm:pt>
    <dgm:pt modelId="{D9142296-1449-A34F-819D-02778C6A119D}" type="pres">
      <dgm:prSet presAssocID="{BAE20A08-4797-A44F-9E97-B749CC8D6966}" presName="ThreeNodes_2" presStyleLbl="node1" presStyleIdx="1" presStyleCnt="3">
        <dgm:presLayoutVars>
          <dgm:bulletEnabled val="1"/>
        </dgm:presLayoutVars>
      </dgm:prSet>
      <dgm:spPr/>
      <dgm:t>
        <a:bodyPr/>
        <a:lstStyle/>
        <a:p>
          <a:endParaRPr lang="en-US"/>
        </a:p>
      </dgm:t>
    </dgm:pt>
    <dgm:pt modelId="{D858B917-9698-384E-BDA2-8FD4891047B3}" type="pres">
      <dgm:prSet presAssocID="{BAE20A08-4797-A44F-9E97-B749CC8D6966}" presName="ThreeNodes_3" presStyleLbl="node1" presStyleIdx="2" presStyleCnt="3">
        <dgm:presLayoutVars>
          <dgm:bulletEnabled val="1"/>
        </dgm:presLayoutVars>
      </dgm:prSet>
      <dgm:spPr/>
      <dgm:t>
        <a:bodyPr/>
        <a:lstStyle/>
        <a:p>
          <a:endParaRPr lang="en-US"/>
        </a:p>
      </dgm:t>
    </dgm:pt>
    <dgm:pt modelId="{1A2D6ED4-2F39-A84D-9DD3-9B8CB9C5301D}" type="pres">
      <dgm:prSet presAssocID="{BAE20A08-4797-A44F-9E97-B749CC8D6966}" presName="ThreeConn_1-2" presStyleLbl="fgAccFollowNode1" presStyleIdx="0" presStyleCnt="2">
        <dgm:presLayoutVars>
          <dgm:bulletEnabled val="1"/>
        </dgm:presLayoutVars>
      </dgm:prSet>
      <dgm:spPr/>
      <dgm:t>
        <a:bodyPr/>
        <a:lstStyle/>
        <a:p>
          <a:endParaRPr lang="en-US"/>
        </a:p>
      </dgm:t>
    </dgm:pt>
    <dgm:pt modelId="{5A84877B-E103-024C-A688-89A7BC2DF6B7}" type="pres">
      <dgm:prSet presAssocID="{BAE20A08-4797-A44F-9E97-B749CC8D6966}" presName="ThreeConn_2-3" presStyleLbl="fgAccFollowNode1" presStyleIdx="1" presStyleCnt="2">
        <dgm:presLayoutVars>
          <dgm:bulletEnabled val="1"/>
        </dgm:presLayoutVars>
      </dgm:prSet>
      <dgm:spPr/>
      <dgm:t>
        <a:bodyPr/>
        <a:lstStyle/>
        <a:p>
          <a:endParaRPr lang="en-US"/>
        </a:p>
      </dgm:t>
    </dgm:pt>
    <dgm:pt modelId="{A33DD065-F432-E943-9B10-0AE05C2A19A6}" type="pres">
      <dgm:prSet presAssocID="{BAE20A08-4797-A44F-9E97-B749CC8D6966}" presName="ThreeNodes_1_text" presStyleLbl="node1" presStyleIdx="2" presStyleCnt="3">
        <dgm:presLayoutVars>
          <dgm:bulletEnabled val="1"/>
        </dgm:presLayoutVars>
      </dgm:prSet>
      <dgm:spPr/>
      <dgm:t>
        <a:bodyPr/>
        <a:lstStyle/>
        <a:p>
          <a:endParaRPr lang="en-US"/>
        </a:p>
      </dgm:t>
    </dgm:pt>
    <dgm:pt modelId="{CEDB3904-F5C4-7E4B-B870-2A122E1F8C70}" type="pres">
      <dgm:prSet presAssocID="{BAE20A08-4797-A44F-9E97-B749CC8D6966}" presName="ThreeNodes_2_text" presStyleLbl="node1" presStyleIdx="2" presStyleCnt="3">
        <dgm:presLayoutVars>
          <dgm:bulletEnabled val="1"/>
        </dgm:presLayoutVars>
      </dgm:prSet>
      <dgm:spPr/>
      <dgm:t>
        <a:bodyPr/>
        <a:lstStyle/>
        <a:p>
          <a:endParaRPr lang="en-US"/>
        </a:p>
      </dgm:t>
    </dgm:pt>
    <dgm:pt modelId="{0C0F12BA-C7BA-3648-B61C-5DD5A692196F}" type="pres">
      <dgm:prSet presAssocID="{BAE20A08-4797-A44F-9E97-B749CC8D6966}" presName="ThreeNodes_3_text" presStyleLbl="node1" presStyleIdx="2" presStyleCnt="3">
        <dgm:presLayoutVars>
          <dgm:bulletEnabled val="1"/>
        </dgm:presLayoutVars>
      </dgm:prSet>
      <dgm:spPr/>
      <dgm:t>
        <a:bodyPr/>
        <a:lstStyle/>
        <a:p>
          <a:endParaRPr lang="en-US"/>
        </a:p>
      </dgm:t>
    </dgm:pt>
  </dgm:ptLst>
  <dgm:cxnLst>
    <dgm:cxn modelId="{1E41F83E-233F-0849-860D-245E3ADEE3C0}" type="presOf" srcId="{36D0C290-DDD8-0648-80C8-96B5A9A9F406}" destId="{483B4DEA-9C15-424A-B7F1-CE187BDE3E3D}" srcOrd="0" destOrd="0" presId="urn:microsoft.com/office/officeart/2005/8/layout/vProcess5"/>
    <dgm:cxn modelId="{F84711E2-2D55-4E4C-9FCE-89C93A009A95}" type="presOf" srcId="{88931A1A-C8CF-AB40-ABF6-FF95B18323E7}" destId="{D9142296-1449-A34F-819D-02778C6A119D}" srcOrd="0" destOrd="0" presId="urn:microsoft.com/office/officeart/2005/8/layout/vProcess5"/>
    <dgm:cxn modelId="{425E69FC-C393-5A4D-9804-3BE8CD9AF0AE}" type="presOf" srcId="{88931A1A-C8CF-AB40-ABF6-FF95B18323E7}" destId="{CEDB3904-F5C4-7E4B-B870-2A122E1F8C70}" srcOrd="1" destOrd="0" presId="urn:microsoft.com/office/officeart/2005/8/layout/vProcess5"/>
    <dgm:cxn modelId="{0D20C0C2-B53C-3D43-A1B7-0EF019A34E25}" type="presOf" srcId="{D48422D6-1F34-E14C-90FE-A29CE78E503F}" destId="{0C0F12BA-C7BA-3648-B61C-5DD5A692196F}" srcOrd="1" destOrd="0" presId="urn:microsoft.com/office/officeart/2005/8/layout/vProcess5"/>
    <dgm:cxn modelId="{B4805A9C-B41F-124D-86CA-EE480930EA83}" srcId="{BAE20A08-4797-A44F-9E97-B749CC8D6966}" destId="{88931A1A-C8CF-AB40-ABF6-FF95B18323E7}" srcOrd="1" destOrd="0" parTransId="{AB127F6D-A4FD-C84E-A6DB-8BB5EA283D70}" sibTransId="{16252C5A-C0F0-1648-B1A9-487EC6EC3D76}"/>
    <dgm:cxn modelId="{1A9EB9B1-1FCD-8746-9984-B029B4747D84}" type="presOf" srcId="{D48422D6-1F34-E14C-90FE-A29CE78E503F}" destId="{D858B917-9698-384E-BDA2-8FD4891047B3}" srcOrd="0" destOrd="0" presId="urn:microsoft.com/office/officeart/2005/8/layout/vProcess5"/>
    <dgm:cxn modelId="{AE505CF3-B325-2347-BF39-B89293FCC169}" type="presOf" srcId="{36D0C290-DDD8-0648-80C8-96B5A9A9F406}" destId="{A33DD065-F432-E943-9B10-0AE05C2A19A6}" srcOrd="1" destOrd="0" presId="urn:microsoft.com/office/officeart/2005/8/layout/vProcess5"/>
    <dgm:cxn modelId="{21A74AF8-F867-4C44-AAFA-2B916E0093B7}" type="presOf" srcId="{BAE20A08-4797-A44F-9E97-B749CC8D6966}" destId="{71016D06-D503-B44B-BB97-EC26C0947932}" srcOrd="0" destOrd="0" presId="urn:microsoft.com/office/officeart/2005/8/layout/vProcess5"/>
    <dgm:cxn modelId="{C375D8BB-5C9F-0D4B-80B0-5225FFDD7A4E}" type="presOf" srcId="{16252C5A-C0F0-1648-B1A9-487EC6EC3D76}" destId="{5A84877B-E103-024C-A688-89A7BC2DF6B7}" srcOrd="0" destOrd="0" presId="urn:microsoft.com/office/officeart/2005/8/layout/vProcess5"/>
    <dgm:cxn modelId="{2FF6E738-015E-9B46-A166-82B3E026551C}" srcId="{BAE20A08-4797-A44F-9E97-B749CC8D6966}" destId="{36D0C290-DDD8-0648-80C8-96B5A9A9F406}" srcOrd="0" destOrd="0" parTransId="{5FD182F4-73DB-4F4C-954A-480A6F677BC2}" sibTransId="{84424F74-A684-F448-B366-28405E63CB22}"/>
    <dgm:cxn modelId="{3DE3633F-0B4C-8341-B20B-64BEEC2A0A74}" type="presOf" srcId="{84424F74-A684-F448-B366-28405E63CB22}" destId="{1A2D6ED4-2F39-A84D-9DD3-9B8CB9C5301D}" srcOrd="0" destOrd="0" presId="urn:microsoft.com/office/officeart/2005/8/layout/vProcess5"/>
    <dgm:cxn modelId="{17C787FF-A693-E84A-828E-0F1010A05426}" srcId="{BAE20A08-4797-A44F-9E97-B749CC8D6966}" destId="{D48422D6-1F34-E14C-90FE-A29CE78E503F}" srcOrd="2" destOrd="0" parTransId="{DCDB27A4-9984-1C41-9948-0286CE05B412}" sibTransId="{3ADAAD10-29C1-4843-9636-7C4886ED77F3}"/>
    <dgm:cxn modelId="{D0562CCB-543E-584C-BAC9-93FBA7B8BEF3}" type="presParOf" srcId="{71016D06-D503-B44B-BB97-EC26C0947932}" destId="{92DFE3A1-4FF9-6249-946F-26156272A6C1}" srcOrd="0" destOrd="0" presId="urn:microsoft.com/office/officeart/2005/8/layout/vProcess5"/>
    <dgm:cxn modelId="{CFBED40F-441C-4A49-A065-324A0C696D0A}" type="presParOf" srcId="{71016D06-D503-B44B-BB97-EC26C0947932}" destId="{483B4DEA-9C15-424A-B7F1-CE187BDE3E3D}" srcOrd="1" destOrd="0" presId="urn:microsoft.com/office/officeart/2005/8/layout/vProcess5"/>
    <dgm:cxn modelId="{F6643C4C-3AF8-CD41-A8FC-3320B0E71402}" type="presParOf" srcId="{71016D06-D503-B44B-BB97-EC26C0947932}" destId="{D9142296-1449-A34F-819D-02778C6A119D}" srcOrd="2" destOrd="0" presId="urn:microsoft.com/office/officeart/2005/8/layout/vProcess5"/>
    <dgm:cxn modelId="{6A7C0FA0-F60C-F248-9F02-1DF3CA4E59D6}" type="presParOf" srcId="{71016D06-D503-B44B-BB97-EC26C0947932}" destId="{D858B917-9698-384E-BDA2-8FD4891047B3}" srcOrd="3" destOrd="0" presId="urn:microsoft.com/office/officeart/2005/8/layout/vProcess5"/>
    <dgm:cxn modelId="{A2E256E8-A7E5-C94D-B2D3-8B4F1B1D1EC9}" type="presParOf" srcId="{71016D06-D503-B44B-BB97-EC26C0947932}" destId="{1A2D6ED4-2F39-A84D-9DD3-9B8CB9C5301D}" srcOrd="4" destOrd="0" presId="urn:microsoft.com/office/officeart/2005/8/layout/vProcess5"/>
    <dgm:cxn modelId="{CACD2EB7-4346-0F4F-BA6A-4B0EEDC6D452}" type="presParOf" srcId="{71016D06-D503-B44B-BB97-EC26C0947932}" destId="{5A84877B-E103-024C-A688-89A7BC2DF6B7}" srcOrd="5" destOrd="0" presId="urn:microsoft.com/office/officeart/2005/8/layout/vProcess5"/>
    <dgm:cxn modelId="{78815849-336E-5C4B-B2E6-0F1CE0993C6A}" type="presParOf" srcId="{71016D06-D503-B44B-BB97-EC26C0947932}" destId="{A33DD065-F432-E943-9B10-0AE05C2A19A6}" srcOrd="6" destOrd="0" presId="urn:microsoft.com/office/officeart/2005/8/layout/vProcess5"/>
    <dgm:cxn modelId="{F7A863C8-6DD5-F847-96AE-12ED45603791}" type="presParOf" srcId="{71016D06-D503-B44B-BB97-EC26C0947932}" destId="{CEDB3904-F5C4-7E4B-B870-2A122E1F8C70}" srcOrd="7" destOrd="0" presId="urn:microsoft.com/office/officeart/2005/8/layout/vProcess5"/>
    <dgm:cxn modelId="{A46C9F05-9F35-2847-88BE-A68117152674}" type="presParOf" srcId="{71016D06-D503-B44B-BB97-EC26C0947932}" destId="{0C0F12BA-C7BA-3648-B61C-5DD5A692196F}"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162E04-E8BE-5E4B-B9F3-ABCDCDEEEDF0}">
      <dsp:nvSpPr>
        <dsp:cNvPr id="0" name=""/>
        <dsp:cNvSpPr/>
      </dsp:nvSpPr>
      <dsp:spPr>
        <a:xfrm>
          <a:off x="0" y="0"/>
          <a:ext cx="4693920" cy="731520"/>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1. Create Inventory of Data Sources</a:t>
          </a:r>
          <a:endParaRPr lang="en-US" sz="2000" kern="1200" dirty="0"/>
        </a:p>
      </dsp:txBody>
      <dsp:txXfrm>
        <a:off x="21425" y="21425"/>
        <a:ext cx="3818966" cy="688670"/>
      </dsp:txXfrm>
    </dsp:sp>
    <dsp:sp modelId="{C4FF4E27-3705-824D-BB5D-CBB63B80AA66}">
      <dsp:nvSpPr>
        <dsp:cNvPr id="0" name=""/>
        <dsp:cNvSpPr/>
      </dsp:nvSpPr>
      <dsp:spPr>
        <a:xfrm>
          <a:off x="350520" y="833120"/>
          <a:ext cx="4693920" cy="731520"/>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2. Analyze Trends and Patterns</a:t>
          </a:r>
          <a:endParaRPr lang="en-US" sz="2000" kern="1200" dirty="0"/>
        </a:p>
      </dsp:txBody>
      <dsp:txXfrm>
        <a:off x="371945" y="854545"/>
        <a:ext cx="3825062" cy="688669"/>
      </dsp:txXfrm>
    </dsp:sp>
    <dsp:sp modelId="{BBC35BCB-80DE-084D-B5A0-4DAEC8FD6B29}">
      <dsp:nvSpPr>
        <dsp:cNvPr id="0" name=""/>
        <dsp:cNvSpPr/>
      </dsp:nvSpPr>
      <dsp:spPr>
        <a:xfrm>
          <a:off x="701039" y="1666240"/>
          <a:ext cx="4693920" cy="731520"/>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3. Identify the Problem Area</a:t>
          </a:r>
        </a:p>
      </dsp:txBody>
      <dsp:txXfrm>
        <a:off x="722464" y="1687665"/>
        <a:ext cx="3825062" cy="688669"/>
      </dsp:txXfrm>
    </dsp:sp>
    <dsp:sp modelId="{9204066A-2C4C-4B4C-9578-4CA07557689B}">
      <dsp:nvSpPr>
        <dsp:cNvPr id="0" name=""/>
        <dsp:cNvSpPr/>
      </dsp:nvSpPr>
      <dsp:spPr>
        <a:xfrm>
          <a:off x="1051559" y="2499360"/>
          <a:ext cx="4693920" cy="731520"/>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4. Create a Problem Statement</a:t>
          </a:r>
        </a:p>
      </dsp:txBody>
      <dsp:txXfrm>
        <a:off x="1072984" y="2520785"/>
        <a:ext cx="3825062" cy="688669"/>
      </dsp:txXfrm>
    </dsp:sp>
    <dsp:sp modelId="{E55B1D2B-EB24-604B-83EB-F8FC80CBE399}">
      <dsp:nvSpPr>
        <dsp:cNvPr id="0" name=""/>
        <dsp:cNvSpPr/>
      </dsp:nvSpPr>
      <dsp:spPr>
        <a:xfrm>
          <a:off x="1402079" y="3332480"/>
          <a:ext cx="4693920" cy="731520"/>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5. Verify Problem Statement</a:t>
          </a:r>
        </a:p>
      </dsp:txBody>
      <dsp:txXfrm>
        <a:off x="1423504" y="3353905"/>
        <a:ext cx="3825062" cy="688669"/>
      </dsp:txXfrm>
    </dsp:sp>
    <dsp:sp modelId="{79ADF513-61EE-1440-A69F-348D7E5E30A8}">
      <dsp:nvSpPr>
        <dsp:cNvPr id="0" name=""/>
        <dsp:cNvSpPr/>
      </dsp:nvSpPr>
      <dsp:spPr>
        <a:xfrm>
          <a:off x="4218432" y="534416"/>
          <a:ext cx="475488" cy="475488"/>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a:p>
      </dsp:txBody>
      <dsp:txXfrm>
        <a:off x="4325417" y="534416"/>
        <a:ext cx="261518" cy="357805"/>
      </dsp:txXfrm>
    </dsp:sp>
    <dsp:sp modelId="{FC212A07-1E83-BE4C-ACD4-13741D132AB9}">
      <dsp:nvSpPr>
        <dsp:cNvPr id="0" name=""/>
        <dsp:cNvSpPr/>
      </dsp:nvSpPr>
      <dsp:spPr>
        <a:xfrm>
          <a:off x="4568952" y="1367536"/>
          <a:ext cx="475488" cy="475488"/>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a:p>
      </dsp:txBody>
      <dsp:txXfrm>
        <a:off x="4675937" y="1367536"/>
        <a:ext cx="261518" cy="357805"/>
      </dsp:txXfrm>
    </dsp:sp>
    <dsp:sp modelId="{BFB90461-CAC6-A342-8456-0564C097A17D}">
      <dsp:nvSpPr>
        <dsp:cNvPr id="0" name=""/>
        <dsp:cNvSpPr/>
      </dsp:nvSpPr>
      <dsp:spPr>
        <a:xfrm>
          <a:off x="4919472" y="2188464"/>
          <a:ext cx="475488" cy="475488"/>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a:p>
      </dsp:txBody>
      <dsp:txXfrm>
        <a:off x="5026457" y="2188464"/>
        <a:ext cx="261518" cy="357805"/>
      </dsp:txXfrm>
    </dsp:sp>
    <dsp:sp modelId="{83567E6E-07E9-3D4F-97F9-18EE5B0C8EA6}">
      <dsp:nvSpPr>
        <dsp:cNvPr id="0" name=""/>
        <dsp:cNvSpPr/>
      </dsp:nvSpPr>
      <dsp:spPr>
        <a:xfrm>
          <a:off x="5269992" y="3029712"/>
          <a:ext cx="475488" cy="475488"/>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a:p>
      </dsp:txBody>
      <dsp:txXfrm>
        <a:off x="5376977" y="3029712"/>
        <a:ext cx="261518" cy="3578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3B4DEA-9C15-424A-B7F1-CE187BDE3E3D}">
      <dsp:nvSpPr>
        <dsp:cNvPr id="0" name=""/>
        <dsp:cNvSpPr/>
      </dsp:nvSpPr>
      <dsp:spPr>
        <a:xfrm>
          <a:off x="0" y="0"/>
          <a:ext cx="5181600" cy="1219200"/>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kern="1200" dirty="0" smtClean="0"/>
            <a:t>Root Cause Analysis</a:t>
          </a:r>
          <a:endParaRPr lang="en-US" sz="3300" kern="1200" dirty="0"/>
        </a:p>
      </dsp:txBody>
      <dsp:txXfrm>
        <a:off x="35709" y="35709"/>
        <a:ext cx="3865988" cy="1147782"/>
      </dsp:txXfrm>
    </dsp:sp>
    <dsp:sp modelId="{D9142296-1449-A34F-819D-02778C6A119D}">
      <dsp:nvSpPr>
        <dsp:cNvPr id="0" name=""/>
        <dsp:cNvSpPr/>
      </dsp:nvSpPr>
      <dsp:spPr>
        <a:xfrm>
          <a:off x="457199" y="1422399"/>
          <a:ext cx="5181600" cy="1219200"/>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kern="1200" dirty="0" smtClean="0"/>
            <a:t>Additional Data Sources</a:t>
          </a:r>
          <a:endParaRPr lang="en-US" sz="3300" kern="1200" dirty="0"/>
        </a:p>
      </dsp:txBody>
      <dsp:txXfrm>
        <a:off x="492908" y="1458108"/>
        <a:ext cx="3860502" cy="1147782"/>
      </dsp:txXfrm>
    </dsp:sp>
    <dsp:sp modelId="{D858B917-9698-384E-BDA2-8FD4891047B3}">
      <dsp:nvSpPr>
        <dsp:cNvPr id="0" name=""/>
        <dsp:cNvSpPr/>
      </dsp:nvSpPr>
      <dsp:spPr>
        <a:xfrm>
          <a:off x="914399" y="2844799"/>
          <a:ext cx="5181600" cy="1219200"/>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kern="1200" dirty="0" smtClean="0"/>
            <a:t>Select Root Cause</a:t>
          </a:r>
          <a:endParaRPr lang="en-US" sz="3300" kern="1200" dirty="0"/>
        </a:p>
      </dsp:txBody>
      <dsp:txXfrm>
        <a:off x="950108" y="2880508"/>
        <a:ext cx="3860502" cy="1147782"/>
      </dsp:txXfrm>
    </dsp:sp>
    <dsp:sp modelId="{1A2D6ED4-2F39-A84D-9DD3-9B8CB9C5301D}">
      <dsp:nvSpPr>
        <dsp:cNvPr id="0" name=""/>
        <dsp:cNvSpPr/>
      </dsp:nvSpPr>
      <dsp:spPr>
        <a:xfrm>
          <a:off x="4389120" y="924560"/>
          <a:ext cx="792480" cy="792480"/>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4567428" y="924560"/>
        <a:ext cx="435864" cy="596341"/>
      </dsp:txXfrm>
    </dsp:sp>
    <dsp:sp modelId="{5A84877B-E103-024C-A688-89A7BC2DF6B7}">
      <dsp:nvSpPr>
        <dsp:cNvPr id="0" name=""/>
        <dsp:cNvSpPr/>
      </dsp:nvSpPr>
      <dsp:spPr>
        <a:xfrm>
          <a:off x="4846320" y="2338832"/>
          <a:ext cx="792480" cy="792480"/>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024628" y="2338832"/>
        <a:ext cx="435864" cy="59634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4DDA89-C744-4943-B458-B4FF2BC70EB9}" type="datetimeFigureOut">
              <a:rPr lang="en-US" smtClean="0"/>
              <a:t>1/7/18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20B302-C447-7E46-88B7-B5D8B53B875E}" type="slidenum">
              <a:rPr lang="en-US" smtClean="0"/>
              <a:t>‹#›</a:t>
            </a:fld>
            <a:endParaRPr lang="en-US"/>
          </a:p>
        </p:txBody>
      </p:sp>
    </p:spTree>
    <p:extLst>
      <p:ext uri="{BB962C8B-B14F-4D97-AF65-F5344CB8AC3E}">
        <p14:creationId xmlns:p14="http://schemas.microsoft.com/office/powerpoint/2010/main" val="5704770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5"/>
        <p:cNvGrpSpPr/>
        <p:nvPr/>
      </p:nvGrpSpPr>
      <p:grpSpPr>
        <a:xfrm>
          <a:off x="0" y="0"/>
          <a:ext cx="0" cy="0"/>
          <a:chOff x="0" y="0"/>
          <a:chExt cx="0" cy="0"/>
        </a:xfrm>
      </p:grpSpPr>
      <p:sp>
        <p:nvSpPr>
          <p:cNvPr id="1696" name="Shape 169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97" name="Shape 1697"/>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Calibri"/>
                <a:ea typeface="Calibri"/>
                <a:cs typeface="Calibri"/>
                <a:sym typeface="Calibri"/>
              </a:rPr>
              <a:t>Presenter Talking Points:</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ct val="25000"/>
              <a:buFont typeface="Arial"/>
              <a:buChar char="•"/>
            </a:pPr>
            <a:r>
              <a:rPr lang="en-US" sz="1200" b="0" i="0" u="none" strike="noStrike" cap="none">
                <a:solidFill>
                  <a:schemeClr val="dk1"/>
                </a:solidFill>
                <a:latin typeface="Calibri"/>
                <a:ea typeface="Calibri"/>
                <a:cs typeface="Calibri"/>
                <a:sym typeface="Calibri"/>
              </a:rPr>
              <a:t>The Texas Accountability Intervention System is a research based approached to school improvement that engages the district and school in the improvement process. The framework outlines five systemic components regarding district-level commitments, four support system components to be implemented at both the district and campus levels, and seven factors know to be critical to campus success. Planning for continuous improvement through the lens of these District Commitments, Support Systems and Critical Success Factors will result in the outcomes of accelerated achievement, sustainability, and system transformation.</a:t>
            </a:r>
          </a:p>
          <a:p>
            <a:pPr marL="171450" marR="0" lvl="0" indent="-9525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The Framework for district and school support was developed collaboratively between the TEA and TCDSS.  Local ESCs continue to develop tools and support for districts and campuses that align with framework that drives continuous improvement. </a:t>
            </a:r>
          </a:p>
          <a:p>
            <a:pPr marL="171450" marR="0" lvl="0" indent="-9525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All of these elements are part of a healthy system for improvement.  It takes each part of the system operating together for school success. </a:t>
            </a:r>
          </a:p>
          <a:p>
            <a:pPr marL="171450" marR="0" lvl="0" indent="-171450" algn="l" rtl="0">
              <a:spcBef>
                <a:spcPts val="0"/>
              </a:spcBef>
              <a:spcAft>
                <a:spcPts val="0"/>
              </a:spcAft>
              <a:buClr>
                <a:schemeClr val="dk1"/>
              </a:buClr>
              <a:buSzPct val="100000"/>
              <a:buFont typeface="Arial"/>
              <a:buNone/>
            </a:pPr>
            <a:endParaRPr sz="1200" b="0" i="0" u="none" strike="noStrike" cap="none">
              <a:solidFill>
                <a:schemeClr val="dk1"/>
              </a:solidFill>
              <a:latin typeface="Calibri"/>
              <a:ea typeface="Calibri"/>
              <a:cs typeface="Calibri"/>
              <a:sym typeface="Calibri"/>
            </a:endParaRP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I have a short video to share with you that gives an overview of this framework.</a:t>
            </a:r>
          </a:p>
        </p:txBody>
      </p:sp>
      <p:sp>
        <p:nvSpPr>
          <p:cNvPr id="1698" name="Shape 1698"/>
          <p:cNvSpPr txBox="1">
            <a:spLocks noGrp="1"/>
          </p:cNvSpPr>
          <p:nvPr>
            <p:ph type="sldNum" idx="12"/>
          </p:nvPr>
        </p:nvSpPr>
        <p:spPr>
          <a:xfrm>
            <a:off x="3970937" y="8829967"/>
            <a:ext cx="3037839" cy="464818"/>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elementary schools and middle schools, the STAAR is the only component.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high schools and districts, there are three components: STAAR; college, career, and military ready (CCMR); and graduation rates.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63109F1-2522-436D-86BF-9F699451C875}" type="slidenum">
              <a:rPr lang="en-US" smtClean="0"/>
              <a:t>26</a:t>
            </a:fld>
            <a:endParaRPr lang="en-US" dirty="0"/>
          </a:p>
        </p:txBody>
      </p:sp>
    </p:spTree>
    <p:extLst>
      <p:ext uri="{BB962C8B-B14F-4D97-AF65-F5344CB8AC3E}">
        <p14:creationId xmlns:p14="http://schemas.microsoft.com/office/powerpoint/2010/main" val="1140689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63109F1-2522-436D-86BF-9F699451C875}" type="slidenum">
              <a:rPr lang="en-US" smtClean="0"/>
              <a:t>27</a:t>
            </a:fld>
            <a:endParaRPr lang="en-US" dirty="0"/>
          </a:p>
        </p:txBody>
      </p:sp>
    </p:spTree>
    <p:extLst>
      <p:ext uri="{BB962C8B-B14F-4D97-AF65-F5344CB8AC3E}">
        <p14:creationId xmlns:p14="http://schemas.microsoft.com/office/powerpoint/2010/main" val="772294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Feedback is needed from you regarding the weights associated with high schools/k-12s/and districts for the Student Achievement domain. The commissioner wants to emphasize the CCMR component, so we should expect a substantial weight be given to this component. </a:t>
            </a:r>
          </a:p>
          <a:p>
            <a:endParaRPr lang="en-US" dirty="0"/>
          </a:p>
        </p:txBody>
      </p:sp>
      <p:sp>
        <p:nvSpPr>
          <p:cNvPr id="4" name="Slide Number Placeholder 3"/>
          <p:cNvSpPr>
            <a:spLocks noGrp="1"/>
          </p:cNvSpPr>
          <p:nvPr>
            <p:ph type="sldNum" sz="quarter" idx="10"/>
          </p:nvPr>
        </p:nvSpPr>
        <p:spPr/>
        <p:txBody>
          <a:bodyPr/>
          <a:lstStyle/>
          <a:p>
            <a:fld id="{363109F1-2522-436D-86BF-9F699451C875}" type="slidenum">
              <a:rPr lang="en-US" smtClean="0"/>
              <a:t>28</a:t>
            </a:fld>
            <a:endParaRPr lang="en-US" dirty="0"/>
          </a:p>
        </p:txBody>
      </p:sp>
    </p:spTree>
    <p:extLst>
      <p:ext uri="{BB962C8B-B14F-4D97-AF65-F5344CB8AC3E}">
        <p14:creationId xmlns:p14="http://schemas.microsoft.com/office/powerpoint/2010/main" val="342787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School Progress domain is the second of the three domains established by House Bill 22</a:t>
            </a:r>
          </a:p>
          <a:p>
            <a:endParaRPr lang="en-US" baseline="0" dirty="0"/>
          </a:p>
        </p:txBody>
      </p:sp>
      <p:sp>
        <p:nvSpPr>
          <p:cNvPr id="4" name="Slide Number Placeholder 3"/>
          <p:cNvSpPr>
            <a:spLocks noGrp="1"/>
          </p:cNvSpPr>
          <p:nvPr>
            <p:ph type="sldNum" sz="quarter" idx="10"/>
          </p:nvPr>
        </p:nvSpPr>
        <p:spPr/>
        <p:txBody>
          <a:bodyPr/>
          <a:lstStyle/>
          <a:p>
            <a:fld id="{363109F1-2522-436D-86BF-9F699451C875}" type="slidenum">
              <a:rPr lang="en-US" smtClean="0"/>
              <a:t>29</a:t>
            </a:fld>
            <a:endParaRPr lang="en-US" dirty="0"/>
          </a:p>
        </p:txBody>
      </p:sp>
    </p:spTree>
    <p:extLst>
      <p:ext uri="{BB962C8B-B14F-4D97-AF65-F5344CB8AC3E}">
        <p14:creationId xmlns:p14="http://schemas.microsoft.com/office/powerpoint/2010/main" val="1197180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When we think about School Progress, we think about the impact on students: how much are they growing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House Bill 22 establishes two ways to evaluation this.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Student Growth: how much has each individual student grown academically over last year—longitudinal student growth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While this is really good information to have, this metric has some limitations: because there are no STAAR test until third grade, we can’t determine level of growth using this metric until fourth grade, and high school has only a few STAAR test, so it’s not a very effective measure there either.</a:t>
            </a:r>
          </a:p>
          <a:p>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Relative performance is a different way of looking at growth by comparing the performance of similar campuses against each other.</a:t>
            </a:r>
          </a:p>
          <a:p>
            <a:endParaRPr lang="en-US" baseline="0" dirty="0"/>
          </a:p>
        </p:txBody>
      </p:sp>
      <p:sp>
        <p:nvSpPr>
          <p:cNvPr id="4" name="Slide Number Placeholder 3"/>
          <p:cNvSpPr>
            <a:spLocks noGrp="1"/>
          </p:cNvSpPr>
          <p:nvPr>
            <p:ph type="sldNum" sz="quarter" idx="10"/>
          </p:nvPr>
        </p:nvSpPr>
        <p:spPr/>
        <p:txBody>
          <a:bodyPr/>
          <a:lstStyle/>
          <a:p>
            <a:fld id="{363109F1-2522-436D-86BF-9F699451C875}" type="slidenum">
              <a:rPr lang="en-US" smtClean="0"/>
              <a:t>30</a:t>
            </a:fld>
            <a:endParaRPr lang="en-US" dirty="0"/>
          </a:p>
        </p:txBody>
      </p:sp>
    </p:spTree>
    <p:extLst>
      <p:ext uri="{BB962C8B-B14F-4D97-AF65-F5344CB8AC3E}">
        <p14:creationId xmlns:p14="http://schemas.microsoft.com/office/powerpoint/2010/main" val="310141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We’ll start our look at the School Progress domain by exploring Part A: Student Growth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baseline="0" dirty="0"/>
          </a:p>
        </p:txBody>
      </p:sp>
      <p:sp>
        <p:nvSpPr>
          <p:cNvPr id="4" name="Slide Number Placeholder 3"/>
          <p:cNvSpPr>
            <a:spLocks noGrp="1"/>
          </p:cNvSpPr>
          <p:nvPr>
            <p:ph type="sldNum" sz="quarter" idx="10"/>
          </p:nvPr>
        </p:nvSpPr>
        <p:spPr/>
        <p:txBody>
          <a:bodyPr/>
          <a:lstStyle/>
          <a:p>
            <a:fld id="{363109F1-2522-436D-86BF-9F699451C875}" type="slidenum">
              <a:rPr lang="en-US" smtClean="0"/>
              <a:t>31</a:t>
            </a:fld>
            <a:endParaRPr lang="en-US" dirty="0"/>
          </a:p>
        </p:txBody>
      </p:sp>
    </p:spTree>
    <p:extLst>
      <p:ext uri="{BB962C8B-B14F-4D97-AF65-F5344CB8AC3E}">
        <p14:creationId xmlns:p14="http://schemas.microsoft.com/office/powerpoint/2010/main" val="297947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First, what are we including in Part A: what test do we have to make accurate conclusions about student growth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Part A includes all types of STAAR tests, those without accommodations, with accommodations, and STAAR Alt 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subjects included are reading and mathematics, and we combine the tests, we don’t report them separately.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Part A takes into account the STAAR Progress Measure (the same one that we been using for several years)—it’s the same progress measure for ELs and non-ELs; we no longer use the ELL progress measure. This is new this year.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Century Gothic" panose="020B0502020202020204" pitchFamily="34" charset="0"/>
                <a:cs typeface="Calibri" charset="0"/>
              </a:rPr>
              <a:t>Because the first STAAR tests are given in third grade, we can’t assess growth using the STAAR Progress Measure until fourth grade.</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can’t measure growth in high school using the STAAR Progress Measure because high schools have very few STAAR tests.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At this point, only Part B: Relative Performance will be analyzed in high school.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363109F1-2522-436D-86BF-9F699451C875}" type="slidenum">
              <a:rPr lang="en-US" smtClean="0"/>
              <a:t>32</a:t>
            </a:fld>
            <a:endParaRPr lang="en-US" dirty="0"/>
          </a:p>
        </p:txBody>
      </p:sp>
    </p:spTree>
    <p:extLst>
      <p:ext uri="{BB962C8B-B14F-4D97-AF65-F5344CB8AC3E}">
        <p14:creationId xmlns:p14="http://schemas.microsoft.com/office/powerpoint/2010/main" val="366505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Century Gothic" panose="020B0502020202020204" pitchFamily="34" charset="0"/>
                <a:cs typeface="Calibri" charset="0"/>
              </a:rPr>
              <a:t>Here are a few examples of how Part A works.</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design of the new growth model is to reward students who achieve expected growth (1 point) and also reward students who stay at the same performance level year over year even if they don’t meet growth expectations.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student who was at Approaches Grade Level last year and achieves the Meets Grade Level this year earns one point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student who was at Approaches Grade Level last year, stays at Approaches Grade Level this year, but meets the STAAR Progress Measure expectation also earns one point.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student who was at Approaches Grade Level last year, stays at Approaches Grade Level this year, but does not meet the STAAR Progress Measure expectation earns half a point for maintaining proficiency.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And a student who moves to a lower performance level between years earns no points.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no longer award two points for exceeding STAAR Progress Measure expectations. This is very different from what we’ve done in recent years.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baseline="0" dirty="0"/>
          </a:p>
        </p:txBody>
      </p:sp>
      <p:sp>
        <p:nvSpPr>
          <p:cNvPr id="4" name="Slide Number Placeholder 3"/>
          <p:cNvSpPr>
            <a:spLocks noGrp="1"/>
          </p:cNvSpPr>
          <p:nvPr>
            <p:ph type="sldNum" sz="quarter" idx="10"/>
          </p:nvPr>
        </p:nvSpPr>
        <p:spPr/>
        <p:txBody>
          <a:bodyPr/>
          <a:lstStyle/>
          <a:p>
            <a:fld id="{363109F1-2522-436D-86BF-9F699451C875}" type="slidenum">
              <a:rPr lang="en-US" smtClean="0"/>
              <a:t>33</a:t>
            </a:fld>
            <a:endParaRPr lang="en-US" dirty="0"/>
          </a:p>
        </p:txBody>
      </p:sp>
    </p:spTree>
    <p:extLst>
      <p:ext uri="{BB962C8B-B14F-4D97-AF65-F5344CB8AC3E}">
        <p14:creationId xmlns:p14="http://schemas.microsoft.com/office/powerpoint/2010/main" val="645479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Each test can earn one point, half a point, or no points depending on proficiency level and whether the STAAR Progress Measure was met.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matrix shows the 20 different possible outcomes for each test.</a:t>
            </a:r>
          </a:p>
          <a:p>
            <a:endParaRPr lang="en-US" dirty="0"/>
          </a:p>
        </p:txBody>
      </p:sp>
      <p:sp>
        <p:nvSpPr>
          <p:cNvPr id="4" name="Slide Number Placeholder 3"/>
          <p:cNvSpPr>
            <a:spLocks noGrp="1"/>
          </p:cNvSpPr>
          <p:nvPr>
            <p:ph type="sldNum" sz="quarter" idx="10"/>
          </p:nvPr>
        </p:nvSpPr>
        <p:spPr/>
        <p:txBody>
          <a:bodyPr/>
          <a:lstStyle/>
          <a:p>
            <a:fld id="{363109F1-2522-436D-86BF-9F699451C875}" type="slidenum">
              <a:rPr lang="en-US" smtClean="0"/>
              <a:t>34</a:t>
            </a:fld>
            <a:endParaRPr lang="en-US" dirty="0"/>
          </a:p>
        </p:txBody>
      </p:sp>
    </p:spTree>
    <p:extLst>
      <p:ext uri="{BB962C8B-B14F-4D97-AF65-F5344CB8AC3E}">
        <p14:creationId xmlns:p14="http://schemas.microsoft.com/office/powerpoint/2010/main" val="668585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Part B of this domain looks at relative performance.</a:t>
            </a:r>
          </a:p>
        </p:txBody>
      </p:sp>
      <p:sp>
        <p:nvSpPr>
          <p:cNvPr id="4" name="Slide Number Placeholder 3"/>
          <p:cNvSpPr>
            <a:spLocks noGrp="1"/>
          </p:cNvSpPr>
          <p:nvPr>
            <p:ph type="sldNum" sz="quarter" idx="10"/>
          </p:nvPr>
        </p:nvSpPr>
        <p:spPr/>
        <p:txBody>
          <a:bodyPr/>
          <a:lstStyle/>
          <a:p>
            <a:fld id="{363109F1-2522-436D-86BF-9F699451C875}" type="slidenum">
              <a:rPr lang="en-US" smtClean="0"/>
              <a:t>35</a:t>
            </a:fld>
            <a:endParaRPr lang="en-US" dirty="0"/>
          </a:p>
        </p:txBody>
      </p:sp>
    </p:spTree>
    <p:extLst>
      <p:ext uri="{BB962C8B-B14F-4D97-AF65-F5344CB8AC3E}">
        <p14:creationId xmlns:p14="http://schemas.microsoft.com/office/powerpoint/2010/main" val="1228070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House Bill 22, just like HB 2804 (its predecessor) requires the commissioner to evaluation district and campus performance and assign grades of A, B, C, D, or F. </a:t>
            </a:r>
          </a:p>
          <a:p>
            <a:endParaRPr lang="en-US" dirty="0"/>
          </a:p>
        </p:txBody>
      </p:sp>
      <p:sp>
        <p:nvSpPr>
          <p:cNvPr id="4" name="Slide Number Placeholder 3"/>
          <p:cNvSpPr>
            <a:spLocks noGrp="1"/>
          </p:cNvSpPr>
          <p:nvPr>
            <p:ph type="sldNum" sz="quarter" idx="10"/>
          </p:nvPr>
        </p:nvSpPr>
        <p:spPr/>
        <p:txBody>
          <a:bodyPr/>
          <a:lstStyle/>
          <a:p>
            <a:fld id="{363109F1-2522-436D-86BF-9F699451C875}" type="slidenum">
              <a:rPr lang="en-US" smtClean="0"/>
              <a:t>18</a:t>
            </a:fld>
            <a:endParaRPr lang="en-US" dirty="0"/>
          </a:p>
        </p:txBody>
      </p:sp>
    </p:spTree>
    <p:extLst>
      <p:ext uri="{BB962C8B-B14F-4D97-AF65-F5344CB8AC3E}">
        <p14:creationId xmlns:p14="http://schemas.microsoft.com/office/powerpoint/2010/main" val="6752770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Part B of this domain looks at relative performance.</a:t>
            </a:r>
          </a:p>
        </p:txBody>
      </p:sp>
      <p:sp>
        <p:nvSpPr>
          <p:cNvPr id="4" name="Slide Number Placeholder 3"/>
          <p:cNvSpPr>
            <a:spLocks noGrp="1"/>
          </p:cNvSpPr>
          <p:nvPr>
            <p:ph type="sldNum" sz="quarter" idx="10"/>
          </p:nvPr>
        </p:nvSpPr>
        <p:spPr/>
        <p:txBody>
          <a:bodyPr/>
          <a:lstStyle/>
          <a:p>
            <a:fld id="{363109F1-2522-436D-86BF-9F699451C875}" type="slidenum">
              <a:rPr lang="en-US" smtClean="0"/>
              <a:t>36</a:t>
            </a:fld>
            <a:endParaRPr lang="en-US" dirty="0"/>
          </a:p>
        </p:txBody>
      </p:sp>
    </p:spTree>
    <p:extLst>
      <p:ext uri="{BB962C8B-B14F-4D97-AF65-F5344CB8AC3E}">
        <p14:creationId xmlns:p14="http://schemas.microsoft.com/office/powerpoint/2010/main" val="21099670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second part of the School Progress domain is relative performance, comparing the Student Achievement domain score against the percentage of students who are economically disadvantaged, then comparing that performance against like campus types.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left axis is the score in the Student Achievement domain.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elementary schools and middle schools, STAAR is the only component.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high schools and districts, it’s STAAR, CCMR, and graduation rates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Along the bottom is the percentage of students who are considered economically disadvantaged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Each dot in this example represents an elementary campus, where each one falls is determined by its score in the Student Achievement domain and its percentage of students who are considered economically disadvantaged</a:t>
            </a:r>
          </a:p>
          <a:p>
            <a:endParaRPr lang="en-US" baseline="0" dirty="0"/>
          </a:p>
        </p:txBody>
      </p:sp>
      <p:sp>
        <p:nvSpPr>
          <p:cNvPr id="4" name="Slide Number Placeholder 3"/>
          <p:cNvSpPr>
            <a:spLocks noGrp="1"/>
          </p:cNvSpPr>
          <p:nvPr>
            <p:ph type="sldNum" sz="quarter" idx="10"/>
          </p:nvPr>
        </p:nvSpPr>
        <p:spPr/>
        <p:txBody>
          <a:bodyPr/>
          <a:lstStyle/>
          <a:p>
            <a:fld id="{363109F1-2522-436D-86BF-9F699451C875}" type="slidenum">
              <a:rPr lang="en-US" smtClean="0"/>
              <a:t>37</a:t>
            </a:fld>
            <a:endParaRPr lang="en-US" dirty="0"/>
          </a:p>
        </p:txBody>
      </p:sp>
    </p:spTree>
    <p:extLst>
      <p:ext uri="{BB962C8B-B14F-4D97-AF65-F5344CB8AC3E}">
        <p14:creationId xmlns:p14="http://schemas.microsoft.com/office/powerpoint/2010/main" val="6171995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So how can we compare performance of the green-dot campus and the red-dot campus?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It looks like the green-dot campus is out performing the red-dot campus in terms of proficiency, but is that really true in terms of the impact it has on students?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we draw a line of best fit, it turns out that each campus is precisely average for all elementary campuses in Texas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baseline="0" dirty="0"/>
          </a:p>
        </p:txBody>
      </p:sp>
      <p:sp>
        <p:nvSpPr>
          <p:cNvPr id="4" name="Slide Number Placeholder 3"/>
          <p:cNvSpPr>
            <a:spLocks noGrp="1"/>
          </p:cNvSpPr>
          <p:nvPr>
            <p:ph type="sldNum" sz="quarter" idx="10"/>
          </p:nvPr>
        </p:nvSpPr>
        <p:spPr/>
        <p:txBody>
          <a:bodyPr/>
          <a:lstStyle/>
          <a:p>
            <a:fld id="{363109F1-2522-436D-86BF-9F699451C875}" type="slidenum">
              <a:rPr lang="en-US" smtClean="0"/>
              <a:t>38</a:t>
            </a:fld>
            <a:endParaRPr lang="en-US" dirty="0"/>
          </a:p>
        </p:txBody>
      </p:sp>
    </p:spTree>
    <p:extLst>
      <p:ext uri="{BB962C8B-B14F-4D97-AF65-F5344CB8AC3E}">
        <p14:creationId xmlns:p14="http://schemas.microsoft.com/office/powerpoint/2010/main" val="13957731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lumMod val="65000"/>
                    <a:lumOff val="35000"/>
                  </a:schemeClr>
                </a:solidFill>
                <a:latin typeface="Century Gothic" panose="020B0502020202020204" pitchFamily="34" charset="0"/>
              </a:rPr>
              <a:t>We know that, generally, a campus with </a:t>
            </a:r>
            <a:r>
              <a:rPr lang="en-US" sz="1200" b="1" dirty="0">
                <a:solidFill>
                  <a:schemeClr val="accent5"/>
                </a:solidFill>
                <a:latin typeface="Century Gothic" panose="020B0502020202020204" pitchFamily="34" charset="0"/>
              </a:rPr>
              <a:t>fewer</a:t>
            </a:r>
            <a:r>
              <a:rPr lang="en-US" sz="1200" dirty="0">
                <a:solidFill>
                  <a:schemeClr val="tx1">
                    <a:lumMod val="65000"/>
                    <a:lumOff val="35000"/>
                  </a:schemeClr>
                </a:solidFill>
                <a:latin typeface="Century Gothic" panose="020B0502020202020204" pitchFamily="34" charset="0"/>
              </a:rPr>
              <a:t> economically disadvantaged students has </a:t>
            </a:r>
            <a:r>
              <a:rPr lang="en-US" sz="1200" b="1" dirty="0">
                <a:solidFill>
                  <a:schemeClr val="accent5"/>
                </a:solidFill>
                <a:latin typeface="Century Gothic" panose="020B0502020202020204" pitchFamily="34" charset="0"/>
              </a:rPr>
              <a:t>higher</a:t>
            </a:r>
            <a:r>
              <a:rPr lang="en-US" sz="1200" dirty="0">
                <a:solidFill>
                  <a:schemeClr val="tx1">
                    <a:lumMod val="65000"/>
                    <a:lumOff val="35000"/>
                  </a:schemeClr>
                </a:solidFill>
                <a:latin typeface="Century Gothic" panose="020B0502020202020204" pitchFamily="34" charset="0"/>
              </a:rPr>
              <a:t> levels of student achievement.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lumMod val="65000"/>
                    <a:lumOff val="35000"/>
                  </a:schemeClr>
                </a:solidFill>
                <a:latin typeface="Century Gothic" panose="020B0502020202020204" pitchFamily="34" charset="0"/>
              </a:rPr>
              <a:t>And, generally, a campus with </a:t>
            </a:r>
            <a:r>
              <a:rPr lang="en-US" sz="1200" b="1" dirty="0">
                <a:solidFill>
                  <a:srgbClr val="C00000"/>
                </a:solidFill>
                <a:latin typeface="Century Gothic" panose="020B0502020202020204" pitchFamily="34" charset="0"/>
              </a:rPr>
              <a:t>more</a:t>
            </a:r>
            <a:r>
              <a:rPr lang="en-US" sz="1200" dirty="0">
                <a:solidFill>
                  <a:schemeClr val="tx1">
                    <a:lumMod val="65000"/>
                    <a:lumOff val="35000"/>
                  </a:schemeClr>
                </a:solidFill>
                <a:latin typeface="Century Gothic" panose="020B0502020202020204" pitchFamily="34" charset="0"/>
              </a:rPr>
              <a:t> economically disadvantaged students tends to have </a:t>
            </a:r>
            <a:r>
              <a:rPr lang="en-US" sz="1200" b="1" dirty="0">
                <a:solidFill>
                  <a:srgbClr val="C00000"/>
                </a:solidFill>
                <a:latin typeface="Century Gothic" panose="020B0502020202020204" pitchFamily="34" charset="0"/>
              </a:rPr>
              <a:t>lower</a:t>
            </a:r>
            <a:r>
              <a:rPr lang="en-US" sz="1200" dirty="0">
                <a:solidFill>
                  <a:schemeClr val="tx1">
                    <a:lumMod val="65000"/>
                    <a:lumOff val="35000"/>
                  </a:schemeClr>
                </a:solidFill>
                <a:latin typeface="Century Gothic" panose="020B0502020202020204" pitchFamily="34" charset="0"/>
              </a:rPr>
              <a:t> levels of student achievement.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lumMod val="65000"/>
                    <a:lumOff val="35000"/>
                  </a:schemeClr>
                </a:solidFill>
                <a:latin typeface="Century Gothic" panose="020B0502020202020204" pitchFamily="34" charset="0"/>
              </a:rPr>
              <a:t>But poverty is not destiny.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lumMod val="65000"/>
                  <a:lumOff val="35000"/>
                </a:schemeClr>
              </a:solidFill>
              <a:latin typeface="Century Gothic" panose="020B0502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lumMod val="65000"/>
                  <a:lumOff val="35000"/>
                </a:schemeClr>
              </a:solidFill>
              <a:latin typeface="Century Gothic" panose="020B0502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363109F1-2522-436D-86BF-9F699451C875}" type="slidenum">
              <a:rPr lang="en-US" smtClean="0"/>
              <a:t>39</a:t>
            </a:fld>
            <a:endParaRPr lang="en-US" dirty="0"/>
          </a:p>
        </p:txBody>
      </p:sp>
    </p:spTree>
    <p:extLst>
      <p:ext uri="{BB962C8B-B14F-4D97-AF65-F5344CB8AC3E}">
        <p14:creationId xmlns:p14="http://schemas.microsoft.com/office/powerpoint/2010/main" val="656991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lumMod val="65000"/>
                    <a:lumOff val="35000"/>
                  </a:schemeClr>
                </a:solidFill>
                <a:latin typeface="Century Gothic" panose="020B0502020202020204" pitchFamily="34" charset="0"/>
              </a:rPr>
              <a:t>From that average line, we draw bands that determine grades.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lumMod val="65000"/>
                    <a:lumOff val="35000"/>
                  </a:schemeClr>
                </a:solidFill>
                <a:latin typeface="Century Gothic" panose="020B0502020202020204" pitchFamily="34" charset="0"/>
              </a:rPr>
              <a:t>We’re still working to determine where the cut points should be.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lumMod val="65000"/>
                    <a:lumOff val="35000"/>
                  </a:schemeClr>
                </a:solidFill>
                <a:latin typeface="Century Gothic" panose="020B0502020202020204" pitchFamily="34" charset="0"/>
              </a:rPr>
              <a:t>The slope of the lines will all be the same; grades will be determined by how far above or below the average line a district or campus falls.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lumMod val="65000"/>
                    <a:lumOff val="35000"/>
                  </a:schemeClr>
                </a:solidFill>
                <a:latin typeface="Century Gothic" panose="020B0502020202020204" pitchFamily="34" charset="0"/>
              </a:rPr>
              <a:t>This is an area where we would like feedback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lumMod val="65000"/>
                    <a:lumOff val="35000"/>
                  </a:schemeClr>
                </a:solidFill>
                <a:latin typeface="Century Gothic" panose="020B0502020202020204" pitchFamily="34" charset="0"/>
              </a:rPr>
              <a:t>When we run this for accountability, we’re planning several different scatterplots: one for elementary schools, one for middle schools, one for high schools/K–12, one for AEAs and one for districts.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lumMod val="65000"/>
                    <a:lumOff val="35000"/>
                  </a:schemeClr>
                </a:solidFill>
                <a:latin typeface="Century Gothic" panose="020B0502020202020204" pitchFamily="34" charset="0"/>
              </a:rPr>
              <a:t>We’ve looked at whether to use other characteristics in addition to percentage of economically disadvantaged students (English learners, Special Ed, etc.), but research has shown that the one characteristic that matters more than any other is the percentage of economically disadvantaged students.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lumMod val="65000"/>
                    <a:lumOff val="35000"/>
                  </a:schemeClr>
                </a:solidFill>
                <a:latin typeface="Century Gothic" panose="020B0502020202020204" pitchFamily="34" charset="0"/>
              </a:rPr>
              <a:t>We’re going to fix a distribution for the 2017–18 school year using data from 2016–17 accountability, then we’ll hold those cut points for hopefully five years. </a:t>
            </a:r>
          </a:p>
          <a:p>
            <a:endParaRPr lang="en-US" baseline="0" dirty="0"/>
          </a:p>
        </p:txBody>
      </p:sp>
      <p:sp>
        <p:nvSpPr>
          <p:cNvPr id="4" name="Slide Number Placeholder 3"/>
          <p:cNvSpPr>
            <a:spLocks noGrp="1"/>
          </p:cNvSpPr>
          <p:nvPr>
            <p:ph type="sldNum" sz="quarter" idx="10"/>
          </p:nvPr>
        </p:nvSpPr>
        <p:spPr/>
        <p:txBody>
          <a:bodyPr/>
          <a:lstStyle/>
          <a:p>
            <a:fld id="{363109F1-2522-436D-86BF-9F699451C875}" type="slidenum">
              <a:rPr lang="en-US" smtClean="0"/>
              <a:t>40</a:t>
            </a:fld>
            <a:endParaRPr lang="en-US" dirty="0"/>
          </a:p>
        </p:txBody>
      </p:sp>
    </p:spTree>
    <p:extLst>
      <p:ext uri="{BB962C8B-B14F-4D97-AF65-F5344CB8AC3E}">
        <p14:creationId xmlns:p14="http://schemas.microsoft.com/office/powerpoint/2010/main" val="9196203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quick review: The new accountability system has three domains: </a:t>
            </a:r>
            <a:r>
              <a:rPr lang="en-US" baseline="0" dirty="0"/>
              <a:t>Student Achievement, School Progress, and </a:t>
            </a:r>
            <a:r>
              <a:rPr lang="en-US" dirty="0"/>
              <a:t>Closing the Gaps.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To calculate the overall grade, we’ll take the best of the first two domains and combine that grade with the grade in the Closing the Gaps domain.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 campus that earns a grade of C, B, or A is eligible to be assigned a grade based, in part, on a local accountability system.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Today, we’re going to explore the Closing the Gaps domain.</a:t>
            </a:r>
          </a:p>
        </p:txBody>
      </p:sp>
      <p:sp>
        <p:nvSpPr>
          <p:cNvPr id="4" name="Slide Number Placeholder 3"/>
          <p:cNvSpPr>
            <a:spLocks noGrp="1"/>
          </p:cNvSpPr>
          <p:nvPr>
            <p:ph type="sldNum" sz="quarter" idx="10"/>
          </p:nvPr>
        </p:nvSpPr>
        <p:spPr/>
        <p:txBody>
          <a:bodyPr/>
          <a:lstStyle/>
          <a:p>
            <a:fld id="{363109F1-2522-436D-86BF-9F699451C875}" type="slidenum">
              <a:rPr lang="en-US" smtClean="0"/>
              <a:t>41</a:t>
            </a:fld>
            <a:endParaRPr lang="en-US" dirty="0"/>
          </a:p>
        </p:txBody>
      </p:sp>
    </p:spTree>
    <p:extLst>
      <p:ext uri="{BB962C8B-B14F-4D97-AF65-F5344CB8AC3E}">
        <p14:creationId xmlns:p14="http://schemas.microsoft.com/office/powerpoint/2010/main" val="11390484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domain disaggregates data by student group, and is how we are planning to meet the requirements of ESSA</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For this domain, we will look at fifteen individual student groups. </a:t>
            </a:r>
            <a:endParaRPr lang="en-US" dirty="0"/>
          </a:p>
        </p:txBody>
      </p:sp>
      <p:sp>
        <p:nvSpPr>
          <p:cNvPr id="4" name="Slide Number Placeholder 3"/>
          <p:cNvSpPr>
            <a:spLocks noGrp="1"/>
          </p:cNvSpPr>
          <p:nvPr>
            <p:ph type="sldNum" sz="quarter" idx="10"/>
          </p:nvPr>
        </p:nvSpPr>
        <p:spPr/>
        <p:txBody>
          <a:bodyPr/>
          <a:lstStyle/>
          <a:p>
            <a:fld id="{363109F1-2522-436D-86BF-9F699451C875}" type="slidenum">
              <a:rPr lang="en-US" smtClean="0"/>
              <a:t>42</a:t>
            </a:fld>
            <a:endParaRPr lang="en-US" dirty="0"/>
          </a:p>
        </p:txBody>
      </p:sp>
    </p:spTree>
    <p:extLst>
      <p:ext uri="{BB962C8B-B14F-4D97-AF65-F5344CB8AC3E}">
        <p14:creationId xmlns:p14="http://schemas.microsoft.com/office/powerpoint/2010/main" val="5420724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100" dirty="0"/>
              <a:t>These are the student groups and indicators we are evaluating for each student group. </a:t>
            </a:r>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r>
              <a:rPr lang="en-US" sz="1100" dirty="0"/>
              <a:t>I won’t read through the list of student groups. They are the same student groups that we use for accountability now, with two exceptions: former special education, continuously enrolled</a:t>
            </a:r>
            <a:r>
              <a:rPr lang="en-US" sz="1100"/>
              <a:t>. </a:t>
            </a:r>
            <a:endParaRPr lang="en-US" sz="1100" dirty="0"/>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r>
              <a:rPr lang="en-US" sz="1100" dirty="0"/>
              <a:t>Academic achievement</a:t>
            </a:r>
            <a:r>
              <a:rPr lang="en-US" sz="1100" baseline="0" dirty="0"/>
              <a:t> indicators based on STAAR scores in reading, math, writing, science, and social studies.</a:t>
            </a:r>
            <a:r>
              <a:rPr lang="en-US" sz="1100" dirty="0"/>
              <a:t> </a:t>
            </a:r>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r>
              <a:rPr lang="en-US" sz="1100" dirty="0"/>
              <a:t>Growth based on STAAR scores for elementary schools and middle schools.</a:t>
            </a:r>
            <a:r>
              <a:rPr lang="en-US" sz="1100" baseline="0" dirty="0"/>
              <a:t> This will be the same methodology used in the School Progress domain. </a:t>
            </a:r>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r>
              <a:rPr lang="en-US" sz="1100" dirty="0"/>
              <a:t>Graduation rates are specific to high schools. </a:t>
            </a:r>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r>
              <a:rPr lang="en-US" sz="1100" dirty="0"/>
              <a:t>English learner proficiency status</a:t>
            </a:r>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r>
              <a:rPr lang="en-US" sz="1100" dirty="0"/>
              <a:t>College, career,</a:t>
            </a:r>
            <a:r>
              <a:rPr lang="en-US" sz="1100" baseline="0" dirty="0"/>
              <a:t> and military readiness. (high schools)</a:t>
            </a:r>
          </a:p>
          <a:p>
            <a:pPr marL="171450" indent="-171450">
              <a:buFont typeface="Arial" panose="020B0604020202020204" pitchFamily="34" charset="0"/>
              <a:buChar char="•"/>
            </a:pPr>
            <a:endParaRPr lang="en-US" sz="1100" baseline="0" dirty="0"/>
          </a:p>
          <a:p>
            <a:pPr marL="171450" indent="-171450">
              <a:buFont typeface="Arial" panose="020B0604020202020204" pitchFamily="34" charset="0"/>
              <a:buChar char="•"/>
            </a:pPr>
            <a:r>
              <a:rPr lang="en-US" sz="1100" baseline="0" dirty="0"/>
              <a:t>Grade level proficiency specific to reading and math. (elementary and middle schools)</a:t>
            </a:r>
            <a:endParaRPr lang="en-US" sz="1100" dirty="0"/>
          </a:p>
        </p:txBody>
      </p:sp>
      <p:sp>
        <p:nvSpPr>
          <p:cNvPr id="4" name="Slide Number Placeholder 3"/>
          <p:cNvSpPr>
            <a:spLocks noGrp="1"/>
          </p:cNvSpPr>
          <p:nvPr>
            <p:ph type="sldNum" sz="quarter" idx="10"/>
          </p:nvPr>
        </p:nvSpPr>
        <p:spPr/>
        <p:txBody>
          <a:bodyPr/>
          <a:lstStyle/>
          <a:p>
            <a:fld id="{363109F1-2522-436D-86BF-9F699451C875}" type="slidenum">
              <a:rPr lang="en-US" smtClean="0"/>
              <a:t>43</a:t>
            </a:fld>
            <a:endParaRPr lang="en-US" dirty="0"/>
          </a:p>
        </p:txBody>
      </p:sp>
    </p:spTree>
    <p:extLst>
      <p:ext uri="{BB962C8B-B14F-4D97-AF65-F5344CB8AC3E}">
        <p14:creationId xmlns:p14="http://schemas.microsoft.com/office/powerpoint/2010/main" val="5223839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Let’s take a look at a few of the new student groups that we will be using: House Bill 22 requires tracking current and former Special Ed students.</a:t>
            </a:r>
            <a:r>
              <a:rPr lang="en-US" baseline="0" dirty="0"/>
              <a:t>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This will be the first time that former special education students are looked as a student group in the accountability system.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challenge is that there are rarely enough kids to measure this at the campus level. Currently modeling shows us</a:t>
            </a:r>
            <a:r>
              <a:rPr lang="en-US" baseline="0" dirty="0"/>
              <a:t> that, when minimum-size criteria is applied, only six campuses and 110 districts has sufficient data for this indicator. </a:t>
            </a:r>
            <a:r>
              <a:rPr lang="en-US" dirty="0"/>
              <a:t>Our current modeling uses two years of former special</a:t>
            </a:r>
            <a:r>
              <a:rPr lang="en-US" baseline="0" dirty="0"/>
              <a:t> education data. This is a feedback opportunity: for how long in the past should we look to include them in this group? Two, three, four, more?</a:t>
            </a:r>
            <a:endParaRPr lang="en-US" dirty="0"/>
          </a:p>
        </p:txBody>
      </p:sp>
      <p:sp>
        <p:nvSpPr>
          <p:cNvPr id="4" name="Slide Number Placeholder 3"/>
          <p:cNvSpPr>
            <a:spLocks noGrp="1"/>
          </p:cNvSpPr>
          <p:nvPr>
            <p:ph type="sldNum" sz="quarter" idx="10"/>
          </p:nvPr>
        </p:nvSpPr>
        <p:spPr/>
        <p:txBody>
          <a:bodyPr/>
          <a:lstStyle/>
          <a:p>
            <a:fld id="{363109F1-2522-436D-86BF-9F699451C875}" type="slidenum">
              <a:rPr lang="en-US" smtClean="0"/>
              <a:t>44</a:t>
            </a:fld>
            <a:endParaRPr lang="en-US" dirty="0"/>
          </a:p>
        </p:txBody>
      </p:sp>
    </p:spTree>
    <p:extLst>
      <p:ext uri="{BB962C8B-B14F-4D97-AF65-F5344CB8AC3E}">
        <p14:creationId xmlns:p14="http://schemas.microsoft.com/office/powerpoint/2010/main" val="15293745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HB 22 also requires us to look at students who are continuously enrolled.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This is a tentative definition and we welcome feedback on how to improve it. This is a difficult measure especially at the campus level because of the number of different grade spans that the 8,600 or so campuses in Texas serve.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Here is how it works for districts: If a student in fourth grade or higher is in the district on the snapshot date, we look at back at each of the previous three years (four years total) to see if there were in the district on the snapshot date in each of those years. If he or she was, then he or she is counted as continuously enrolled. If not then the student is not counted as continuously enrolled. For students that are in third grade, we look at the current year and the previous two. Students in kindergarten, first grade, and second grade are not considered continuously enrolled.</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Here is how it works for campus: If a student in fourth grade or higher is on the campus on the snapshot date, we look at back at each of the previous three years (four years total) to see if there were in the </a:t>
            </a:r>
            <a:r>
              <a:rPr lang="en-US" b="1" dirty="0"/>
              <a:t>district</a:t>
            </a:r>
            <a:r>
              <a:rPr lang="en-US" dirty="0"/>
              <a:t> on the snapshot date in each of those years. A student on a campus on the snapshot date and in the district in each of the previous three years is counted as continuously enrolled for the campus. If not then the student is not counted as continuously enrolled. For students that are in third grade, we look at the current year and the previous two. Students in kindergarten, first grade, and second grade are not considered continuously enrolled.</a:t>
            </a:r>
          </a:p>
          <a:p>
            <a:endParaRPr lang="en-US" dirty="0"/>
          </a:p>
        </p:txBody>
      </p:sp>
      <p:sp>
        <p:nvSpPr>
          <p:cNvPr id="4" name="Slide Number Placeholder 3"/>
          <p:cNvSpPr>
            <a:spLocks noGrp="1"/>
          </p:cNvSpPr>
          <p:nvPr>
            <p:ph type="sldNum" sz="quarter" idx="10"/>
          </p:nvPr>
        </p:nvSpPr>
        <p:spPr/>
        <p:txBody>
          <a:bodyPr/>
          <a:lstStyle/>
          <a:p>
            <a:fld id="{363109F1-2522-436D-86BF-9F699451C875}" type="slidenum">
              <a:rPr lang="en-US" smtClean="0"/>
              <a:t>45</a:t>
            </a:fld>
            <a:endParaRPr lang="en-US" dirty="0"/>
          </a:p>
        </p:txBody>
      </p:sp>
    </p:spTree>
    <p:extLst>
      <p:ext uri="{BB962C8B-B14F-4D97-AF65-F5344CB8AC3E}">
        <p14:creationId xmlns:p14="http://schemas.microsoft.com/office/powerpoint/2010/main" val="1799365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363109F1-2522-436D-86BF-9F699451C875}" type="slidenum">
              <a:rPr lang="en-US" smtClean="0"/>
              <a:t>19</a:t>
            </a:fld>
            <a:endParaRPr lang="en-US" dirty="0"/>
          </a:p>
        </p:txBody>
      </p:sp>
    </p:spTree>
    <p:extLst>
      <p:ext uri="{BB962C8B-B14F-4D97-AF65-F5344CB8AC3E}">
        <p14:creationId xmlns:p14="http://schemas.microsoft.com/office/powerpoint/2010/main" val="11427560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Here’s an example for a district. Moving left to right, the student is in the district on the snapshot date in 2017 and was also in the PEIMS snapshot for the previous three years. This student is considered continuously enrolled. </a:t>
            </a:r>
          </a:p>
        </p:txBody>
      </p:sp>
      <p:sp>
        <p:nvSpPr>
          <p:cNvPr id="4" name="Slide Number Placeholder 3"/>
          <p:cNvSpPr>
            <a:spLocks noGrp="1"/>
          </p:cNvSpPr>
          <p:nvPr>
            <p:ph type="sldNum" sz="quarter" idx="10"/>
          </p:nvPr>
        </p:nvSpPr>
        <p:spPr/>
        <p:txBody>
          <a:bodyPr/>
          <a:lstStyle/>
          <a:p>
            <a:fld id="{363109F1-2522-436D-86BF-9F699451C875}" type="slidenum">
              <a:rPr lang="en-US" smtClean="0"/>
              <a:t>46</a:t>
            </a:fld>
            <a:endParaRPr lang="en-US" dirty="0"/>
          </a:p>
        </p:txBody>
      </p:sp>
    </p:spTree>
    <p:extLst>
      <p:ext uri="{BB962C8B-B14F-4D97-AF65-F5344CB8AC3E}">
        <p14:creationId xmlns:p14="http://schemas.microsoft.com/office/powerpoint/2010/main" val="12543864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Moving left to right, this student was in the district on the snapshot date in 2017 (10</a:t>
            </a:r>
            <a:r>
              <a:rPr lang="en-US" baseline="30000" dirty="0"/>
              <a:t>th</a:t>
            </a:r>
            <a:r>
              <a:rPr lang="en-US" dirty="0"/>
              <a:t> grade) and was also in the PEIMS snapshot for only the previous two years. This student is considered non-continuously enrolled. </a:t>
            </a:r>
          </a:p>
        </p:txBody>
      </p:sp>
      <p:sp>
        <p:nvSpPr>
          <p:cNvPr id="4" name="Slide Number Placeholder 3"/>
          <p:cNvSpPr>
            <a:spLocks noGrp="1"/>
          </p:cNvSpPr>
          <p:nvPr>
            <p:ph type="sldNum" sz="quarter" idx="10"/>
          </p:nvPr>
        </p:nvSpPr>
        <p:spPr/>
        <p:txBody>
          <a:bodyPr/>
          <a:lstStyle/>
          <a:p>
            <a:fld id="{363109F1-2522-436D-86BF-9F699451C875}" type="slidenum">
              <a:rPr lang="en-US" smtClean="0"/>
              <a:t>47</a:t>
            </a:fld>
            <a:endParaRPr lang="en-US" dirty="0"/>
          </a:p>
        </p:txBody>
      </p:sp>
    </p:spTree>
    <p:extLst>
      <p:ext uri="{BB962C8B-B14F-4D97-AF65-F5344CB8AC3E}">
        <p14:creationId xmlns:p14="http://schemas.microsoft.com/office/powerpoint/2010/main" val="11443274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If, however, the student is in the third grade in the current year, we look back only two years. This student is considered continuously enrolled.</a:t>
            </a:r>
          </a:p>
        </p:txBody>
      </p:sp>
      <p:sp>
        <p:nvSpPr>
          <p:cNvPr id="4" name="Slide Number Placeholder 3"/>
          <p:cNvSpPr>
            <a:spLocks noGrp="1"/>
          </p:cNvSpPr>
          <p:nvPr>
            <p:ph type="sldNum" sz="quarter" idx="10"/>
          </p:nvPr>
        </p:nvSpPr>
        <p:spPr/>
        <p:txBody>
          <a:bodyPr/>
          <a:lstStyle/>
          <a:p>
            <a:fld id="{363109F1-2522-436D-86BF-9F699451C875}" type="slidenum">
              <a:rPr lang="en-US" smtClean="0"/>
              <a:t>48</a:t>
            </a:fld>
            <a:endParaRPr lang="en-US" dirty="0"/>
          </a:p>
        </p:txBody>
      </p:sp>
    </p:spTree>
    <p:extLst>
      <p:ext uri="{BB962C8B-B14F-4D97-AF65-F5344CB8AC3E}">
        <p14:creationId xmlns:p14="http://schemas.microsoft.com/office/powerpoint/2010/main" val="18102871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3</a:t>
            </a:r>
            <a:r>
              <a:rPr lang="en-US" baseline="30000" dirty="0"/>
              <a:t>rd</a:t>
            </a:r>
            <a:r>
              <a:rPr lang="en-US" dirty="0"/>
              <a:t> grader in this slide is considered non-continuously enrolled because he or she does not have three continuous years in the district.</a:t>
            </a:r>
          </a:p>
        </p:txBody>
      </p:sp>
      <p:sp>
        <p:nvSpPr>
          <p:cNvPr id="4" name="Slide Number Placeholder 3"/>
          <p:cNvSpPr>
            <a:spLocks noGrp="1"/>
          </p:cNvSpPr>
          <p:nvPr>
            <p:ph type="sldNum" sz="quarter" idx="10"/>
          </p:nvPr>
        </p:nvSpPr>
        <p:spPr/>
        <p:txBody>
          <a:bodyPr/>
          <a:lstStyle/>
          <a:p>
            <a:fld id="{363109F1-2522-436D-86BF-9F699451C875}" type="slidenum">
              <a:rPr lang="en-US" smtClean="0"/>
              <a:t>49</a:t>
            </a:fld>
            <a:endParaRPr lang="en-US" dirty="0"/>
          </a:p>
        </p:txBody>
      </p:sp>
    </p:spTree>
    <p:extLst>
      <p:ext uri="{BB962C8B-B14F-4D97-AF65-F5344CB8AC3E}">
        <p14:creationId xmlns:p14="http://schemas.microsoft.com/office/powerpoint/2010/main" val="10415778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Here’s an example for a campus. Moving left to right, the student is on the campus on the snapshot date in 2017 and was also in the PEIMS snapshot for the district for the previous three years. This student is considered continuously enrolled. </a:t>
            </a:r>
          </a:p>
        </p:txBody>
      </p:sp>
      <p:sp>
        <p:nvSpPr>
          <p:cNvPr id="4" name="Slide Number Placeholder 3"/>
          <p:cNvSpPr>
            <a:spLocks noGrp="1"/>
          </p:cNvSpPr>
          <p:nvPr>
            <p:ph type="sldNum" sz="quarter" idx="10"/>
          </p:nvPr>
        </p:nvSpPr>
        <p:spPr/>
        <p:txBody>
          <a:bodyPr/>
          <a:lstStyle/>
          <a:p>
            <a:fld id="{363109F1-2522-436D-86BF-9F699451C875}" type="slidenum">
              <a:rPr lang="en-US" smtClean="0"/>
              <a:t>50</a:t>
            </a:fld>
            <a:endParaRPr lang="en-US" dirty="0"/>
          </a:p>
        </p:txBody>
      </p:sp>
    </p:spTree>
    <p:extLst>
      <p:ext uri="{BB962C8B-B14F-4D97-AF65-F5344CB8AC3E}">
        <p14:creationId xmlns:p14="http://schemas.microsoft.com/office/powerpoint/2010/main" val="6001570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Moving left to right, this student was on the campus on the snapshot date in 2017 (10</a:t>
            </a:r>
            <a:r>
              <a:rPr lang="en-US" baseline="30000" dirty="0"/>
              <a:t>th</a:t>
            </a:r>
            <a:r>
              <a:rPr lang="en-US" dirty="0"/>
              <a:t> grade) and was also in the PEIMS snapshot for the district for only the previous two years. This student is considered non-continuously enrolled. </a:t>
            </a:r>
          </a:p>
        </p:txBody>
      </p:sp>
      <p:sp>
        <p:nvSpPr>
          <p:cNvPr id="4" name="Slide Number Placeholder 3"/>
          <p:cNvSpPr>
            <a:spLocks noGrp="1"/>
          </p:cNvSpPr>
          <p:nvPr>
            <p:ph type="sldNum" sz="quarter" idx="10"/>
          </p:nvPr>
        </p:nvSpPr>
        <p:spPr/>
        <p:txBody>
          <a:bodyPr/>
          <a:lstStyle/>
          <a:p>
            <a:fld id="{363109F1-2522-436D-86BF-9F699451C875}" type="slidenum">
              <a:rPr lang="en-US" smtClean="0"/>
              <a:t>51</a:t>
            </a:fld>
            <a:endParaRPr lang="en-US" dirty="0"/>
          </a:p>
        </p:txBody>
      </p:sp>
    </p:spTree>
    <p:extLst>
      <p:ext uri="{BB962C8B-B14F-4D97-AF65-F5344CB8AC3E}">
        <p14:creationId xmlns:p14="http://schemas.microsoft.com/office/powerpoint/2010/main" val="18141713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If, however, the student is in the third grade in the current year, we look back only two years. This student is considered continuously enrolled.</a:t>
            </a:r>
          </a:p>
        </p:txBody>
      </p:sp>
      <p:sp>
        <p:nvSpPr>
          <p:cNvPr id="4" name="Slide Number Placeholder 3"/>
          <p:cNvSpPr>
            <a:spLocks noGrp="1"/>
          </p:cNvSpPr>
          <p:nvPr>
            <p:ph type="sldNum" sz="quarter" idx="10"/>
          </p:nvPr>
        </p:nvSpPr>
        <p:spPr/>
        <p:txBody>
          <a:bodyPr/>
          <a:lstStyle/>
          <a:p>
            <a:fld id="{363109F1-2522-436D-86BF-9F699451C875}" type="slidenum">
              <a:rPr lang="en-US" smtClean="0"/>
              <a:t>52</a:t>
            </a:fld>
            <a:endParaRPr lang="en-US" dirty="0"/>
          </a:p>
        </p:txBody>
      </p:sp>
    </p:spTree>
    <p:extLst>
      <p:ext uri="{BB962C8B-B14F-4D97-AF65-F5344CB8AC3E}">
        <p14:creationId xmlns:p14="http://schemas.microsoft.com/office/powerpoint/2010/main" val="1275220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3</a:t>
            </a:r>
            <a:r>
              <a:rPr lang="en-US" baseline="30000" dirty="0"/>
              <a:t>rd</a:t>
            </a:r>
            <a:r>
              <a:rPr lang="en-US" dirty="0"/>
              <a:t> grader in this slide is considered non-continuously enrolled because he or she does not have three continuous years in the district.</a:t>
            </a:r>
          </a:p>
        </p:txBody>
      </p:sp>
      <p:sp>
        <p:nvSpPr>
          <p:cNvPr id="4" name="Slide Number Placeholder 3"/>
          <p:cNvSpPr>
            <a:spLocks noGrp="1"/>
          </p:cNvSpPr>
          <p:nvPr>
            <p:ph type="sldNum" sz="quarter" idx="10"/>
          </p:nvPr>
        </p:nvSpPr>
        <p:spPr/>
        <p:txBody>
          <a:bodyPr/>
          <a:lstStyle/>
          <a:p>
            <a:fld id="{363109F1-2522-436D-86BF-9F699451C875}" type="slidenum">
              <a:rPr lang="en-US" smtClean="0"/>
              <a:t>53</a:t>
            </a:fld>
            <a:endParaRPr lang="en-US" dirty="0"/>
          </a:p>
        </p:txBody>
      </p:sp>
    </p:spTree>
    <p:extLst>
      <p:ext uri="{BB962C8B-B14F-4D97-AF65-F5344CB8AC3E}">
        <p14:creationId xmlns:p14="http://schemas.microsoft.com/office/powerpoint/2010/main" val="5689639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Current modeling looks at both current ELs and current and monitored Els in two different groups. The combinations of “current and monitored” is required by federal law. We are not required by federal law to track current EL alone.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There are opportunities for feedback here regarding whether we need to track current ELs separately or just track</a:t>
            </a:r>
            <a:r>
              <a:rPr lang="en-US" baseline="0" dirty="0"/>
              <a:t> the what is required by the federal requirement </a:t>
            </a:r>
            <a:r>
              <a:rPr lang="en-US" dirty="0"/>
              <a:t>and for how long out we should track monitored EL students? </a:t>
            </a:r>
          </a:p>
        </p:txBody>
      </p:sp>
      <p:sp>
        <p:nvSpPr>
          <p:cNvPr id="4" name="Slide Number Placeholder 3"/>
          <p:cNvSpPr>
            <a:spLocks noGrp="1"/>
          </p:cNvSpPr>
          <p:nvPr>
            <p:ph type="sldNum" sz="quarter" idx="10"/>
          </p:nvPr>
        </p:nvSpPr>
        <p:spPr/>
        <p:txBody>
          <a:bodyPr/>
          <a:lstStyle/>
          <a:p>
            <a:fld id="{363109F1-2522-436D-86BF-9F699451C875}" type="slidenum">
              <a:rPr lang="en-US" smtClean="0"/>
              <a:t>54</a:t>
            </a:fld>
            <a:endParaRPr lang="en-US" dirty="0"/>
          </a:p>
        </p:txBody>
      </p:sp>
    </p:spTree>
    <p:extLst>
      <p:ext uri="{BB962C8B-B14F-4D97-AF65-F5344CB8AC3E}">
        <p14:creationId xmlns:p14="http://schemas.microsoft.com/office/powerpoint/2010/main" val="12820446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Now let’s look at the indicators in this domain. For the academic achievement indicator, we use performance on STAAR at the Approaches Grade Level performance standard for all subjects.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Targets will be held constant for five years, and safe harbor is available for each indicator; we’ll look at safe harbor in greater detail in a few moments. </a:t>
            </a:r>
          </a:p>
        </p:txBody>
      </p:sp>
      <p:sp>
        <p:nvSpPr>
          <p:cNvPr id="4" name="Slide Number Placeholder 3"/>
          <p:cNvSpPr>
            <a:spLocks noGrp="1"/>
          </p:cNvSpPr>
          <p:nvPr>
            <p:ph type="sldNum" sz="quarter" idx="10"/>
          </p:nvPr>
        </p:nvSpPr>
        <p:spPr/>
        <p:txBody>
          <a:bodyPr/>
          <a:lstStyle/>
          <a:p>
            <a:fld id="{363109F1-2522-436D-86BF-9F699451C875}" type="slidenum">
              <a:rPr lang="en-US" smtClean="0"/>
              <a:t>55</a:t>
            </a:fld>
            <a:endParaRPr lang="en-US" dirty="0"/>
          </a:p>
        </p:txBody>
      </p:sp>
    </p:spTree>
    <p:extLst>
      <p:ext uri="{BB962C8B-B14F-4D97-AF65-F5344CB8AC3E}">
        <p14:creationId xmlns:p14="http://schemas.microsoft.com/office/powerpoint/2010/main" val="188830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HB 22 mentions getting feedback from stakeholder or committees three separate times.</a:t>
            </a:r>
          </a:p>
          <a:p>
            <a:endParaRPr lang="en-US" dirty="0"/>
          </a:p>
          <a:p>
            <a:endParaRPr lang="en-US" dirty="0"/>
          </a:p>
        </p:txBody>
      </p:sp>
      <p:sp>
        <p:nvSpPr>
          <p:cNvPr id="4" name="Slide Number Placeholder 3"/>
          <p:cNvSpPr>
            <a:spLocks noGrp="1"/>
          </p:cNvSpPr>
          <p:nvPr>
            <p:ph type="sldNum" sz="quarter" idx="10"/>
          </p:nvPr>
        </p:nvSpPr>
        <p:spPr/>
        <p:txBody>
          <a:bodyPr/>
          <a:lstStyle/>
          <a:p>
            <a:fld id="{363109F1-2522-436D-86BF-9F699451C875}" type="slidenum">
              <a:rPr lang="en-US" smtClean="0"/>
              <a:t>20</a:t>
            </a:fld>
            <a:endParaRPr lang="en-US" dirty="0"/>
          </a:p>
        </p:txBody>
      </p:sp>
    </p:spTree>
    <p:extLst>
      <p:ext uri="{BB962C8B-B14F-4D97-AF65-F5344CB8AC3E}">
        <p14:creationId xmlns:p14="http://schemas.microsoft.com/office/powerpoint/2010/main" val="19543959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growth indicator is based on our new growth model in the School Progress domain. We will only do this for English/language arts and mathematics.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You’ll remember from the School Progress domain TETN that growth is not a metric we have in high schools right now because there are not enough STAAR growth measures in high school to make it a reliable measure of growth. This is a feedback opportunity. Should</a:t>
            </a:r>
            <a:r>
              <a:rPr lang="en-US" baseline="0" dirty="0"/>
              <a:t> we use it for high schools? Are there any other growth measures for high school?</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The graduation rates we are using are the federal rates without the state exclusions.</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The targets will stay static for five years, and safe harbor is available. </a:t>
            </a:r>
            <a:endParaRPr lang="en-US" dirty="0"/>
          </a:p>
        </p:txBody>
      </p:sp>
      <p:sp>
        <p:nvSpPr>
          <p:cNvPr id="4" name="Slide Number Placeholder 3"/>
          <p:cNvSpPr>
            <a:spLocks noGrp="1"/>
          </p:cNvSpPr>
          <p:nvPr>
            <p:ph type="sldNum" sz="quarter" idx="10"/>
          </p:nvPr>
        </p:nvSpPr>
        <p:spPr/>
        <p:txBody>
          <a:bodyPr/>
          <a:lstStyle/>
          <a:p>
            <a:fld id="{363109F1-2522-436D-86BF-9F699451C875}" type="slidenum">
              <a:rPr lang="en-US" smtClean="0"/>
              <a:t>56</a:t>
            </a:fld>
            <a:endParaRPr lang="en-US" dirty="0"/>
          </a:p>
        </p:txBody>
      </p:sp>
    </p:spTree>
    <p:extLst>
      <p:ext uri="{BB962C8B-B14F-4D97-AF65-F5344CB8AC3E}">
        <p14:creationId xmlns:p14="http://schemas.microsoft.com/office/powerpoint/2010/main" val="14793003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TELPAS progress rate measures performance from prior to current year as demonstrated by increasing levels on the TELPAS.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TELPAS is changing; the listening and speaking portions are now administered online. Should we postpone our integration of TELPAS given these changes? We would</a:t>
            </a:r>
            <a:r>
              <a:rPr lang="en-US" baseline="0" dirty="0"/>
              <a:t> have to adjust this domain in year two to address this. </a:t>
            </a:r>
            <a:r>
              <a:rPr lang="en-US" dirty="0"/>
              <a:t>We have to supply the feds with something this year that measures English language proficiency status.</a:t>
            </a:r>
          </a:p>
          <a:p>
            <a:endParaRPr lang="en-US" dirty="0"/>
          </a:p>
        </p:txBody>
      </p:sp>
      <p:sp>
        <p:nvSpPr>
          <p:cNvPr id="4" name="Slide Number Placeholder 3"/>
          <p:cNvSpPr>
            <a:spLocks noGrp="1"/>
          </p:cNvSpPr>
          <p:nvPr>
            <p:ph type="sldNum" sz="quarter" idx="10"/>
          </p:nvPr>
        </p:nvSpPr>
        <p:spPr/>
        <p:txBody>
          <a:bodyPr/>
          <a:lstStyle/>
          <a:p>
            <a:fld id="{363109F1-2522-436D-86BF-9F699451C875}" type="slidenum">
              <a:rPr lang="en-US" smtClean="0"/>
              <a:t>57</a:t>
            </a:fld>
            <a:endParaRPr lang="en-US" dirty="0"/>
          </a:p>
        </p:txBody>
      </p:sp>
    </p:spTree>
    <p:extLst>
      <p:ext uri="{BB962C8B-B14F-4D97-AF65-F5344CB8AC3E}">
        <p14:creationId xmlns:p14="http://schemas.microsoft.com/office/powerpoint/2010/main" val="5929591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Here’s how we calculate the progress of ELs. [Read Slide]</a:t>
            </a:r>
          </a:p>
        </p:txBody>
      </p:sp>
      <p:sp>
        <p:nvSpPr>
          <p:cNvPr id="4" name="Slide Number Placeholder 3"/>
          <p:cNvSpPr>
            <a:spLocks noGrp="1"/>
          </p:cNvSpPr>
          <p:nvPr>
            <p:ph type="sldNum" sz="quarter" idx="10"/>
          </p:nvPr>
        </p:nvSpPr>
        <p:spPr/>
        <p:txBody>
          <a:bodyPr/>
          <a:lstStyle/>
          <a:p>
            <a:fld id="{363109F1-2522-436D-86BF-9F699451C875}" type="slidenum">
              <a:rPr lang="en-US" smtClean="0"/>
              <a:t>58</a:t>
            </a:fld>
            <a:endParaRPr lang="en-US" dirty="0"/>
          </a:p>
        </p:txBody>
      </p:sp>
    </p:spTree>
    <p:extLst>
      <p:ext uri="{BB962C8B-B14F-4D97-AF65-F5344CB8AC3E}">
        <p14:creationId xmlns:p14="http://schemas.microsoft.com/office/powerpoint/2010/main" val="1079152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For the school quality and student success indicator, we are using the same CCMR indicator that we use in the Student Achievement domain for high schools. For elementary and middle schools, we will be using the Meets Grade Level standard for reading and math.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targets should be stable for five years.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Safe harbor is available.</a:t>
            </a:r>
          </a:p>
          <a:p>
            <a:endParaRPr lang="en-US" dirty="0"/>
          </a:p>
        </p:txBody>
      </p:sp>
      <p:sp>
        <p:nvSpPr>
          <p:cNvPr id="4" name="Slide Number Placeholder 3"/>
          <p:cNvSpPr>
            <a:spLocks noGrp="1"/>
          </p:cNvSpPr>
          <p:nvPr>
            <p:ph type="sldNum" sz="quarter" idx="10"/>
          </p:nvPr>
        </p:nvSpPr>
        <p:spPr/>
        <p:txBody>
          <a:bodyPr/>
          <a:lstStyle/>
          <a:p>
            <a:fld id="{363109F1-2522-436D-86BF-9F699451C875}" type="slidenum">
              <a:rPr lang="en-US" smtClean="0"/>
              <a:t>59</a:t>
            </a:fld>
            <a:endParaRPr lang="en-US" dirty="0"/>
          </a:p>
        </p:txBody>
      </p:sp>
    </p:spTree>
    <p:extLst>
      <p:ext uri="{BB962C8B-B14F-4D97-AF65-F5344CB8AC3E}">
        <p14:creationId xmlns:p14="http://schemas.microsoft.com/office/powerpoint/2010/main" val="8004022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Those are the student groups and indicators that we are planning to use to align the state accountability system with the requirements of ESSA. For districts and campuses that have data for each of the student groups and each of the indicators will have something like 120 different data points.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One way to assign a grade for this domain is by looking at the percentage of data points that meet or exceed a target, but that doesn’t address by how much a target is missed. Here’s a feedback opportunity: should we consider by how much a target is missed or just the percentage of targets that are missed.</a:t>
            </a:r>
          </a:p>
        </p:txBody>
      </p:sp>
      <p:sp>
        <p:nvSpPr>
          <p:cNvPr id="4" name="Slide Number Placeholder 3"/>
          <p:cNvSpPr>
            <a:spLocks noGrp="1"/>
          </p:cNvSpPr>
          <p:nvPr>
            <p:ph type="sldNum" sz="quarter" idx="10"/>
          </p:nvPr>
        </p:nvSpPr>
        <p:spPr/>
        <p:txBody>
          <a:bodyPr/>
          <a:lstStyle/>
          <a:p>
            <a:fld id="{363109F1-2522-436D-86BF-9F699451C875}" type="slidenum">
              <a:rPr lang="en-US" smtClean="0"/>
              <a:t>60</a:t>
            </a:fld>
            <a:endParaRPr lang="en-US" dirty="0"/>
          </a:p>
        </p:txBody>
      </p:sp>
    </p:spTree>
    <p:extLst>
      <p:ext uri="{BB962C8B-B14F-4D97-AF65-F5344CB8AC3E}">
        <p14:creationId xmlns:p14="http://schemas.microsoft.com/office/powerpoint/2010/main" val="210369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For the first time in 15 years, we will have only one accountability system. Federal and state requirements both will be met in our new accountability system. The Closing the Gaps domain will be used to meet ESSA requirements.</a:t>
            </a:r>
          </a:p>
        </p:txBody>
      </p:sp>
      <p:sp>
        <p:nvSpPr>
          <p:cNvPr id="4" name="Slide Number Placeholder 3"/>
          <p:cNvSpPr>
            <a:spLocks noGrp="1"/>
          </p:cNvSpPr>
          <p:nvPr>
            <p:ph type="sldNum" sz="quarter" idx="10"/>
          </p:nvPr>
        </p:nvSpPr>
        <p:spPr/>
        <p:txBody>
          <a:bodyPr/>
          <a:lstStyle/>
          <a:p>
            <a:fld id="{363109F1-2522-436D-86BF-9F699451C875}" type="slidenum">
              <a:rPr lang="en-US" smtClean="0"/>
              <a:t>61</a:t>
            </a:fld>
            <a:endParaRPr lang="en-US" dirty="0"/>
          </a:p>
        </p:txBody>
      </p:sp>
    </p:spTree>
    <p:extLst>
      <p:ext uri="{BB962C8B-B14F-4D97-AF65-F5344CB8AC3E}">
        <p14:creationId xmlns:p14="http://schemas.microsoft.com/office/powerpoint/2010/main" val="10291365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dirty="0"/>
              <a:t>This is one possible way to report outcomes. It shows the 120 different points for which a school or district may have data. It looks a lot like the system safeguard report that we use now. This slide shows only a few of the student groups for which we will collect data. </a:t>
            </a:r>
          </a:p>
          <a:p>
            <a:pPr algn="l"/>
            <a:endParaRPr lang="en-US" dirty="0"/>
          </a:p>
          <a:p>
            <a:pPr algn="l"/>
            <a:endParaRPr lang="en-US" dirty="0"/>
          </a:p>
        </p:txBody>
      </p:sp>
      <p:sp>
        <p:nvSpPr>
          <p:cNvPr id="4" name="Slide Number Placeholder 3"/>
          <p:cNvSpPr>
            <a:spLocks noGrp="1"/>
          </p:cNvSpPr>
          <p:nvPr>
            <p:ph type="sldNum" sz="quarter" idx="10"/>
          </p:nvPr>
        </p:nvSpPr>
        <p:spPr/>
        <p:txBody>
          <a:bodyPr/>
          <a:lstStyle/>
          <a:p>
            <a:fld id="{363109F1-2522-436D-86BF-9F699451C875}" type="slidenum">
              <a:rPr lang="en-US" smtClean="0"/>
              <a:t>62</a:t>
            </a:fld>
            <a:endParaRPr lang="en-US" dirty="0"/>
          </a:p>
        </p:txBody>
      </p:sp>
    </p:spTree>
    <p:extLst>
      <p:ext uri="{BB962C8B-B14F-4D97-AF65-F5344CB8AC3E}">
        <p14:creationId xmlns:p14="http://schemas.microsoft.com/office/powerpoint/2010/main" val="1892182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Here is a closer look at the academic achievement portion of the report. The performance target will be given in the top row of the report, and for each subject and student group, there will be a “y” if the performance target was met and an “n” if it wasn’t.</a:t>
            </a:r>
          </a:p>
          <a:p>
            <a:pPr algn="l"/>
            <a:endParaRPr lang="en-US" dirty="0"/>
          </a:p>
          <a:p>
            <a:pPr algn="l"/>
            <a:r>
              <a:rPr lang="en-US" dirty="0"/>
              <a:t>The targets shown in this and the following slides are from Texas’s Essa state plan.</a:t>
            </a:r>
          </a:p>
          <a:p>
            <a:endParaRPr lang="en-US" dirty="0"/>
          </a:p>
        </p:txBody>
      </p:sp>
      <p:sp>
        <p:nvSpPr>
          <p:cNvPr id="4" name="Slide Number Placeholder 3"/>
          <p:cNvSpPr>
            <a:spLocks noGrp="1"/>
          </p:cNvSpPr>
          <p:nvPr>
            <p:ph type="sldNum" sz="quarter" idx="10"/>
          </p:nvPr>
        </p:nvSpPr>
        <p:spPr/>
        <p:txBody>
          <a:bodyPr/>
          <a:lstStyle/>
          <a:p>
            <a:fld id="{363109F1-2522-436D-86BF-9F699451C875}" type="slidenum">
              <a:rPr lang="en-US" smtClean="0"/>
              <a:t>63</a:t>
            </a:fld>
            <a:endParaRPr lang="en-US" dirty="0"/>
          </a:p>
        </p:txBody>
      </p:sp>
    </p:spTree>
    <p:extLst>
      <p:ext uri="{BB962C8B-B14F-4D97-AF65-F5344CB8AC3E}">
        <p14:creationId xmlns:p14="http://schemas.microsoft.com/office/powerpoint/2010/main" val="10254193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It’s the same for growth: the performance target will be given in the top of the report, and for each subject and student group, there will be a “y” if the performance target was met and an “n” if it wasn’t.</a:t>
            </a:r>
          </a:p>
          <a:p>
            <a:endParaRPr lang="en-US" dirty="0"/>
          </a:p>
          <a:p>
            <a:r>
              <a:rPr lang="en-US" dirty="0"/>
              <a:t>The graduation rate indicator will also have a “y” if the target was met, and an “n” if it wasn’t. The reason code for Graduation Target tells you how you met or did not the Graduation Target which could be via the 4-year, 5-year, or 6-year graduation rate. </a:t>
            </a:r>
          </a:p>
          <a:p>
            <a:endParaRPr lang="en-US" dirty="0"/>
          </a:p>
          <a:p>
            <a:r>
              <a:rPr lang="en-US" dirty="0"/>
              <a:t>Note: these use the federal definition for graduation rate—without state exclusions.</a:t>
            </a:r>
          </a:p>
        </p:txBody>
      </p:sp>
      <p:sp>
        <p:nvSpPr>
          <p:cNvPr id="4" name="Slide Number Placeholder 3"/>
          <p:cNvSpPr>
            <a:spLocks noGrp="1"/>
          </p:cNvSpPr>
          <p:nvPr>
            <p:ph type="sldNum" sz="quarter" idx="10"/>
          </p:nvPr>
        </p:nvSpPr>
        <p:spPr/>
        <p:txBody>
          <a:bodyPr/>
          <a:lstStyle/>
          <a:p>
            <a:fld id="{363109F1-2522-436D-86BF-9F699451C875}" type="slidenum">
              <a:rPr lang="en-US" smtClean="0"/>
              <a:t>64</a:t>
            </a:fld>
            <a:endParaRPr lang="en-US" dirty="0"/>
          </a:p>
        </p:txBody>
      </p:sp>
    </p:spTree>
    <p:extLst>
      <p:ext uri="{BB962C8B-B14F-4D97-AF65-F5344CB8AC3E}">
        <p14:creationId xmlns:p14="http://schemas.microsoft.com/office/powerpoint/2010/main" val="5842649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portion of the report that shows progress of ELs. Like the previous two slides, this will show the target and whether it has been met.</a:t>
            </a:r>
          </a:p>
        </p:txBody>
      </p:sp>
      <p:sp>
        <p:nvSpPr>
          <p:cNvPr id="4" name="Slide Number Placeholder 3"/>
          <p:cNvSpPr>
            <a:spLocks noGrp="1"/>
          </p:cNvSpPr>
          <p:nvPr>
            <p:ph type="sldNum" sz="quarter" idx="10"/>
          </p:nvPr>
        </p:nvSpPr>
        <p:spPr/>
        <p:txBody>
          <a:bodyPr/>
          <a:lstStyle/>
          <a:p>
            <a:fld id="{363109F1-2522-436D-86BF-9F699451C875}" type="slidenum">
              <a:rPr lang="en-US" smtClean="0"/>
              <a:t>65</a:t>
            </a:fld>
            <a:endParaRPr lang="en-US" dirty="0"/>
          </a:p>
        </p:txBody>
      </p:sp>
    </p:spTree>
    <p:extLst>
      <p:ext uri="{BB962C8B-B14F-4D97-AF65-F5344CB8AC3E}">
        <p14:creationId xmlns:p14="http://schemas.microsoft.com/office/powerpoint/2010/main" val="847941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 calculate the overall grade, TEA will use the best of the Student Achievement domain or School Progress domain and combine it with the grade of the Closing the Gaps domain, which must account for at least 30% of the overall grade.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can only be applied to districts or campuses that do not have an F in either the student achievement or school progress domain. If a district or campus receives an F in either of those two domains, TEA will use a grade of no greater than B for that portion of the overall grade.</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363109F1-2522-436D-86BF-9F699451C875}" type="slidenum">
              <a:rPr lang="en-US" smtClean="0"/>
              <a:t>21</a:t>
            </a:fld>
            <a:endParaRPr lang="en-US" dirty="0"/>
          </a:p>
        </p:txBody>
      </p:sp>
    </p:spTree>
    <p:extLst>
      <p:ext uri="{BB962C8B-B14F-4D97-AF65-F5344CB8AC3E}">
        <p14:creationId xmlns:p14="http://schemas.microsoft.com/office/powerpoint/2010/main" val="19206557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the school quality and student success part of the report, the performance target will be given in the top row of the report, and for each indicator and student group, there will be a “y” if the performance target was met and an “n” if it wasn’t.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63109F1-2522-436D-86BF-9F699451C875}" type="slidenum">
              <a:rPr lang="en-US" smtClean="0"/>
              <a:t>66</a:t>
            </a:fld>
            <a:endParaRPr lang="en-US" dirty="0"/>
          </a:p>
        </p:txBody>
      </p:sp>
    </p:spTree>
    <p:extLst>
      <p:ext uri="{BB962C8B-B14F-4D97-AF65-F5344CB8AC3E}">
        <p14:creationId xmlns:p14="http://schemas.microsoft.com/office/powerpoint/2010/main" val="20450566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is the section of the report where we will determine which campuses are targeted. It will be based on consecutive years of missing the target on at least one of these indicators. Here’s a feedback opportunity: </a:t>
            </a:r>
            <a:r>
              <a:rPr lang="en-US" dirty="0">
                <a:latin typeface="Century Gothic" panose="020B0502020202020204" pitchFamily="34" charset="0"/>
              </a:rPr>
              <a:t>Should we assign grades based on student group performance (basically the number of consecutive years that a student group did not meet the target on any indicator), overall performance by indicator (consecutive years that an indicator was missed by any student group), or by each student group and each indicator (three consecutive years of a specific student group missing the same indicator)?</a:t>
            </a:r>
          </a:p>
          <a:p>
            <a:pPr marL="171450" indent="-171450" algn="l">
              <a:buFont typeface="Arial" panose="020B0604020202020204" pitchFamily="34" charset="0"/>
              <a:buChar char="•"/>
            </a:pPr>
            <a:endParaRPr lang="en-US" dirty="0"/>
          </a:p>
          <a:p>
            <a:pPr algn="l"/>
            <a:endParaRPr lang="en-US" dirty="0"/>
          </a:p>
          <a:p>
            <a:pPr algn="l"/>
            <a:endParaRPr lang="en-US" dirty="0"/>
          </a:p>
        </p:txBody>
      </p:sp>
      <p:sp>
        <p:nvSpPr>
          <p:cNvPr id="4" name="Slide Number Placeholder 3"/>
          <p:cNvSpPr>
            <a:spLocks noGrp="1"/>
          </p:cNvSpPr>
          <p:nvPr>
            <p:ph type="sldNum" sz="quarter" idx="10"/>
          </p:nvPr>
        </p:nvSpPr>
        <p:spPr/>
        <p:txBody>
          <a:bodyPr/>
          <a:lstStyle/>
          <a:p>
            <a:fld id="{363109F1-2522-436D-86BF-9F699451C875}" type="slidenum">
              <a:rPr lang="en-US" smtClean="0"/>
              <a:t>67</a:t>
            </a:fld>
            <a:endParaRPr lang="en-US" dirty="0"/>
          </a:p>
        </p:txBody>
      </p:sp>
    </p:spTree>
    <p:extLst>
      <p:ext uri="{BB962C8B-B14F-4D97-AF65-F5344CB8AC3E}">
        <p14:creationId xmlns:p14="http://schemas.microsoft.com/office/powerpoint/2010/main" val="7368105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Aft>
                <a:spcPts val="600"/>
              </a:spcAft>
              <a:buClr>
                <a:srgbClr val="1582C6"/>
              </a:buClr>
              <a:buFont typeface="Arial" charset="0"/>
              <a:buChar char="•"/>
            </a:pPr>
            <a:r>
              <a:rPr lang="en-US" dirty="0"/>
              <a:t>Here’s a closer look at the report. To determine which campuses have </a:t>
            </a:r>
            <a:r>
              <a:rPr lang="en-US" sz="1200" dirty="0">
                <a:latin typeface="Century Gothic" panose="020B0502020202020204" pitchFamily="34" charset="0"/>
                <a:cs typeface="Calibri" charset="0"/>
              </a:rPr>
              <a:t>missed a target in the same student group on the same indicator for </a:t>
            </a:r>
            <a:r>
              <a:rPr lang="en-US" sz="1200">
                <a:latin typeface="Century Gothic" panose="020B0502020202020204" pitchFamily="34" charset="0"/>
                <a:cs typeface="Calibri" charset="0"/>
              </a:rPr>
              <a:t>three consecutive years.</a:t>
            </a:r>
            <a:endParaRPr lang="en-US" sz="1200" dirty="0">
              <a:latin typeface="Century Gothic" panose="020B0502020202020204" pitchFamily="34" charset="0"/>
              <a:cs typeface="Calibri" charset="0"/>
            </a:endParaRPr>
          </a:p>
          <a:p>
            <a:pPr marL="285750" indent="-285750">
              <a:spcAft>
                <a:spcPts val="600"/>
              </a:spcAft>
              <a:buClr>
                <a:srgbClr val="1582C6"/>
              </a:buClr>
              <a:buFont typeface="Arial" charset="0"/>
              <a:buChar char="•"/>
            </a:pPr>
            <a:r>
              <a:rPr lang="en-US" sz="1200" dirty="0">
                <a:latin typeface="Century Gothic" panose="020B0502020202020204" pitchFamily="34" charset="0"/>
                <a:cs typeface="Calibri" charset="0"/>
              </a:rPr>
              <a:t>Summer 2019 based on 2017, 2018, and 2019 data</a:t>
            </a:r>
          </a:p>
          <a:p>
            <a:endParaRPr lang="en-US" dirty="0"/>
          </a:p>
        </p:txBody>
      </p:sp>
      <p:sp>
        <p:nvSpPr>
          <p:cNvPr id="4" name="Slide Number Placeholder 3"/>
          <p:cNvSpPr>
            <a:spLocks noGrp="1"/>
          </p:cNvSpPr>
          <p:nvPr>
            <p:ph type="sldNum" sz="quarter" idx="10"/>
          </p:nvPr>
        </p:nvSpPr>
        <p:spPr/>
        <p:txBody>
          <a:bodyPr/>
          <a:lstStyle/>
          <a:p>
            <a:fld id="{363109F1-2522-436D-86BF-9F699451C875}" type="slidenum">
              <a:rPr lang="en-US" smtClean="0"/>
              <a:t>68</a:t>
            </a:fld>
            <a:endParaRPr lang="en-US" dirty="0"/>
          </a:p>
        </p:txBody>
      </p:sp>
    </p:spTree>
    <p:extLst>
      <p:ext uri="{BB962C8B-B14F-4D97-AF65-F5344CB8AC3E}">
        <p14:creationId xmlns:p14="http://schemas.microsoft.com/office/powerpoint/2010/main" val="16416958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defTabSz="914400" rtl="0" eaLnBrk="1" latinLnBrk="0" hangingPunct="1">
              <a:spcAft>
                <a:spcPts val="600"/>
              </a:spcAft>
              <a:buClr>
                <a:srgbClr val="1582C6"/>
              </a:buClr>
              <a:buFont typeface="Arial" panose="020B0604020202020204" pitchFamily="34" charset="0"/>
              <a:buChar char="•"/>
            </a:pPr>
            <a:r>
              <a:rPr lang="en-US" sz="1200" kern="1200" dirty="0">
                <a:solidFill>
                  <a:schemeClr val="tx1"/>
                </a:solidFill>
                <a:latin typeface="Century Gothic" panose="020B0502020202020204" pitchFamily="34" charset="0"/>
                <a:ea typeface="+mn-ea"/>
                <a:cs typeface="+mn-cs"/>
              </a:rPr>
              <a:t>Lowest-performing five percent of campuses based on overall A–F grade</a:t>
            </a:r>
          </a:p>
          <a:p>
            <a:pPr marL="171450" indent="-171450" algn="l" defTabSz="914400" rtl="0" eaLnBrk="1" latinLnBrk="0" hangingPunct="1">
              <a:spcAft>
                <a:spcPts val="600"/>
              </a:spcAft>
              <a:buClr>
                <a:srgbClr val="1582C6"/>
              </a:buClr>
              <a:buFont typeface="Arial" panose="020B0604020202020204" pitchFamily="34" charset="0"/>
              <a:buChar char="•"/>
            </a:pPr>
            <a:endParaRPr lang="en-US" sz="1200" kern="1200" dirty="0">
              <a:solidFill>
                <a:schemeClr val="tx1"/>
              </a:solidFill>
              <a:latin typeface="Century Gothic" panose="020B0502020202020204" pitchFamily="34" charset="0"/>
              <a:ea typeface="+mn-ea"/>
              <a:cs typeface="+mn-cs"/>
            </a:endParaRPr>
          </a:p>
          <a:p>
            <a:pPr marL="171450" indent="-171450" algn="l" defTabSz="914400" rtl="0" eaLnBrk="1" latinLnBrk="0" hangingPunct="1">
              <a:spcAft>
                <a:spcPts val="600"/>
              </a:spcAft>
              <a:buClr>
                <a:srgbClr val="1582C6"/>
              </a:buClr>
              <a:buFont typeface="Arial" panose="020B0604020202020204" pitchFamily="34" charset="0"/>
              <a:buChar char="•"/>
            </a:pPr>
            <a:r>
              <a:rPr lang="en-US" sz="1200" kern="1200" dirty="0">
                <a:solidFill>
                  <a:schemeClr val="tx1"/>
                </a:solidFill>
                <a:latin typeface="Century Gothic" panose="020B0502020202020204" pitchFamily="34" charset="0"/>
                <a:ea typeface="+mn-ea"/>
                <a:cs typeface="+mn-cs"/>
              </a:rPr>
              <a:t>High schools with less than 67 percent graduation rate</a:t>
            </a:r>
          </a:p>
          <a:p>
            <a:pPr marL="171450" indent="-171450" algn="l" defTabSz="914400" rtl="0" eaLnBrk="1" latinLnBrk="0" hangingPunct="1">
              <a:spcAft>
                <a:spcPts val="600"/>
              </a:spcAft>
              <a:buClr>
                <a:srgbClr val="1582C6"/>
              </a:buClr>
              <a:buFont typeface="Arial" panose="020B0604020202020204" pitchFamily="34" charset="0"/>
              <a:buChar char="•"/>
            </a:pPr>
            <a:endParaRPr lang="en-US" sz="1200" kern="1200" dirty="0">
              <a:solidFill>
                <a:schemeClr val="tx1"/>
              </a:solidFill>
              <a:latin typeface="Century Gothic" panose="020B0502020202020204" pitchFamily="34" charset="0"/>
              <a:ea typeface="+mn-ea"/>
              <a:cs typeface="+mn-cs"/>
            </a:endParaRPr>
          </a:p>
          <a:p>
            <a:pPr marL="171450" indent="-171450" algn="l" defTabSz="914400" rtl="0" eaLnBrk="1" latinLnBrk="0" hangingPunct="1">
              <a:spcAft>
                <a:spcPts val="600"/>
              </a:spcAft>
              <a:buClr>
                <a:srgbClr val="1582C6"/>
              </a:buClr>
              <a:buFont typeface="Arial" panose="020B0604020202020204" pitchFamily="34" charset="0"/>
              <a:buChar char="•"/>
            </a:pPr>
            <a:r>
              <a:rPr lang="en-US" sz="1200" kern="1200" dirty="0">
                <a:solidFill>
                  <a:schemeClr val="tx1"/>
                </a:solidFill>
                <a:latin typeface="Century Gothic" panose="020B0502020202020204" pitchFamily="34" charset="0"/>
                <a:ea typeface="+mn-ea"/>
                <a:cs typeface="+mn-cs"/>
              </a:rPr>
              <a:t>Certain targeted schools that do not improve in a specified time</a:t>
            </a:r>
          </a:p>
          <a:p>
            <a:pPr marL="171450" indent="-171450" algn="l" defTabSz="914400" rtl="0" eaLnBrk="1" latinLnBrk="0" hangingPunct="1">
              <a:spcAft>
                <a:spcPts val="600"/>
              </a:spcAft>
              <a:buClr>
                <a:srgbClr val="1582C6"/>
              </a:buClr>
              <a:buFont typeface="Arial" panose="020B0604020202020204" pitchFamily="34" charset="0"/>
              <a:buChar char="•"/>
            </a:pPr>
            <a:endParaRPr lang="en-US" sz="1200" kern="1200" dirty="0">
              <a:solidFill>
                <a:schemeClr val="tx1"/>
              </a:solidFill>
              <a:latin typeface="Century Gothic" panose="020B0502020202020204" pitchFamily="34" charset="0"/>
              <a:ea typeface="+mn-ea"/>
              <a:cs typeface="+mn-cs"/>
            </a:endParaRPr>
          </a:p>
          <a:p>
            <a:pPr marL="171450" indent="-171450" algn="l" defTabSz="914400" rtl="0" eaLnBrk="1" latinLnBrk="0" hangingPunct="1">
              <a:spcAft>
                <a:spcPts val="600"/>
              </a:spcAft>
              <a:buClr>
                <a:srgbClr val="1582C6"/>
              </a:buClr>
              <a:buFont typeface="Arial" panose="020B0604020202020204" pitchFamily="34" charset="0"/>
              <a:buChar char="•"/>
            </a:pPr>
            <a:r>
              <a:rPr lang="en-US" sz="1200" kern="1200" dirty="0">
                <a:solidFill>
                  <a:schemeClr val="tx1"/>
                </a:solidFill>
                <a:latin typeface="Century Gothic" panose="020B0502020202020204" pitchFamily="34" charset="0"/>
                <a:ea typeface="+mn-ea"/>
                <a:cs typeface="+mn-cs"/>
              </a:rPr>
              <a:t>Beginning in summer 2018 based on 2017–18 data</a:t>
            </a:r>
          </a:p>
          <a:p>
            <a:pPr marL="171450" indent="-171450" algn="l" defTabSz="914400" rtl="0" eaLnBrk="1" latinLnBrk="0" hangingPunct="1">
              <a:spcAft>
                <a:spcPts val="600"/>
              </a:spcAft>
              <a:buClr>
                <a:srgbClr val="1582C6"/>
              </a:buClr>
              <a:buFont typeface="Arial" panose="020B0604020202020204" pitchFamily="34" charset="0"/>
              <a:buChar char="•"/>
            </a:pPr>
            <a:endParaRPr lang="en-US" sz="1200" kern="1200" dirty="0">
              <a:solidFill>
                <a:schemeClr val="tx1"/>
              </a:solidFill>
              <a:latin typeface="Century Gothic" panose="020B0502020202020204" pitchFamily="34" charset="0"/>
              <a:ea typeface="+mn-ea"/>
              <a:cs typeface="+mn-cs"/>
            </a:endParaRPr>
          </a:p>
          <a:p>
            <a:pPr marL="171450" indent="-171450" algn="l" defTabSz="914400" rtl="0" eaLnBrk="1" latinLnBrk="0" hangingPunct="1">
              <a:spcAft>
                <a:spcPts val="600"/>
              </a:spcAft>
              <a:buClr>
                <a:srgbClr val="1582C6"/>
              </a:buClr>
              <a:buFont typeface="Arial" panose="020B0604020202020204" pitchFamily="34" charset="0"/>
              <a:buChar char="•"/>
            </a:pPr>
            <a:r>
              <a:rPr lang="en-US" sz="1200" kern="1200" dirty="0">
                <a:solidFill>
                  <a:schemeClr val="tx1"/>
                </a:solidFill>
                <a:latin typeface="Century Gothic" panose="020B0502020202020204" pitchFamily="34" charset="0"/>
                <a:ea typeface="+mn-ea"/>
                <a:cs typeface="+mn-cs"/>
              </a:rPr>
              <a:t>Updated at least every three years thereafter</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Here’s an opportunity for feedback. Should we identify comprehensive schools every year, every other year, or every three years?</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363109F1-2522-436D-86BF-9F699451C875}" type="slidenum">
              <a:rPr lang="en-US" smtClean="0"/>
              <a:t>69</a:t>
            </a:fld>
            <a:endParaRPr lang="en-US" dirty="0"/>
          </a:p>
        </p:txBody>
      </p:sp>
    </p:spTree>
    <p:extLst>
      <p:ext uri="{BB962C8B-B14F-4D97-AF65-F5344CB8AC3E}">
        <p14:creationId xmlns:p14="http://schemas.microsoft.com/office/powerpoint/2010/main" val="918885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Each of these indicators will have the option of safe harbor. The whole purpose of safe harbor is to recognize improvement over time even if minimum proficiencies are not achieved. The concept of Safe Harbor dates back to AYP days. </a:t>
            </a:r>
            <a:r>
              <a:rPr lang="en-US" baseline="0" dirty="0"/>
              <a:t>Here’s how its calculated.</a:t>
            </a:r>
            <a:endParaRPr lang="en-US" dirty="0"/>
          </a:p>
        </p:txBody>
      </p:sp>
      <p:sp>
        <p:nvSpPr>
          <p:cNvPr id="4" name="Slide Number Placeholder 3"/>
          <p:cNvSpPr>
            <a:spLocks noGrp="1"/>
          </p:cNvSpPr>
          <p:nvPr>
            <p:ph type="sldNum" sz="quarter" idx="10"/>
          </p:nvPr>
        </p:nvSpPr>
        <p:spPr/>
        <p:txBody>
          <a:bodyPr/>
          <a:lstStyle/>
          <a:p>
            <a:fld id="{363109F1-2522-436D-86BF-9F699451C875}" type="slidenum">
              <a:rPr lang="en-US" smtClean="0"/>
              <a:t>70</a:t>
            </a:fld>
            <a:endParaRPr lang="en-US" dirty="0"/>
          </a:p>
        </p:txBody>
      </p:sp>
    </p:spTree>
    <p:extLst>
      <p:ext uri="{BB962C8B-B14F-4D97-AF65-F5344CB8AC3E}">
        <p14:creationId xmlns:p14="http://schemas.microsoft.com/office/powerpoint/2010/main" val="14610267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Rather than having a narrative that explains how safe harbor is calculated, we’ll explain it by using a few examples. </a:t>
            </a:r>
            <a:r>
              <a:rPr lang="en-US" dirty="0">
                <a:highlight>
                  <a:srgbClr val="FFFF00"/>
                </a:highlight>
              </a:rPr>
              <a:t>[Read Through Examples]</a:t>
            </a:r>
          </a:p>
          <a:p>
            <a:endParaRPr lang="en-US" dirty="0"/>
          </a:p>
        </p:txBody>
      </p:sp>
      <p:sp>
        <p:nvSpPr>
          <p:cNvPr id="4" name="Slide Number Placeholder 3"/>
          <p:cNvSpPr>
            <a:spLocks noGrp="1"/>
          </p:cNvSpPr>
          <p:nvPr>
            <p:ph type="sldNum" sz="quarter" idx="10"/>
          </p:nvPr>
        </p:nvSpPr>
        <p:spPr/>
        <p:txBody>
          <a:bodyPr/>
          <a:lstStyle/>
          <a:p>
            <a:fld id="{363109F1-2522-436D-86BF-9F699451C875}" type="slidenum">
              <a:rPr lang="en-US" smtClean="0"/>
              <a:t>71</a:t>
            </a:fld>
            <a:endParaRPr lang="en-US" dirty="0"/>
          </a:p>
        </p:txBody>
      </p:sp>
    </p:spTree>
    <p:extLst>
      <p:ext uri="{BB962C8B-B14F-4D97-AF65-F5344CB8AC3E}">
        <p14:creationId xmlns:p14="http://schemas.microsoft.com/office/powerpoint/2010/main" val="1151285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Here’s a second example.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There’s a feedback opportunity here: should we apply the same standards to all student groups given that we have safe harbor?</a:t>
            </a:r>
          </a:p>
          <a:p>
            <a:pPr marL="171450" indent="-171450">
              <a:buFont typeface="Arial" panose="020B0604020202020204" pitchFamily="34" charset="0"/>
              <a:buChar char="•"/>
            </a:pPr>
            <a:r>
              <a:rPr lang="en-US" dirty="0"/>
              <a:t> Also, what’s the five-year and fifteen-year targets: a B? an A?</a:t>
            </a:r>
          </a:p>
        </p:txBody>
      </p:sp>
      <p:sp>
        <p:nvSpPr>
          <p:cNvPr id="4" name="Slide Number Placeholder 3"/>
          <p:cNvSpPr>
            <a:spLocks noGrp="1"/>
          </p:cNvSpPr>
          <p:nvPr>
            <p:ph type="sldNum" sz="quarter" idx="10"/>
          </p:nvPr>
        </p:nvSpPr>
        <p:spPr/>
        <p:txBody>
          <a:bodyPr/>
          <a:lstStyle/>
          <a:p>
            <a:fld id="{363109F1-2522-436D-86BF-9F699451C875}" type="slidenum">
              <a:rPr lang="en-US" smtClean="0"/>
              <a:t>72</a:t>
            </a:fld>
            <a:endParaRPr lang="en-US" dirty="0"/>
          </a:p>
        </p:txBody>
      </p:sp>
    </p:spTree>
    <p:extLst>
      <p:ext uri="{BB962C8B-B14F-4D97-AF65-F5344CB8AC3E}">
        <p14:creationId xmlns:p14="http://schemas.microsoft.com/office/powerpoint/2010/main" val="18680276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Here’s a second example.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There’s a feedback opportunity here: should we apply the same standards to all student groups given that we have safe harbor?</a:t>
            </a:r>
          </a:p>
          <a:p>
            <a:pPr marL="171450" indent="-171450">
              <a:buFont typeface="Arial" panose="020B0604020202020204" pitchFamily="34" charset="0"/>
              <a:buChar char="•"/>
            </a:pPr>
            <a:r>
              <a:rPr lang="en-US" dirty="0"/>
              <a:t> Also, what’s the five-year and fifteen-year targets: a B? an A?</a:t>
            </a:r>
          </a:p>
        </p:txBody>
      </p:sp>
      <p:sp>
        <p:nvSpPr>
          <p:cNvPr id="4" name="Slide Number Placeholder 3"/>
          <p:cNvSpPr>
            <a:spLocks noGrp="1"/>
          </p:cNvSpPr>
          <p:nvPr>
            <p:ph type="sldNum" sz="quarter" idx="10"/>
          </p:nvPr>
        </p:nvSpPr>
        <p:spPr/>
        <p:txBody>
          <a:bodyPr/>
          <a:lstStyle/>
          <a:p>
            <a:fld id="{363109F1-2522-436D-86BF-9F699451C875}" type="slidenum">
              <a:rPr lang="en-US" smtClean="0"/>
              <a:t>73</a:t>
            </a:fld>
            <a:endParaRPr lang="en-US" dirty="0"/>
          </a:p>
        </p:txBody>
      </p:sp>
    </p:spTree>
    <p:extLst>
      <p:ext uri="{BB962C8B-B14F-4D97-AF65-F5344CB8AC3E}">
        <p14:creationId xmlns:p14="http://schemas.microsoft.com/office/powerpoint/2010/main" val="3615406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Here’s a second example.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There’s a feedback opportunity here: should we apply the same standards to all student groups given that we have safe harbor?</a:t>
            </a:r>
          </a:p>
          <a:p>
            <a:pPr marL="171450" indent="-171450">
              <a:buFont typeface="Arial" panose="020B0604020202020204" pitchFamily="34" charset="0"/>
              <a:buChar char="•"/>
            </a:pPr>
            <a:r>
              <a:rPr lang="en-US" dirty="0"/>
              <a:t> Also, what’s the five-year and fifteen-year targets: a B? an A?</a:t>
            </a:r>
          </a:p>
        </p:txBody>
      </p:sp>
      <p:sp>
        <p:nvSpPr>
          <p:cNvPr id="4" name="Slide Number Placeholder 3"/>
          <p:cNvSpPr>
            <a:spLocks noGrp="1"/>
          </p:cNvSpPr>
          <p:nvPr>
            <p:ph type="sldNum" sz="quarter" idx="10"/>
          </p:nvPr>
        </p:nvSpPr>
        <p:spPr/>
        <p:txBody>
          <a:bodyPr/>
          <a:lstStyle/>
          <a:p>
            <a:fld id="{363109F1-2522-436D-86BF-9F699451C875}" type="slidenum">
              <a:rPr lang="en-US" smtClean="0"/>
              <a:t>74</a:t>
            </a:fld>
            <a:endParaRPr lang="en-US" dirty="0"/>
          </a:p>
        </p:txBody>
      </p:sp>
    </p:spTree>
    <p:extLst>
      <p:ext uri="{BB962C8B-B14F-4D97-AF65-F5344CB8AC3E}">
        <p14:creationId xmlns:p14="http://schemas.microsoft.com/office/powerpoint/2010/main" val="200259707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363109F1-2522-436D-86BF-9F699451C875}" type="slidenum">
              <a:rPr lang="en-US" smtClean="0"/>
              <a:t>76</a:t>
            </a:fld>
            <a:endParaRPr lang="en-US" dirty="0"/>
          </a:p>
        </p:txBody>
      </p:sp>
    </p:spTree>
    <p:extLst>
      <p:ext uri="{BB962C8B-B14F-4D97-AF65-F5344CB8AC3E}">
        <p14:creationId xmlns:p14="http://schemas.microsoft.com/office/powerpoint/2010/main" val="142314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3109F1-2522-436D-86BF-9F699451C875}" type="slidenum">
              <a:rPr lang="en-US" smtClean="0"/>
              <a:t>22</a:t>
            </a:fld>
            <a:endParaRPr lang="en-US" dirty="0"/>
          </a:p>
        </p:txBody>
      </p:sp>
    </p:spTree>
    <p:extLst>
      <p:ext uri="{BB962C8B-B14F-4D97-AF65-F5344CB8AC3E}">
        <p14:creationId xmlns:p14="http://schemas.microsoft.com/office/powerpoint/2010/main" val="155581571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2"/>
        <p:cNvGrpSpPr/>
        <p:nvPr/>
      </p:nvGrpSpPr>
      <p:grpSpPr>
        <a:xfrm>
          <a:off x="0" y="0"/>
          <a:ext cx="0" cy="0"/>
          <a:chOff x="0" y="0"/>
          <a:chExt cx="0" cy="0"/>
        </a:xfrm>
      </p:grpSpPr>
      <p:sp>
        <p:nvSpPr>
          <p:cNvPr id="1473" name="Shape 147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74" name="Shape 147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rgbClr val="000000"/>
              </a:solidFill>
              <a:latin typeface="Calibri"/>
              <a:ea typeface="Calibri"/>
              <a:cs typeface="Calibri"/>
              <a:sym typeface="Calibri"/>
            </a:endParaRPr>
          </a:p>
        </p:txBody>
      </p:sp>
      <p:sp>
        <p:nvSpPr>
          <p:cNvPr id="1475" name="Shape 147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t>81</a:t>
            </a:fld>
            <a:endParaRPr lang="en-US" sz="1200">
              <a:solidFill>
                <a:srgbClr val="000000"/>
              </a:solidFill>
              <a:latin typeface="Arial"/>
              <a:ea typeface="Arial"/>
              <a:cs typeface="Arial"/>
              <a:sym typeface="Aria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0"/>
        <p:cNvGrpSpPr/>
        <p:nvPr/>
      </p:nvGrpSpPr>
      <p:grpSpPr>
        <a:xfrm>
          <a:off x="0" y="0"/>
          <a:ext cx="0" cy="0"/>
          <a:chOff x="0" y="0"/>
          <a:chExt cx="0" cy="0"/>
        </a:xfrm>
      </p:grpSpPr>
      <p:sp>
        <p:nvSpPr>
          <p:cNvPr id="1481" name="Shape 148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482" name="Shape 148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11:15 AM</a:t>
            </a:r>
          </a:p>
          <a:p>
            <a:endParaRPr lang="en-US" dirty="0"/>
          </a:p>
        </p:txBody>
      </p:sp>
      <p:sp>
        <p:nvSpPr>
          <p:cNvPr id="4" name="Slide Number Placeholder 3"/>
          <p:cNvSpPr>
            <a:spLocks noGrp="1"/>
          </p:cNvSpPr>
          <p:nvPr>
            <p:ph type="sldNum" sz="quarter" idx="10"/>
          </p:nvPr>
        </p:nvSpPr>
        <p:spPr/>
        <p:txBody>
          <a:bodyPr/>
          <a:lstStyle/>
          <a:p>
            <a:fld id="{8C20B302-C447-7E46-88B7-B5D8B53B875E}" type="slidenum">
              <a:rPr lang="en-US" smtClean="0"/>
              <a:t>86</a:t>
            </a:fld>
            <a:endParaRPr lang="en-US"/>
          </a:p>
        </p:txBody>
      </p:sp>
    </p:spTree>
    <p:extLst>
      <p:ext uri="{BB962C8B-B14F-4D97-AF65-F5344CB8AC3E}">
        <p14:creationId xmlns:p14="http://schemas.microsoft.com/office/powerpoint/2010/main" val="170283142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8"/>
        <p:cNvGrpSpPr/>
        <p:nvPr/>
      </p:nvGrpSpPr>
      <p:grpSpPr>
        <a:xfrm>
          <a:off x="0" y="0"/>
          <a:ext cx="0" cy="0"/>
          <a:chOff x="0" y="0"/>
          <a:chExt cx="0" cy="0"/>
        </a:xfrm>
      </p:grpSpPr>
      <p:sp>
        <p:nvSpPr>
          <p:cNvPr id="1749" name="Shape 174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50" name="Shape 1750"/>
          <p:cNvSpPr txBox="1">
            <a:spLocks noGrp="1"/>
          </p:cNvSpPr>
          <p:nvPr>
            <p:ph type="body" idx="1"/>
          </p:nvPr>
        </p:nvSpPr>
        <p:spPr>
          <a:xfrm>
            <a:off x="701039" y="4415789"/>
            <a:ext cx="5608200" cy="4183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Calibri"/>
                <a:ea typeface="Calibri"/>
                <a:cs typeface="Calibri"/>
                <a:sym typeface="Calibri"/>
              </a:rPr>
              <a:t>Presenter Talking Points:</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ct val="25000"/>
              <a:buFont typeface="Arial"/>
              <a:buChar char="•"/>
            </a:pPr>
            <a:r>
              <a:rPr lang="en-US" sz="1200" b="0" i="0" u="none" strike="noStrike" cap="none">
                <a:solidFill>
                  <a:schemeClr val="dk1"/>
                </a:solidFill>
                <a:latin typeface="Arial"/>
                <a:ea typeface="Arial"/>
                <a:cs typeface="Arial"/>
                <a:sym typeface="Arial"/>
              </a:rPr>
              <a:t>The continuous improvement process has been designed in such a way that regardless of what accountability rating initiates the engagement to the framework, the continuous improvement process is universally applicable in getting the work done in a targeted way.</a:t>
            </a:r>
          </a:p>
          <a:p>
            <a:pPr marL="0" marR="0" lvl="0" indent="0" algn="l" rtl="0">
              <a:spcBef>
                <a:spcPts val="0"/>
              </a:spcBef>
              <a:spcAft>
                <a:spcPts val="0"/>
              </a:spcAft>
              <a:buClr>
                <a:schemeClr val="dk1"/>
              </a:buClr>
              <a:buSzPct val="25000"/>
              <a:buFont typeface="Calibri"/>
              <a:buNone/>
            </a:pPr>
            <a:endParaRPr sz="16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endParaRPr sz="1600" b="1" i="0" u="none" strike="noStrike" cap="none">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ct val="25000"/>
              <a:buFont typeface="Arial"/>
              <a:buChar char="•"/>
            </a:pPr>
            <a:r>
              <a:rPr lang="en-US" sz="1600" b="1" i="1" u="none" strike="noStrike" cap="none">
                <a:solidFill>
                  <a:schemeClr val="dk1"/>
                </a:solidFill>
                <a:latin typeface="Calibri"/>
                <a:ea typeface="Calibri"/>
                <a:cs typeface="Calibri"/>
                <a:sym typeface="Calibri"/>
              </a:rPr>
              <a:t>Optional Activity: </a:t>
            </a:r>
            <a:r>
              <a:rPr lang="en-US" sz="1600" b="0" i="1" u="none" strike="noStrike" cap="none">
                <a:solidFill>
                  <a:schemeClr val="dk1"/>
                </a:solidFill>
                <a:latin typeface="Calibri"/>
                <a:ea typeface="Calibri"/>
                <a:cs typeface="Calibri"/>
                <a:sym typeface="Calibri"/>
              </a:rPr>
              <a:t>Before the break, give teams a couple minutes to write down or discuss 1 question they may have swirling around at this point and 1 thing that is square in their thinking.</a:t>
            </a:r>
          </a:p>
          <a:p>
            <a:pPr marL="0" marR="0" lvl="0" indent="0" algn="l" rtl="0">
              <a:spcBef>
                <a:spcPts val="0"/>
              </a:spcBef>
              <a:spcAft>
                <a:spcPts val="0"/>
              </a:spcAft>
              <a:buClr>
                <a:schemeClr val="dk1"/>
              </a:buClr>
              <a:buSzPct val="25000"/>
              <a:buFont typeface="Arial"/>
              <a:buNone/>
            </a:pPr>
            <a:endParaRPr sz="1600" b="0" i="1" u="none" strike="noStrike" cap="none">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ct val="25000"/>
              <a:buFont typeface="Arial"/>
              <a:buChar char="•"/>
            </a:pPr>
            <a:r>
              <a:rPr lang="en-US" sz="1600" b="1" i="1" u="none" strike="noStrike" cap="none">
                <a:solidFill>
                  <a:schemeClr val="dk1"/>
                </a:solidFill>
                <a:latin typeface="Calibri"/>
                <a:ea typeface="Calibri"/>
                <a:cs typeface="Calibri"/>
                <a:sym typeface="Calibri"/>
              </a:rPr>
              <a:t>Optional Activity: </a:t>
            </a:r>
            <a:r>
              <a:rPr lang="en-US" sz="1600" b="0" i="1" u="none" strike="noStrike" cap="none">
                <a:solidFill>
                  <a:schemeClr val="dk1"/>
                </a:solidFill>
                <a:latin typeface="Calibri"/>
                <a:ea typeface="Calibri"/>
                <a:cs typeface="Calibri"/>
                <a:sym typeface="Calibri"/>
              </a:rPr>
              <a:t>Share out could be used as a way to welcome group back from the break.</a:t>
            </a:r>
          </a:p>
          <a:p>
            <a:pPr marL="0" marR="0" lvl="0" indent="0" algn="l" rtl="0">
              <a:spcBef>
                <a:spcPts val="0"/>
              </a:spcBef>
              <a:buClr>
                <a:schemeClr val="dk1"/>
              </a:buClr>
              <a:buSzPct val="25000"/>
              <a:buFont typeface="Calibri"/>
              <a:buNone/>
            </a:pPr>
            <a:endParaRPr sz="1600" b="0" i="0" u="none" strike="noStrike" cap="none">
              <a:solidFill>
                <a:schemeClr val="dk1"/>
              </a:solidFill>
              <a:latin typeface="Arial"/>
              <a:ea typeface="Arial"/>
              <a:cs typeface="Arial"/>
              <a:sym typeface="Arial"/>
            </a:endParaRPr>
          </a:p>
        </p:txBody>
      </p:sp>
      <p:sp>
        <p:nvSpPr>
          <p:cNvPr id="1751" name="Shape 1751"/>
          <p:cNvSpPr txBox="1">
            <a:spLocks noGrp="1"/>
          </p:cNvSpPr>
          <p:nvPr>
            <p:ph type="sldNum" idx="12"/>
          </p:nvPr>
        </p:nvSpPr>
        <p:spPr>
          <a:xfrm>
            <a:off x="3970937" y="8829967"/>
            <a:ext cx="3037799" cy="464699"/>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chemeClr val="dk1"/>
              </a:buClr>
              <a:buSzPct val="25000"/>
              <a:buFont typeface="Calibri"/>
              <a:buNone/>
            </a:pPr>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6"/>
        <p:cNvGrpSpPr/>
        <p:nvPr/>
      </p:nvGrpSpPr>
      <p:grpSpPr>
        <a:xfrm>
          <a:off x="0" y="0"/>
          <a:ext cx="0" cy="0"/>
          <a:chOff x="0" y="0"/>
          <a:chExt cx="0" cy="0"/>
        </a:xfrm>
      </p:grpSpPr>
      <p:sp>
        <p:nvSpPr>
          <p:cNvPr id="1787" name="Shape 17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88" name="Shape 1788"/>
          <p:cNvSpPr txBox="1">
            <a:spLocks noGrp="1"/>
          </p:cNvSpPr>
          <p:nvPr>
            <p:ph type="body" idx="1"/>
          </p:nvPr>
        </p:nvSpPr>
        <p:spPr>
          <a:xfrm>
            <a:off x="685801" y="4343399"/>
            <a:ext cx="5486408" cy="4114799"/>
          </a:xfrm>
          <a:prstGeom prst="rect">
            <a:avLst/>
          </a:prstGeom>
          <a:noFill/>
          <a:ln>
            <a:noFill/>
          </a:ln>
        </p:spPr>
        <p:txBody>
          <a:bodyPr lIns="90725" tIns="90725" rIns="90725" bIns="907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Calibri"/>
                <a:ea typeface="Calibri"/>
                <a:cs typeface="Calibri"/>
                <a:sym typeface="Calibri"/>
              </a:rPr>
              <a:t>Facilitator Talking Points:</a:t>
            </a:r>
          </a:p>
          <a:p>
            <a:pPr marL="165100" marR="0" lvl="0" indent="-171450" algn="l" rtl="0">
              <a:spcBef>
                <a:spcPts val="0"/>
              </a:spcBef>
              <a:spcAft>
                <a:spcPts val="0"/>
              </a:spcAft>
              <a:buClr>
                <a:schemeClr val="dk1"/>
              </a:buClr>
              <a:buSzPct val="25000"/>
              <a:buFont typeface="Arial"/>
              <a:buChar char="•"/>
            </a:pPr>
            <a:r>
              <a:rPr lang="en-US" sz="1200" b="0" i="0" u="none" strike="noStrike" cap="none">
                <a:solidFill>
                  <a:schemeClr val="dk1"/>
                </a:solidFill>
                <a:latin typeface="Calibri"/>
                <a:ea typeface="Calibri"/>
                <a:cs typeface="Calibri"/>
                <a:sym typeface="Calibri"/>
              </a:rPr>
              <a:t>As mentioned in the opening, the purpose of this training is not to review all required interventions, rather to focus on the most important aspect of the work: engaging in the TAIS continuous improvement process. </a:t>
            </a:r>
          </a:p>
          <a:p>
            <a:pPr marL="165100" marR="0" lvl="0" indent="-171450" algn="l" rtl="0">
              <a:lnSpc>
                <a:spcPct val="100000"/>
              </a:lnSpc>
              <a:spcBef>
                <a:spcPts val="0"/>
              </a:spcBef>
              <a:spcAft>
                <a:spcPts val="0"/>
              </a:spcAft>
              <a:buClr>
                <a:schemeClr val="dk1"/>
              </a:buClr>
              <a:buSzPct val="25000"/>
              <a:buFont typeface="Arial"/>
              <a:buChar char="•"/>
            </a:pPr>
            <a:r>
              <a:rPr lang="en-US" sz="1200" b="0" i="0" u="none" strike="noStrike" cap="none">
                <a:solidFill>
                  <a:schemeClr val="dk1"/>
                </a:solidFill>
                <a:latin typeface="Arial"/>
                <a:ea typeface="Arial"/>
                <a:cs typeface="Arial"/>
                <a:sym typeface="Arial"/>
              </a:rPr>
              <a:t>Now we are going to take a look at the first quadrant of the continuous improvement process, data analysis.</a:t>
            </a:r>
          </a:p>
          <a:p>
            <a:pPr marL="165100" marR="0" lvl="0" indent="-171450" algn="l" rtl="0">
              <a:spcBef>
                <a:spcPts val="0"/>
              </a:spcBef>
              <a:spcAft>
                <a:spcPts val="0"/>
              </a:spcAft>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789" name="Shape 1789"/>
          <p:cNvSpPr txBox="1">
            <a:spLocks noGrp="1"/>
          </p:cNvSpPr>
          <p:nvPr>
            <p:ph type="sldNum" idx="12"/>
          </p:nvPr>
        </p:nvSpPr>
        <p:spPr>
          <a:xfrm>
            <a:off x="3884619" y="8685213"/>
            <a:ext cx="2971804" cy="457198"/>
          </a:xfrm>
          <a:prstGeom prst="rect">
            <a:avLst/>
          </a:prstGeom>
          <a:noFill/>
          <a:ln>
            <a:noFill/>
          </a:ln>
        </p:spPr>
        <p:txBody>
          <a:bodyPr lIns="92450" tIns="46225" rIns="92450" bIns="462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88</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8"/>
        <p:cNvGrpSpPr/>
        <p:nvPr/>
      </p:nvGrpSpPr>
      <p:grpSpPr>
        <a:xfrm>
          <a:off x="0" y="0"/>
          <a:ext cx="0" cy="0"/>
          <a:chOff x="0" y="0"/>
          <a:chExt cx="0" cy="0"/>
        </a:xfrm>
      </p:grpSpPr>
      <p:sp>
        <p:nvSpPr>
          <p:cNvPr id="2119" name="Shape 2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20" name="Shape 2120"/>
          <p:cNvSpPr txBox="1">
            <a:spLocks noGrp="1"/>
          </p:cNvSpPr>
          <p:nvPr>
            <p:ph type="body" idx="1"/>
          </p:nvPr>
        </p:nvSpPr>
        <p:spPr>
          <a:xfrm>
            <a:off x="685801" y="4343399"/>
            <a:ext cx="5486408" cy="4114799"/>
          </a:xfrm>
          <a:prstGeom prst="rect">
            <a:avLst/>
          </a:prstGeom>
          <a:noFill/>
          <a:ln>
            <a:noFill/>
          </a:ln>
        </p:spPr>
        <p:txBody>
          <a:bodyPr lIns="90725" tIns="90725" rIns="90725" bIns="907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Calibri"/>
                <a:ea typeface="Calibri"/>
                <a:cs typeface="Calibri"/>
                <a:sym typeface="Calibri"/>
              </a:rPr>
              <a:t>Facilitator Talking Points:</a:t>
            </a:r>
          </a:p>
          <a:p>
            <a:pPr marL="165100" marR="0" lvl="0" indent="-171450" algn="l" rtl="0">
              <a:spcBef>
                <a:spcPts val="0"/>
              </a:spcBef>
              <a:spcAft>
                <a:spcPts val="0"/>
              </a:spcAft>
              <a:buClr>
                <a:schemeClr val="dk1"/>
              </a:buClr>
              <a:buSzPct val="25000"/>
              <a:buFont typeface="Arial"/>
              <a:buChar char="•"/>
            </a:pPr>
            <a:r>
              <a:rPr lang="en-US" sz="1200" b="0" i="0" u="none" strike="noStrike" cap="none">
                <a:solidFill>
                  <a:schemeClr val="dk1"/>
                </a:solidFill>
                <a:latin typeface="Calibri"/>
                <a:ea typeface="Calibri"/>
                <a:cs typeface="Calibri"/>
                <a:sym typeface="Calibri"/>
              </a:rPr>
              <a:t>Provide the participants time to read this quote.  Then inform them that as we move through each section, especially data analysis and needs assessment, the underlying message in this quote w section think about what this quote means to each step in the continuous improvement  process.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Calibri"/>
              <a:buNone/>
            </a:pPr>
            <a:r>
              <a:rPr lang="en-US" sz="1200" b="1" i="1" u="none" strike="noStrike" cap="none">
                <a:solidFill>
                  <a:schemeClr val="dk1"/>
                </a:solidFill>
                <a:latin typeface="Calibri"/>
                <a:ea typeface="Calibri"/>
                <a:cs typeface="Calibri"/>
                <a:sym typeface="Calibri"/>
              </a:rPr>
              <a:t>Facilitation Notes: </a:t>
            </a:r>
          </a:p>
          <a:p>
            <a:pPr marL="0" marR="0" lvl="0" indent="0" algn="l" rtl="0">
              <a:spcBef>
                <a:spcPts val="0"/>
              </a:spcBef>
              <a:buClr>
                <a:schemeClr val="dk1"/>
              </a:buClr>
              <a:buSzPct val="25000"/>
              <a:buFont typeface="Arial"/>
              <a:buNone/>
            </a:pPr>
            <a:r>
              <a:rPr lang="en-US" sz="1200" b="0" i="1" u="none" strike="noStrike" cap="none">
                <a:solidFill>
                  <a:schemeClr val="dk1"/>
                </a:solidFill>
                <a:latin typeface="Arial"/>
                <a:ea typeface="Arial"/>
                <a:cs typeface="Arial"/>
                <a:sym typeface="Arial"/>
              </a:rPr>
              <a:t>Provide the participants time to read this quote. </a:t>
            </a:r>
          </a:p>
        </p:txBody>
      </p:sp>
      <p:sp>
        <p:nvSpPr>
          <p:cNvPr id="2121" name="Shape 2121"/>
          <p:cNvSpPr txBox="1">
            <a:spLocks noGrp="1"/>
          </p:cNvSpPr>
          <p:nvPr>
            <p:ph type="sldNum" idx="12"/>
          </p:nvPr>
        </p:nvSpPr>
        <p:spPr>
          <a:xfrm>
            <a:off x="3884619" y="8685213"/>
            <a:ext cx="2971804" cy="457198"/>
          </a:xfrm>
          <a:prstGeom prst="rect">
            <a:avLst/>
          </a:prstGeom>
          <a:noFill/>
          <a:ln>
            <a:noFill/>
          </a:ln>
        </p:spPr>
        <p:txBody>
          <a:bodyPr lIns="92450" tIns="46225" rIns="92450" bIns="462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90</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5"/>
        <p:cNvGrpSpPr/>
        <p:nvPr/>
      </p:nvGrpSpPr>
      <p:grpSpPr>
        <a:xfrm>
          <a:off x="0" y="0"/>
          <a:ext cx="0" cy="0"/>
          <a:chOff x="0" y="0"/>
          <a:chExt cx="0" cy="0"/>
        </a:xfrm>
      </p:grpSpPr>
      <p:sp>
        <p:nvSpPr>
          <p:cNvPr id="1976" name="Shape 19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77" name="Shape 1977"/>
          <p:cNvSpPr txBox="1">
            <a:spLocks noGrp="1"/>
          </p:cNvSpPr>
          <p:nvPr>
            <p:ph type="body" idx="1"/>
          </p:nvPr>
        </p:nvSpPr>
        <p:spPr>
          <a:xfrm>
            <a:off x="685801" y="4343399"/>
            <a:ext cx="5486408" cy="4114799"/>
          </a:xfrm>
          <a:prstGeom prst="rect">
            <a:avLst/>
          </a:prstGeom>
          <a:noFill/>
          <a:ln>
            <a:noFill/>
          </a:ln>
        </p:spPr>
        <p:txBody>
          <a:bodyPr lIns="92450" tIns="46225" rIns="92450" bIns="462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Calibri"/>
                <a:ea typeface="Calibri"/>
                <a:cs typeface="Calibri"/>
                <a:sym typeface="Calibri"/>
              </a:rPr>
              <a:t>Facilitator Talking Points:</a:t>
            </a:r>
          </a:p>
          <a:p>
            <a:pPr marL="165100" marR="0" lvl="0" indent="-171450" algn="l" rtl="0">
              <a:lnSpc>
                <a:spcPct val="115000"/>
              </a:lnSpc>
              <a:spcBef>
                <a:spcPts val="0"/>
              </a:spcBef>
              <a:spcAft>
                <a:spcPts val="0"/>
              </a:spcAft>
              <a:buClr>
                <a:schemeClr val="dk1"/>
              </a:buClr>
              <a:buSzPct val="25000"/>
              <a:buFont typeface="Arial"/>
              <a:buChar char="•"/>
            </a:pPr>
            <a:r>
              <a:rPr lang="en-US" sz="1200" b="0" i="0" u="none" strike="noStrike" cap="none">
                <a:solidFill>
                  <a:schemeClr val="dk1"/>
                </a:solidFill>
                <a:latin typeface="Calibri"/>
                <a:ea typeface="Calibri"/>
                <a:cs typeface="Calibri"/>
                <a:sym typeface="Calibri"/>
              </a:rPr>
              <a:t>To help support the development of a problem statement, the following check list may also be used with your team.  Notice that the criteria maintain objective and factual. Again, at this point, we are only exploring what the problems are. </a:t>
            </a:r>
          </a:p>
          <a:p>
            <a:pPr marL="165100" marR="0" lvl="0" indent="-171450" algn="l" rtl="0">
              <a:lnSpc>
                <a:spcPct val="115000"/>
              </a:lnSpc>
              <a:spcBef>
                <a:spcPts val="0"/>
              </a:spcBef>
              <a:spcAft>
                <a:spcPts val="0"/>
              </a:spcAft>
              <a:buClr>
                <a:schemeClr val="dk1"/>
              </a:buClr>
              <a:buSzPct val="25000"/>
              <a:buFont typeface="Arial"/>
              <a:buChar char="•"/>
            </a:pPr>
            <a:r>
              <a:rPr lang="en-US" sz="1200" b="0" i="0" u="none" strike="noStrike" cap="none">
                <a:solidFill>
                  <a:schemeClr val="dk1"/>
                </a:solidFill>
                <a:latin typeface="Calibri"/>
                <a:ea typeface="Calibri"/>
                <a:cs typeface="Calibri"/>
                <a:sym typeface="Calibri"/>
              </a:rPr>
              <a:t>Being that the requirement to develop a targeted improvement plan is to focus on the areas of low performance, it’s possible that teams may only identify 2-3 problem statements. </a:t>
            </a:r>
          </a:p>
          <a:p>
            <a:pPr marL="165100" marR="0" lvl="0" indent="-171450" algn="l" rtl="0">
              <a:lnSpc>
                <a:spcPct val="115000"/>
              </a:lnSpc>
              <a:spcBef>
                <a:spcPts val="0"/>
              </a:spcBef>
              <a:spcAft>
                <a:spcPts val="0"/>
              </a:spcAft>
              <a:buClr>
                <a:schemeClr val="dk1"/>
              </a:buClr>
              <a:buSzPct val="25000"/>
              <a:buFont typeface="Arial"/>
              <a:buChar char="•"/>
            </a:pPr>
            <a:r>
              <a:rPr lang="en-US" sz="1200" b="0" i="0" u="none" strike="noStrike" cap="none">
                <a:solidFill>
                  <a:schemeClr val="dk1"/>
                </a:solidFill>
                <a:latin typeface="Calibri"/>
                <a:ea typeface="Calibri"/>
                <a:cs typeface="Calibri"/>
                <a:sym typeface="Calibri"/>
              </a:rPr>
              <a:t>Keep in mind that, the rest of the plan will be developed further once the problem statements have been generated</a:t>
            </a:r>
            <a:r>
              <a:rPr lang="en-US" sz="1200" b="1" i="0" u="none" strike="noStrike" cap="none">
                <a:solidFill>
                  <a:schemeClr val="dk1"/>
                </a:solidFill>
                <a:latin typeface="Calibri"/>
                <a:ea typeface="Calibri"/>
                <a:cs typeface="Calibri"/>
                <a:sym typeface="Calibri"/>
              </a:rPr>
              <a:t>.  </a:t>
            </a:r>
            <a:r>
              <a:rPr lang="en-US" sz="1200" b="0" i="0" u="none" strike="noStrike" cap="none">
                <a:solidFill>
                  <a:schemeClr val="dk1"/>
                </a:solidFill>
                <a:latin typeface="Calibri"/>
                <a:ea typeface="Calibri"/>
                <a:cs typeface="Calibri"/>
                <a:sym typeface="Calibri"/>
              </a:rPr>
              <a:t>At this point in the process you are bringing clarity to what issues need to be addressed in your plan.</a:t>
            </a:r>
          </a:p>
          <a:p>
            <a:pPr marL="165100" marR="0" lvl="0" indent="-171450" algn="l" rtl="0">
              <a:lnSpc>
                <a:spcPct val="115000"/>
              </a:lnSpc>
              <a:spcBef>
                <a:spcPts val="0"/>
              </a:spcBef>
              <a:spcAft>
                <a:spcPts val="0"/>
              </a:spcAft>
              <a:buClr>
                <a:schemeClr val="dk1"/>
              </a:buClr>
              <a:buSzPct val="25000"/>
              <a:buFont typeface="Arial"/>
              <a:buChar char="•"/>
            </a:pPr>
            <a:r>
              <a:rPr lang="en-US" sz="1200" b="0" i="0" u="none" strike="noStrike" cap="none">
                <a:solidFill>
                  <a:schemeClr val="dk1"/>
                </a:solidFill>
                <a:latin typeface="Calibri"/>
                <a:ea typeface="Calibri"/>
                <a:cs typeface="Calibri"/>
                <a:sym typeface="Calibri"/>
              </a:rPr>
              <a:t>Refer to the Problem Statement Checklist handout. This is a resource that you can use in the development of your problems statements.</a:t>
            </a:r>
          </a:p>
          <a:p>
            <a:pPr marL="165100" marR="0" lvl="0" indent="-171450" algn="l" rtl="0">
              <a:lnSpc>
                <a:spcPct val="115000"/>
              </a:lnSpc>
              <a:spcBef>
                <a:spcPts val="0"/>
              </a:spcBef>
              <a:spcAft>
                <a:spcPts val="0"/>
              </a:spcAft>
              <a:buClr>
                <a:schemeClr val="dk1"/>
              </a:buClr>
              <a:buSzPct val="25000"/>
              <a:buFont typeface="Arial"/>
              <a:buChar char="•"/>
            </a:pPr>
            <a:r>
              <a:rPr lang="en-US" sz="1200" b="0" i="0" u="none" strike="noStrike" cap="none">
                <a:solidFill>
                  <a:schemeClr val="dk1"/>
                </a:solidFill>
                <a:latin typeface="Calibri"/>
                <a:ea typeface="Calibri"/>
                <a:cs typeface="Calibri"/>
                <a:sym typeface="Calibri"/>
              </a:rPr>
              <a:t>With this criteria in mind, let’s review a sample problem statement to see if it is well written. </a:t>
            </a:r>
          </a:p>
          <a:p>
            <a:pPr marL="165100" marR="0" lvl="0" indent="-165100" algn="l" rtl="0">
              <a:lnSpc>
                <a:spcPct val="115000"/>
              </a:lnSpc>
              <a:spcBef>
                <a:spcPts val="0"/>
              </a:spcBef>
              <a:spcAft>
                <a:spcPts val="0"/>
              </a:spcAft>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ct val="25000"/>
              <a:buFont typeface="Arial"/>
              <a:buNone/>
            </a:pPr>
            <a:r>
              <a:rPr lang="en-US" sz="1200" b="0" i="1" u="none" strike="noStrike" cap="none">
                <a:solidFill>
                  <a:schemeClr val="dk1"/>
                </a:solidFill>
                <a:latin typeface="Arial"/>
                <a:ea typeface="Arial"/>
                <a:cs typeface="Arial"/>
                <a:sym typeface="Arial"/>
              </a:rPr>
              <a:t>Facilitation Notes: </a:t>
            </a:r>
          </a:p>
          <a:p>
            <a:pPr marL="165100" marR="0" lvl="0" indent="-165100" algn="l" rtl="0">
              <a:spcBef>
                <a:spcPts val="0"/>
              </a:spcBef>
              <a:spcAft>
                <a:spcPts val="0"/>
              </a:spcAft>
              <a:buClr>
                <a:schemeClr val="dk1"/>
              </a:buClr>
              <a:buSzPct val="100000"/>
              <a:buFont typeface="Arial"/>
              <a:buChar char="•"/>
            </a:pPr>
            <a:r>
              <a:rPr lang="en-US" sz="1200" b="0" i="1" u="none" strike="noStrike" cap="none">
                <a:solidFill>
                  <a:schemeClr val="dk1"/>
                </a:solidFill>
                <a:latin typeface="Arial"/>
                <a:ea typeface="Arial"/>
                <a:cs typeface="Arial"/>
                <a:sym typeface="Arial"/>
              </a:rPr>
              <a:t>Have participants access the problem statement checklist</a:t>
            </a:r>
          </a:p>
          <a:p>
            <a:pPr marL="165100" marR="0" lvl="0" indent="-165100" algn="l" rtl="0">
              <a:spcBef>
                <a:spcPts val="0"/>
              </a:spcBef>
              <a:spcAft>
                <a:spcPts val="0"/>
              </a:spcAft>
              <a:buClr>
                <a:schemeClr val="dk1"/>
              </a:buClr>
              <a:buSzPct val="100000"/>
              <a:buFont typeface="Arial"/>
              <a:buChar char="•"/>
            </a:pPr>
            <a:r>
              <a:rPr lang="en-US" sz="1200" b="0" i="1" u="none" strike="noStrike" cap="none">
                <a:solidFill>
                  <a:schemeClr val="dk1"/>
                </a:solidFill>
                <a:latin typeface="Arial"/>
                <a:ea typeface="Arial"/>
                <a:cs typeface="Arial"/>
                <a:sym typeface="Arial"/>
              </a:rPr>
              <a:t>Reiterate that this practice is to become very clear about WHAT the problem are is, not why or how to address it.</a:t>
            </a:r>
          </a:p>
          <a:p>
            <a:pPr marL="165100" marR="0" lvl="0" indent="-165100" algn="l" rtl="0">
              <a:spcBef>
                <a:spcPts val="0"/>
              </a:spcBef>
              <a:spcAft>
                <a:spcPts val="0"/>
              </a:spcAft>
              <a:buClr>
                <a:schemeClr val="dk1"/>
              </a:buClr>
              <a:buSzPct val="100000"/>
              <a:buFont typeface="Arial"/>
              <a:buChar char="•"/>
            </a:pPr>
            <a:r>
              <a:rPr lang="en-US" sz="1200" b="0" i="1" u="none" strike="noStrike" cap="none">
                <a:solidFill>
                  <a:schemeClr val="dk1"/>
                </a:solidFill>
                <a:latin typeface="Arial"/>
                <a:ea typeface="Arial"/>
                <a:cs typeface="Arial"/>
                <a:sym typeface="Arial"/>
              </a:rPr>
              <a:t>Give teams time to review each criteria</a:t>
            </a:r>
          </a:p>
          <a:p>
            <a:pPr marL="0" marR="0" lvl="0" indent="0" algn="l" rtl="0">
              <a:lnSpc>
                <a:spcPct val="115000"/>
              </a:lnSpc>
              <a:spcBef>
                <a:spcPts val="0"/>
              </a:spcBef>
              <a:spcAft>
                <a:spcPts val="0"/>
              </a:spcAft>
              <a:buClr>
                <a:schemeClr val="dk1"/>
              </a:buClr>
              <a:buSzPct val="25000"/>
              <a:buFont typeface="Arial"/>
              <a:buNone/>
            </a:pPr>
            <a:r>
              <a:rPr lang="en-US" sz="1200" b="0" i="1" u="none" strike="noStrike" cap="none">
                <a:solidFill>
                  <a:schemeClr val="dk1"/>
                </a:solidFill>
                <a:latin typeface="Calibri"/>
                <a:ea typeface="Calibri"/>
                <a:cs typeface="Calibri"/>
                <a:sym typeface="Calibri"/>
              </a:rPr>
              <a:t>Handout 7: Problem Statement Checklist</a:t>
            </a:r>
          </a:p>
          <a:p>
            <a:pPr marL="0" marR="0" lvl="0" indent="0" algn="l" rtl="0">
              <a:lnSpc>
                <a:spcPct val="115000"/>
              </a:lnSpc>
              <a:spcBef>
                <a:spcPts val="0"/>
              </a:spcBef>
              <a:buClr>
                <a:schemeClr val="dk1"/>
              </a:buClr>
              <a:buSzPct val="25000"/>
              <a:buFont typeface="Arial"/>
              <a:buNone/>
            </a:pPr>
            <a:endParaRPr sz="1200" b="0" i="0" u="none" strike="noStrike" cap="none">
              <a:solidFill>
                <a:schemeClr val="dk1"/>
              </a:solidFill>
              <a:latin typeface="Calibri"/>
              <a:ea typeface="Calibri"/>
              <a:cs typeface="Calibri"/>
              <a:sym typeface="Calibri"/>
            </a:endParaRPr>
          </a:p>
        </p:txBody>
      </p:sp>
      <p:sp>
        <p:nvSpPr>
          <p:cNvPr id="1978" name="Shape 1978"/>
          <p:cNvSpPr txBox="1">
            <a:spLocks noGrp="1"/>
          </p:cNvSpPr>
          <p:nvPr>
            <p:ph type="sldNum" idx="12"/>
          </p:nvPr>
        </p:nvSpPr>
        <p:spPr>
          <a:xfrm>
            <a:off x="3884619" y="8685213"/>
            <a:ext cx="2971804" cy="457198"/>
          </a:xfrm>
          <a:prstGeom prst="rect">
            <a:avLst/>
          </a:prstGeom>
          <a:noFill/>
          <a:ln>
            <a:noFill/>
          </a:ln>
        </p:spPr>
        <p:txBody>
          <a:bodyPr lIns="92450" tIns="46225" rIns="92450" bIns="46225"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91</a:t>
            </a:fld>
            <a:endParaRPr lang="en-US" sz="1200" b="0" i="0" u="none" strike="noStrike" cap="none">
              <a:solidFill>
                <a:srgbClr val="000000"/>
              </a:solidFill>
              <a:latin typeface="Calibri"/>
              <a:ea typeface="Calibri"/>
              <a:cs typeface="Calibri"/>
              <a:sym typeface="Calibri"/>
            </a:endParaRPr>
          </a:p>
        </p:txBody>
      </p:sp>
      <p:sp>
        <p:nvSpPr>
          <p:cNvPr id="1979" name="Shape 1979"/>
          <p:cNvSpPr txBox="1">
            <a:spLocks noGrp="1"/>
          </p:cNvSpPr>
          <p:nvPr>
            <p:ph type="dt" idx="10"/>
          </p:nvPr>
        </p:nvSpPr>
        <p:spPr>
          <a:xfrm>
            <a:off x="3884619" y="0"/>
            <a:ext cx="2971804" cy="457198"/>
          </a:xfrm>
          <a:prstGeom prst="rect">
            <a:avLst/>
          </a:prstGeom>
          <a:noFill/>
          <a:ln>
            <a:noFill/>
          </a:ln>
        </p:spPr>
        <p:txBody>
          <a:bodyPr lIns="92425" tIns="46225" rIns="92425" bIns="46225" anchor="t" anchorCtr="0">
            <a:noAutofit/>
          </a:bodyPr>
          <a:lstStyle/>
          <a:p>
            <a:pPr marL="0" marR="0" lvl="0" indent="0" algn="r" rtl="0">
              <a:lnSpc>
                <a:spcPct val="100000"/>
              </a:lnSpc>
              <a:spcBef>
                <a:spcPts val="0"/>
              </a:spcBef>
              <a:spcAft>
                <a:spcPts val="0"/>
              </a:spcAft>
              <a:buClr>
                <a:srgbClr val="000000"/>
              </a:buClr>
              <a:buSzPct val="25000"/>
              <a:buFont typeface="Arial"/>
              <a:buNone/>
            </a:pPr>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3"/>
        <p:cNvGrpSpPr/>
        <p:nvPr/>
      </p:nvGrpSpPr>
      <p:grpSpPr>
        <a:xfrm>
          <a:off x="0" y="0"/>
          <a:ext cx="0" cy="0"/>
          <a:chOff x="0" y="0"/>
          <a:chExt cx="0" cy="0"/>
        </a:xfrm>
      </p:grpSpPr>
      <p:sp>
        <p:nvSpPr>
          <p:cNvPr id="1984" name="Shape 19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85" name="Shape 1985"/>
          <p:cNvSpPr txBox="1">
            <a:spLocks noGrp="1"/>
          </p:cNvSpPr>
          <p:nvPr>
            <p:ph type="body" idx="1"/>
          </p:nvPr>
        </p:nvSpPr>
        <p:spPr>
          <a:xfrm>
            <a:off x="685799" y="4343399"/>
            <a:ext cx="5486293" cy="4114918"/>
          </a:xfrm>
          <a:prstGeom prst="rect">
            <a:avLst/>
          </a:prstGeom>
          <a:noFill/>
          <a:ln>
            <a:noFill/>
          </a:ln>
        </p:spPr>
        <p:txBody>
          <a:bodyPr lIns="90725" tIns="90725" rIns="90725" bIns="907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Calibri"/>
                <a:ea typeface="Calibri"/>
                <a:cs typeface="Calibri"/>
                <a:sym typeface="Calibri"/>
              </a:rPr>
              <a:t>Facilitator Talking Points:</a:t>
            </a:r>
          </a:p>
          <a:p>
            <a:pPr marL="279400" marR="0" lvl="0" indent="-279400" algn="l" rtl="0">
              <a:lnSpc>
                <a:spcPct val="100000"/>
              </a:lnSpc>
              <a:spcBef>
                <a:spcPts val="0"/>
              </a:spcBef>
              <a:spcAft>
                <a:spcPts val="0"/>
              </a:spcAft>
              <a:buClr>
                <a:schemeClr val="dk1"/>
              </a:buClr>
              <a:buSzPct val="25000"/>
              <a:buFont typeface="Arial"/>
              <a:buChar char="•"/>
            </a:pPr>
            <a:r>
              <a:rPr lang="en-US" sz="1600" b="0" i="0" u="none" strike="noStrike" cap="none">
                <a:solidFill>
                  <a:schemeClr val="dk1"/>
                </a:solidFill>
                <a:latin typeface="Arial"/>
                <a:ea typeface="Arial"/>
                <a:cs typeface="Arial"/>
                <a:sym typeface="Arial"/>
              </a:rPr>
              <a:t>Explain that as a group, you will assess the above problem statement according to the criteria in the tool. </a:t>
            </a:r>
          </a:p>
          <a:p>
            <a:pPr marL="279400" marR="0" lvl="0" indent="-279400" algn="l" rtl="0">
              <a:spcBef>
                <a:spcPts val="0"/>
              </a:spcBef>
              <a:spcAft>
                <a:spcPts val="0"/>
              </a:spcAft>
              <a:buClr>
                <a:schemeClr val="dk1"/>
              </a:buClr>
              <a:buSzPct val="25000"/>
              <a:buFont typeface="Arial"/>
              <a:buChar char="•"/>
            </a:pPr>
            <a:r>
              <a:rPr lang="en-US" sz="1600" b="0" i="0" u="none" strike="noStrike" cap="none">
                <a:solidFill>
                  <a:schemeClr val="dk1"/>
                </a:solidFill>
                <a:latin typeface="Arial"/>
                <a:ea typeface="Arial"/>
                <a:cs typeface="Arial"/>
                <a:sym typeface="Arial"/>
              </a:rPr>
              <a:t>Ask that the group help as you assess the problem statement according to each piece of the criteria by giving a “thumbs up,” “thumbs down,” or something in between.  </a:t>
            </a:r>
          </a:p>
          <a:p>
            <a:pPr marL="279400" marR="0" lvl="0" indent="-279400" algn="l" rtl="0">
              <a:spcBef>
                <a:spcPts val="0"/>
              </a:spcBef>
              <a:spcAft>
                <a:spcPts val="0"/>
              </a:spcAft>
              <a:buClr>
                <a:schemeClr val="dk1"/>
              </a:buClr>
              <a:buSzPct val="25000"/>
              <a:buFont typeface="Arial"/>
              <a:buChar char="•"/>
            </a:pPr>
            <a:r>
              <a:rPr lang="en-US" sz="1600" b="0" i="0" u="none" strike="noStrike" cap="none">
                <a:solidFill>
                  <a:schemeClr val="dk1"/>
                </a:solidFill>
                <a:latin typeface="Arial"/>
                <a:ea typeface="Arial"/>
                <a:cs typeface="Arial"/>
                <a:sym typeface="Arial"/>
              </a:rPr>
              <a:t>Tell them that the end goal will be to produce an even better problem statement. </a:t>
            </a:r>
          </a:p>
          <a:p>
            <a:pPr marL="0" marR="0" lvl="0" indent="0" algn="l" rtl="0">
              <a:spcBef>
                <a:spcPts val="0"/>
              </a:spcBef>
              <a:buClr>
                <a:schemeClr val="dk1"/>
              </a:buClr>
              <a:buSzPct val="25000"/>
              <a:buFont typeface="Arial"/>
              <a:buNone/>
            </a:pPr>
            <a:endParaRPr sz="1600" b="0" i="0" u="none" strike="noStrike" cap="none">
              <a:solidFill>
                <a:schemeClr val="dk1"/>
              </a:solidFill>
              <a:latin typeface="Arial"/>
              <a:ea typeface="Arial"/>
              <a:cs typeface="Arial"/>
              <a:sym typeface="Arial"/>
            </a:endParaRPr>
          </a:p>
        </p:txBody>
      </p:sp>
      <p:sp>
        <p:nvSpPr>
          <p:cNvPr id="1986" name="Shape 1986"/>
          <p:cNvSpPr txBox="1">
            <a:spLocks noGrp="1"/>
          </p:cNvSpPr>
          <p:nvPr>
            <p:ph type="sldNum" idx="12"/>
          </p:nvPr>
        </p:nvSpPr>
        <p:spPr>
          <a:xfrm>
            <a:off x="3884619" y="8685214"/>
            <a:ext cx="2971765" cy="457080"/>
          </a:xfrm>
          <a:prstGeom prst="rect">
            <a:avLst/>
          </a:prstGeom>
          <a:noFill/>
          <a:ln>
            <a:noFill/>
          </a:ln>
        </p:spPr>
        <p:txBody>
          <a:bodyPr lIns="92450" tIns="46225" rIns="92450" bIns="46225"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92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2"/>
        <p:cNvGrpSpPr/>
        <p:nvPr/>
      </p:nvGrpSpPr>
      <p:grpSpPr>
        <a:xfrm>
          <a:off x="0" y="0"/>
          <a:ext cx="0" cy="0"/>
          <a:chOff x="0" y="0"/>
          <a:chExt cx="0" cy="0"/>
        </a:xfrm>
      </p:grpSpPr>
      <p:sp>
        <p:nvSpPr>
          <p:cNvPr id="2063" name="Shape 20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64" name="Shape 2064"/>
          <p:cNvSpPr txBox="1">
            <a:spLocks noGrp="1"/>
          </p:cNvSpPr>
          <p:nvPr>
            <p:ph type="body" idx="1"/>
          </p:nvPr>
        </p:nvSpPr>
        <p:spPr>
          <a:xfrm>
            <a:off x="685799" y="4343399"/>
            <a:ext cx="5486293" cy="4114918"/>
          </a:xfrm>
          <a:prstGeom prst="rect">
            <a:avLst/>
          </a:prstGeom>
          <a:noFill/>
          <a:ln>
            <a:noFill/>
          </a:ln>
        </p:spPr>
        <p:txBody>
          <a:bodyPr lIns="90725" tIns="90725" rIns="90725" bIns="907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900" b="1" i="0" u="none" strike="noStrike" cap="none">
                <a:solidFill>
                  <a:srgbClr val="000000"/>
                </a:solidFill>
                <a:latin typeface="Calibri"/>
                <a:ea typeface="Calibri"/>
                <a:cs typeface="Calibri"/>
                <a:sym typeface="Calibri"/>
              </a:rPr>
              <a:t>Facilitator Talking Points:</a:t>
            </a:r>
          </a:p>
          <a:p>
            <a:pPr marL="279400" marR="0" lvl="0" indent="-285750" algn="l" rtl="0">
              <a:lnSpc>
                <a:spcPct val="100000"/>
              </a:lnSpc>
              <a:spcBef>
                <a:spcPts val="0"/>
              </a:spcBef>
              <a:spcAft>
                <a:spcPts val="0"/>
              </a:spcAft>
              <a:buClr>
                <a:schemeClr val="dk1"/>
              </a:buClr>
              <a:buSzPct val="30000"/>
              <a:buFont typeface="Arial"/>
              <a:buChar char="•"/>
            </a:pPr>
            <a:r>
              <a:rPr lang="en-US" sz="1000" b="0" i="0" u="none" strike="noStrike" cap="none">
                <a:solidFill>
                  <a:schemeClr val="dk1"/>
                </a:solidFill>
                <a:latin typeface="Calibri"/>
                <a:ea typeface="Calibri"/>
                <a:cs typeface="Calibri"/>
                <a:sym typeface="Calibri"/>
              </a:rPr>
              <a:t>Here is an example of a revised problem statement that addresses the criteria that were not followed previously.  </a:t>
            </a:r>
          </a:p>
          <a:p>
            <a:pPr marL="279400" marR="0" lvl="0" indent="-285750" algn="l" rtl="0">
              <a:lnSpc>
                <a:spcPct val="100000"/>
              </a:lnSpc>
              <a:spcBef>
                <a:spcPts val="0"/>
              </a:spcBef>
              <a:spcAft>
                <a:spcPts val="0"/>
              </a:spcAft>
              <a:buClr>
                <a:schemeClr val="dk1"/>
              </a:buClr>
              <a:buSzPct val="30000"/>
              <a:buFont typeface="Arial"/>
              <a:buChar char="•"/>
            </a:pPr>
            <a:r>
              <a:rPr lang="en-US" sz="1000" b="0" i="0" u="none" strike="noStrike" cap="none">
                <a:solidFill>
                  <a:schemeClr val="dk1"/>
                </a:solidFill>
                <a:latin typeface="Calibri"/>
                <a:ea typeface="Calibri"/>
                <a:cs typeface="Calibri"/>
                <a:sym typeface="Calibri"/>
              </a:rPr>
              <a:t>Perhaps quickly run the new problem statement through the criteria to illustrate – especially highlight no causation and one manageable issue.</a:t>
            </a:r>
          </a:p>
          <a:p>
            <a:pPr marL="0" marR="0" lvl="0" indent="0" algn="l" rtl="0">
              <a:spcBef>
                <a:spcPts val="0"/>
              </a:spcBef>
              <a:spcAft>
                <a:spcPts val="0"/>
              </a:spcAft>
              <a:buClr>
                <a:schemeClr val="dk1"/>
              </a:buClr>
              <a:buSzPct val="25000"/>
              <a:buFont typeface="Arial"/>
              <a:buNone/>
            </a:pPr>
            <a:endParaRPr sz="16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600" b="1" i="1" u="none" strike="noStrike" cap="none">
                <a:solidFill>
                  <a:schemeClr val="dk1"/>
                </a:solidFill>
                <a:latin typeface="Arial"/>
                <a:ea typeface="Arial"/>
                <a:cs typeface="Arial"/>
                <a:sym typeface="Arial"/>
              </a:rPr>
              <a:t>Facilitation Notes: </a:t>
            </a:r>
          </a:p>
          <a:p>
            <a:pPr marL="165100" marR="0" lvl="0" indent="-165100" algn="l" rtl="0">
              <a:spcBef>
                <a:spcPts val="0"/>
              </a:spcBef>
              <a:spcAft>
                <a:spcPts val="0"/>
              </a:spcAft>
              <a:buClr>
                <a:schemeClr val="dk1"/>
              </a:buClr>
              <a:buSzPct val="100000"/>
              <a:buFont typeface="Arial"/>
              <a:buChar char="•"/>
            </a:pPr>
            <a:r>
              <a:rPr lang="en-US" sz="1200" b="0" i="1" u="none" strike="noStrike" cap="none">
                <a:solidFill>
                  <a:schemeClr val="dk1"/>
                </a:solidFill>
                <a:latin typeface="Arial"/>
                <a:ea typeface="Arial"/>
                <a:cs typeface="Arial"/>
                <a:sym typeface="Arial"/>
              </a:rPr>
              <a:t>Encourage sharing out, if appropriate.</a:t>
            </a:r>
          </a:p>
          <a:p>
            <a:pPr marL="165100" marR="0" lvl="0" indent="-165100" algn="l" rtl="0">
              <a:spcBef>
                <a:spcPts val="0"/>
              </a:spcBef>
              <a:spcAft>
                <a:spcPts val="0"/>
              </a:spcAft>
              <a:buClr>
                <a:schemeClr val="dk1"/>
              </a:buClr>
              <a:buSzPct val="100000"/>
              <a:buFont typeface="Arial"/>
              <a:buChar char="•"/>
            </a:pPr>
            <a:r>
              <a:rPr lang="en-US" sz="1200" b="0" i="1" u="none" strike="noStrike" cap="none">
                <a:solidFill>
                  <a:schemeClr val="dk1"/>
                </a:solidFill>
                <a:latin typeface="Arial"/>
                <a:ea typeface="Arial"/>
                <a:cs typeface="Arial"/>
                <a:sym typeface="Arial"/>
              </a:rPr>
              <a:t>If the group does not raise the point, explain that when we see the words “due to,” we are assigning blame.</a:t>
            </a:r>
          </a:p>
          <a:p>
            <a:pPr marL="165100" marR="0" lvl="0" indent="-165100" algn="l" rtl="0">
              <a:spcBef>
                <a:spcPts val="0"/>
              </a:spcBef>
              <a:spcAft>
                <a:spcPts val="0"/>
              </a:spcAft>
              <a:buClr>
                <a:schemeClr val="dk1"/>
              </a:buClr>
              <a:buSzPct val="100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1" i="1" u="none" strike="noStrike" cap="none">
                <a:solidFill>
                  <a:schemeClr val="dk1"/>
                </a:solidFill>
                <a:latin typeface="Arial"/>
                <a:ea typeface="Arial"/>
                <a:cs typeface="Arial"/>
                <a:sym typeface="Arial"/>
              </a:rPr>
              <a:t>OPTIONAL ACTIVITY</a:t>
            </a:r>
          </a:p>
          <a:p>
            <a:pPr marL="165100" marR="0" lvl="0" indent="-165100" algn="l" rtl="0">
              <a:spcBef>
                <a:spcPts val="0"/>
              </a:spcBef>
              <a:spcAft>
                <a:spcPts val="0"/>
              </a:spcAft>
              <a:buClr>
                <a:schemeClr val="dk1"/>
              </a:buClr>
              <a:buSzPct val="100000"/>
              <a:buFont typeface="Arial"/>
              <a:buChar char="•"/>
            </a:pPr>
            <a:r>
              <a:rPr lang="en-US" sz="1200" b="0" i="1" u="none" strike="noStrike" cap="none">
                <a:solidFill>
                  <a:schemeClr val="dk1"/>
                </a:solidFill>
                <a:latin typeface="Arial"/>
                <a:ea typeface="Arial"/>
                <a:cs typeface="Arial"/>
                <a:sym typeface="Arial"/>
              </a:rPr>
              <a:t>Perhaps give the group some time to re-write the problem statement using the lessons learned from the criteria tool.  Have them share out what they came up with. Allow the group to assess each one that is shared. </a:t>
            </a:r>
          </a:p>
          <a:p>
            <a:pPr marL="165100" marR="0" lvl="0" indent="-165100" algn="l" rtl="0">
              <a:spcBef>
                <a:spcPts val="0"/>
              </a:spcBef>
              <a:spcAft>
                <a:spcPts val="0"/>
              </a:spcAft>
              <a:buClr>
                <a:schemeClr val="dk1"/>
              </a:buClr>
              <a:buSzPct val="100000"/>
              <a:buFont typeface="Arial"/>
              <a:buChar char="•"/>
            </a:pPr>
            <a:r>
              <a:rPr lang="en-US" sz="1200" b="0" i="1" u="none" strike="noStrike" cap="none">
                <a:solidFill>
                  <a:schemeClr val="dk1"/>
                </a:solidFill>
                <a:latin typeface="Arial"/>
                <a:ea typeface="Arial"/>
                <a:cs typeface="Arial"/>
                <a:sym typeface="Arial"/>
              </a:rPr>
              <a:t>(7-10min)</a:t>
            </a:r>
          </a:p>
          <a:p>
            <a:pPr marL="0" marR="0" lvl="0" indent="0" algn="l" rtl="0">
              <a:spcBef>
                <a:spcPts val="0"/>
              </a:spcBef>
              <a:buClr>
                <a:schemeClr val="dk1"/>
              </a:buClr>
              <a:buSzPct val="25000"/>
              <a:buFont typeface="Arial"/>
              <a:buNone/>
            </a:pPr>
            <a:endParaRPr sz="1600" b="0" i="0" u="none" strike="noStrike" cap="none">
              <a:solidFill>
                <a:schemeClr val="dk1"/>
              </a:solidFill>
              <a:latin typeface="Arial"/>
              <a:ea typeface="Arial"/>
              <a:cs typeface="Arial"/>
              <a:sym typeface="Arial"/>
            </a:endParaRPr>
          </a:p>
        </p:txBody>
      </p:sp>
      <p:sp>
        <p:nvSpPr>
          <p:cNvPr id="2065" name="Shape 2065"/>
          <p:cNvSpPr txBox="1">
            <a:spLocks noGrp="1"/>
          </p:cNvSpPr>
          <p:nvPr>
            <p:ph type="sldNum" idx="12"/>
          </p:nvPr>
        </p:nvSpPr>
        <p:spPr>
          <a:xfrm>
            <a:off x="3884619" y="8685214"/>
            <a:ext cx="2971765" cy="457080"/>
          </a:xfrm>
          <a:prstGeom prst="rect">
            <a:avLst/>
          </a:prstGeom>
          <a:noFill/>
          <a:ln>
            <a:noFill/>
          </a:ln>
        </p:spPr>
        <p:txBody>
          <a:bodyPr lIns="92450" tIns="46225" rIns="92450" bIns="46225"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93</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6"/>
        <p:cNvGrpSpPr/>
        <p:nvPr/>
      </p:nvGrpSpPr>
      <p:grpSpPr>
        <a:xfrm>
          <a:off x="0" y="0"/>
          <a:ext cx="0" cy="0"/>
          <a:chOff x="0" y="0"/>
          <a:chExt cx="0" cy="0"/>
        </a:xfrm>
      </p:grpSpPr>
      <p:sp>
        <p:nvSpPr>
          <p:cNvPr id="2167" name="Shape 2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68" name="Shape 2168"/>
          <p:cNvSpPr txBox="1">
            <a:spLocks noGrp="1"/>
          </p:cNvSpPr>
          <p:nvPr>
            <p:ph type="body" idx="1"/>
          </p:nvPr>
        </p:nvSpPr>
        <p:spPr>
          <a:xfrm>
            <a:off x="685801" y="4343399"/>
            <a:ext cx="5486408" cy="4114799"/>
          </a:xfrm>
          <a:prstGeom prst="rect">
            <a:avLst/>
          </a:prstGeom>
          <a:noFill/>
          <a:ln>
            <a:noFill/>
          </a:ln>
        </p:spPr>
        <p:txBody>
          <a:bodyPr lIns="90725" tIns="90725" rIns="90725" bIns="90725" anchor="t" anchorCtr="0">
            <a:noAutofit/>
          </a:bodyPr>
          <a:lstStyle/>
          <a:p>
            <a:pPr marL="0" marR="0" lvl="0" indent="0" algn="l" rtl="0">
              <a:spcBef>
                <a:spcPts val="0"/>
              </a:spcBef>
              <a:spcAft>
                <a:spcPts val="0"/>
              </a:spcAft>
              <a:buClr>
                <a:schemeClr val="dk1"/>
              </a:buClr>
              <a:buSzPct val="25000"/>
              <a:buFont typeface="Calibri"/>
              <a:buNone/>
            </a:pPr>
            <a:r>
              <a:rPr lang="en-US" sz="1200" b="1" i="1" u="none" strike="noStrike" cap="none">
                <a:solidFill>
                  <a:schemeClr val="dk1"/>
                </a:solidFill>
                <a:latin typeface="Calibri"/>
                <a:ea typeface="Calibri"/>
                <a:cs typeface="Calibri"/>
                <a:sym typeface="Calibri"/>
              </a:rPr>
              <a:t>Facilitation Notes: </a:t>
            </a:r>
          </a:p>
          <a:p>
            <a:pPr marL="0" marR="0" lvl="0" indent="0" algn="l" rtl="0">
              <a:spcBef>
                <a:spcPts val="0"/>
              </a:spcBef>
              <a:buClr>
                <a:schemeClr val="dk1"/>
              </a:buClr>
              <a:buSzPct val="25000"/>
              <a:buFont typeface="Arial"/>
              <a:buNone/>
            </a:pPr>
            <a:r>
              <a:rPr lang="en-US" sz="1200" b="0" i="1" u="none" strike="noStrike" cap="none">
                <a:solidFill>
                  <a:schemeClr val="dk1"/>
                </a:solidFill>
                <a:latin typeface="Arial"/>
                <a:ea typeface="Arial"/>
                <a:cs typeface="Arial"/>
                <a:sym typeface="Arial"/>
              </a:rPr>
              <a:t>Transition slide for next step in the process.</a:t>
            </a:r>
          </a:p>
        </p:txBody>
      </p:sp>
      <p:sp>
        <p:nvSpPr>
          <p:cNvPr id="2169" name="Shape 2169"/>
          <p:cNvSpPr txBox="1">
            <a:spLocks noGrp="1"/>
          </p:cNvSpPr>
          <p:nvPr>
            <p:ph type="sldNum" idx="12"/>
          </p:nvPr>
        </p:nvSpPr>
        <p:spPr>
          <a:xfrm>
            <a:off x="3884619" y="8685213"/>
            <a:ext cx="2971804" cy="457198"/>
          </a:xfrm>
          <a:prstGeom prst="rect">
            <a:avLst/>
          </a:prstGeom>
          <a:noFill/>
          <a:ln>
            <a:noFill/>
          </a:ln>
        </p:spPr>
        <p:txBody>
          <a:bodyPr lIns="92450" tIns="46225" rIns="92450" bIns="462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94</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3109F1-2522-436D-86BF-9F699451C875}" type="slidenum">
              <a:rPr lang="en-US" smtClean="0"/>
              <a:t>23</a:t>
            </a:fld>
            <a:endParaRPr lang="en-US" dirty="0"/>
          </a:p>
        </p:txBody>
      </p:sp>
    </p:spTree>
    <p:extLst>
      <p:ext uri="{BB962C8B-B14F-4D97-AF65-F5344CB8AC3E}">
        <p14:creationId xmlns:p14="http://schemas.microsoft.com/office/powerpoint/2010/main" val="5638516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2"/>
        <p:cNvGrpSpPr/>
        <p:nvPr/>
      </p:nvGrpSpPr>
      <p:grpSpPr>
        <a:xfrm>
          <a:off x="0" y="0"/>
          <a:ext cx="0" cy="0"/>
          <a:chOff x="0" y="0"/>
          <a:chExt cx="0" cy="0"/>
        </a:xfrm>
      </p:grpSpPr>
      <p:sp>
        <p:nvSpPr>
          <p:cNvPr id="2213" name="Shape 22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14" name="Shape 2214"/>
          <p:cNvSpPr txBox="1">
            <a:spLocks noGrp="1"/>
          </p:cNvSpPr>
          <p:nvPr>
            <p:ph type="body" idx="1"/>
          </p:nvPr>
        </p:nvSpPr>
        <p:spPr>
          <a:xfrm>
            <a:off x="685801" y="4343399"/>
            <a:ext cx="5486408" cy="4114799"/>
          </a:xfrm>
          <a:prstGeom prst="rect">
            <a:avLst/>
          </a:prstGeom>
          <a:noFill/>
          <a:ln>
            <a:noFill/>
          </a:ln>
        </p:spPr>
        <p:txBody>
          <a:bodyPr lIns="90725" tIns="90725" rIns="90725" bIns="907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Arial"/>
                <a:ea typeface="Arial"/>
                <a:cs typeface="Arial"/>
                <a:sym typeface="Arial"/>
              </a:rPr>
              <a:t>Facilitator Talking Points:</a:t>
            </a:r>
          </a:p>
          <a:p>
            <a:pPr marL="165100" marR="0" lvl="0" indent="-171450" algn="l" rtl="0">
              <a:spcBef>
                <a:spcPts val="0"/>
              </a:spcBef>
              <a:spcAft>
                <a:spcPts val="0"/>
              </a:spcAft>
              <a:buClr>
                <a:schemeClr val="dk1"/>
              </a:buClr>
              <a:buSzPct val="25000"/>
              <a:buFont typeface="Arial"/>
              <a:buChar char="•"/>
            </a:pPr>
            <a:r>
              <a:rPr lang="en-US" sz="1200" b="0" i="0" u="none" strike="noStrike" cap="none">
                <a:solidFill>
                  <a:schemeClr val="dk1"/>
                </a:solidFill>
                <a:latin typeface="Arial"/>
                <a:ea typeface="Arial"/>
                <a:cs typeface="Arial"/>
                <a:sym typeface="Arial"/>
              </a:rPr>
              <a:t>The purpose of the root cause analysis is to identify possible reasons </a:t>
            </a:r>
            <a:r>
              <a:rPr lang="en-US" sz="1200" b="1" i="0" u="none" strike="noStrike" cap="none">
                <a:solidFill>
                  <a:schemeClr val="dk1"/>
                </a:solidFill>
                <a:latin typeface="Arial"/>
                <a:ea typeface="Arial"/>
                <a:cs typeface="Arial"/>
                <a:sym typeface="Arial"/>
              </a:rPr>
              <a:t>WHY</a:t>
            </a:r>
            <a:r>
              <a:rPr lang="en-US" sz="1200" b="0" i="0" u="none" strike="noStrike" cap="none">
                <a:solidFill>
                  <a:schemeClr val="dk1"/>
                </a:solidFill>
                <a:latin typeface="Arial"/>
                <a:ea typeface="Arial"/>
                <a:cs typeface="Arial"/>
                <a:sym typeface="Arial"/>
              </a:rPr>
              <a:t> the problem is occurring. Digging beneath the surface of the common assumptions that are often made when attempting to fix the problems we see. Understanding the root cause will lead to a more effective plan that addresses the real issues and is not based on assumptions.</a:t>
            </a:r>
          </a:p>
          <a:p>
            <a:pPr marL="165100" marR="0" lvl="0" indent="-171450" algn="l" rtl="0">
              <a:spcBef>
                <a:spcPts val="0"/>
              </a:spcBef>
              <a:spcAft>
                <a:spcPts val="0"/>
              </a:spcAft>
              <a:buClr>
                <a:schemeClr val="dk1"/>
              </a:buClr>
              <a:buSzPct val="25000"/>
              <a:buFont typeface="Arial"/>
              <a:buChar char="•"/>
            </a:pPr>
            <a:r>
              <a:rPr lang="en-US" sz="1200" b="0" i="0" u="none" strike="noStrike" cap="none">
                <a:solidFill>
                  <a:schemeClr val="dk1"/>
                </a:solidFill>
                <a:latin typeface="Arial"/>
                <a:ea typeface="Arial"/>
                <a:cs typeface="Arial"/>
                <a:sym typeface="Arial"/>
              </a:rPr>
              <a:t>Once we have analyzed the data and gained a clear understanding of what the data says through the development of problem statements, we can effectively begin to drill into </a:t>
            </a:r>
            <a:r>
              <a:rPr lang="en-US" sz="1200" b="1" i="0" u="none" strike="noStrike" cap="none">
                <a:solidFill>
                  <a:schemeClr val="dk1"/>
                </a:solidFill>
                <a:latin typeface="Arial"/>
                <a:ea typeface="Arial"/>
                <a:cs typeface="Arial"/>
                <a:sym typeface="Arial"/>
              </a:rPr>
              <a:t>WHY </a:t>
            </a:r>
            <a:r>
              <a:rPr lang="en-US" sz="1200" b="0" i="0" u="none" strike="noStrike" cap="none">
                <a:solidFill>
                  <a:schemeClr val="dk1"/>
                </a:solidFill>
                <a:latin typeface="Arial"/>
                <a:ea typeface="Arial"/>
                <a:cs typeface="Arial"/>
                <a:sym typeface="Arial"/>
              </a:rPr>
              <a:t>these problems exist. The needs assessment, or root cause analysis, will help us understand </a:t>
            </a:r>
            <a:r>
              <a:rPr lang="en-US" sz="1200" b="1" i="0" u="none" strike="noStrike" cap="none">
                <a:solidFill>
                  <a:schemeClr val="dk1"/>
                </a:solidFill>
                <a:latin typeface="Arial"/>
                <a:ea typeface="Arial"/>
                <a:cs typeface="Arial"/>
                <a:sym typeface="Arial"/>
              </a:rPr>
              <a:t>WHY </a:t>
            </a:r>
            <a:r>
              <a:rPr lang="en-US" sz="1200" b="0" i="0" u="none" strike="noStrike" cap="none">
                <a:solidFill>
                  <a:schemeClr val="dk1"/>
                </a:solidFill>
                <a:latin typeface="Arial"/>
                <a:ea typeface="Arial"/>
                <a:cs typeface="Arial"/>
                <a:sym typeface="Arial"/>
              </a:rPr>
              <a:t>the problems, or gaps in data, exist.</a:t>
            </a:r>
          </a:p>
          <a:p>
            <a:pPr marL="165100" marR="0" lvl="0" indent="-171450" algn="l" rtl="0">
              <a:spcBef>
                <a:spcPts val="0"/>
              </a:spcBef>
              <a:spcAft>
                <a:spcPts val="0"/>
              </a:spcAft>
              <a:buClr>
                <a:schemeClr val="dk1"/>
              </a:buClr>
              <a:buSzPct val="25000"/>
              <a:buFont typeface="Arial"/>
              <a:buChar char="•"/>
            </a:pPr>
            <a:r>
              <a:rPr lang="en-US" sz="1200" b="0" i="0" u="none" strike="noStrike" cap="none">
                <a:solidFill>
                  <a:schemeClr val="dk1"/>
                </a:solidFill>
                <a:latin typeface="Arial"/>
                <a:ea typeface="Arial"/>
                <a:cs typeface="Arial"/>
                <a:sym typeface="Arial"/>
              </a:rPr>
              <a:t>The root cause is significant because it helps answer WHY the problem (or gap based on data) exists. Determining a reason WHY a gap exists, especially one that</a:t>
            </a:r>
            <a:r>
              <a:rPr lang="en-US" sz="1200" b="1" i="0" u="none" strike="noStrike" cap="none">
                <a:solidFill>
                  <a:schemeClr val="dk1"/>
                </a:solidFill>
                <a:latin typeface="Arial"/>
                <a:ea typeface="Arial"/>
                <a:cs typeface="Arial"/>
                <a:sym typeface="Arial"/>
              </a:rPr>
              <a:t> isn’t an obvious reason why,</a:t>
            </a:r>
            <a:r>
              <a:rPr lang="en-US" sz="1200" b="0" i="0" u="none" strike="noStrike" cap="none">
                <a:solidFill>
                  <a:schemeClr val="dk1"/>
                </a:solidFill>
                <a:latin typeface="Arial"/>
                <a:ea typeface="Arial"/>
                <a:cs typeface="Arial"/>
                <a:sym typeface="Arial"/>
              </a:rPr>
              <a:t> gives us insight as to HOW best to address the problem in the planning phase of the process.</a:t>
            </a:r>
          </a:p>
          <a:p>
            <a:pPr marL="165100" marR="0" lvl="0" indent="-171450" algn="l" rtl="0">
              <a:spcBef>
                <a:spcPts val="0"/>
              </a:spcBef>
              <a:spcAft>
                <a:spcPts val="0"/>
              </a:spcAft>
              <a:buClr>
                <a:schemeClr val="dk1"/>
              </a:buClr>
              <a:buSzPct val="25000"/>
              <a:buFont typeface="Arial"/>
              <a:buChar char="•"/>
            </a:pPr>
            <a:r>
              <a:rPr lang="en-US" sz="1200" b="0" i="0" u="none" strike="noStrike" cap="none">
                <a:solidFill>
                  <a:schemeClr val="dk1"/>
                </a:solidFill>
                <a:latin typeface="Arial"/>
                <a:ea typeface="Arial"/>
                <a:cs typeface="Arial"/>
                <a:sym typeface="Arial"/>
              </a:rPr>
              <a:t>The root cause </a:t>
            </a:r>
            <a:r>
              <a:rPr lang="en-US" sz="1200" b="1" i="0" u="none" strike="noStrike" cap="none">
                <a:solidFill>
                  <a:schemeClr val="dk1"/>
                </a:solidFill>
                <a:latin typeface="Arial"/>
                <a:ea typeface="Arial"/>
                <a:cs typeface="Arial"/>
                <a:sym typeface="Arial"/>
              </a:rPr>
              <a:t>is a hypothesis </a:t>
            </a:r>
            <a:r>
              <a:rPr lang="en-US" sz="1200" b="0" i="0" u="none" strike="noStrike" cap="none">
                <a:solidFill>
                  <a:schemeClr val="dk1"/>
                </a:solidFill>
                <a:latin typeface="Arial"/>
                <a:ea typeface="Arial"/>
                <a:cs typeface="Arial"/>
                <a:sym typeface="Arial"/>
              </a:rPr>
              <a:t>for the problem statement. This hypothesis sets the context for us to treat the deeper issues, below the surface of the problem statement. This hypothesis is a data grounded, proposed reason why this problem is occurring. However, there are no absolutes when it comes to determining whether or not the “right” root cause has been identified. </a:t>
            </a:r>
          </a:p>
          <a:p>
            <a:pPr marL="165100" marR="0" lvl="0" indent="-171450" algn="l" rtl="0">
              <a:spcBef>
                <a:spcPts val="0"/>
              </a:spcBef>
              <a:spcAft>
                <a:spcPts val="0"/>
              </a:spcAft>
              <a:buClr>
                <a:schemeClr val="dk1"/>
              </a:buClr>
              <a:buSzPct val="25000"/>
              <a:buFont typeface="Arial"/>
              <a:buChar char="•"/>
            </a:pPr>
            <a:r>
              <a:rPr lang="en-US" sz="1200" b="0" i="0" u="none" strike="noStrike" cap="none">
                <a:solidFill>
                  <a:schemeClr val="dk1"/>
                </a:solidFill>
                <a:latin typeface="Arial"/>
                <a:ea typeface="Arial"/>
                <a:cs typeface="Arial"/>
                <a:sym typeface="Arial"/>
              </a:rPr>
              <a:t>The root cause analysis process allows one to </a:t>
            </a:r>
            <a:r>
              <a:rPr lang="en-US" sz="1200" b="1" i="0" u="none" strike="noStrike" cap="none">
                <a:solidFill>
                  <a:schemeClr val="dk1"/>
                </a:solidFill>
                <a:latin typeface="Arial"/>
                <a:ea typeface="Arial"/>
                <a:cs typeface="Arial"/>
                <a:sym typeface="Arial"/>
              </a:rPr>
              <a:t>drill deep below the surface</a:t>
            </a:r>
            <a:r>
              <a:rPr lang="en-US" sz="1200" b="0" i="0" u="none" strike="noStrike" cap="none">
                <a:solidFill>
                  <a:schemeClr val="dk1"/>
                </a:solidFill>
                <a:latin typeface="Arial"/>
                <a:ea typeface="Arial"/>
                <a:cs typeface="Arial"/>
                <a:sym typeface="Arial"/>
              </a:rPr>
              <a:t> reasons why. Drilling deep enough helps better identify the root cause, thus allowing us to select the best possible strategy later in the process.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Calibri"/>
              <a:buNone/>
            </a:pPr>
            <a:r>
              <a:rPr lang="en-US" sz="1200" b="1" i="1" u="none" strike="noStrike" cap="none">
                <a:solidFill>
                  <a:schemeClr val="dk1"/>
                </a:solidFill>
                <a:latin typeface="Arial"/>
                <a:ea typeface="Arial"/>
                <a:cs typeface="Arial"/>
                <a:sym typeface="Arial"/>
              </a:rPr>
              <a:t>Facilitator Note</a:t>
            </a:r>
            <a:r>
              <a:rPr lang="en-US" sz="1200" b="0" i="1" u="none" strike="noStrike" cap="none">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25000"/>
              <a:buFont typeface="Calibri"/>
              <a:buNone/>
            </a:pPr>
            <a:r>
              <a:rPr lang="en-US" sz="1200" b="0" i="1" u="none" strike="noStrike" cap="none">
                <a:solidFill>
                  <a:schemeClr val="dk1"/>
                </a:solidFill>
                <a:latin typeface="Arial"/>
                <a:ea typeface="Arial"/>
                <a:cs typeface="Arial"/>
                <a:sym typeface="Arial"/>
              </a:rPr>
              <a:t>Acknowledge those who may already work with a root cause analysis process.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215" name="Shape 2215"/>
          <p:cNvSpPr txBox="1">
            <a:spLocks noGrp="1"/>
          </p:cNvSpPr>
          <p:nvPr>
            <p:ph type="sldNum" idx="12"/>
          </p:nvPr>
        </p:nvSpPr>
        <p:spPr>
          <a:xfrm>
            <a:off x="3884619" y="8685213"/>
            <a:ext cx="2971804" cy="457198"/>
          </a:xfrm>
          <a:prstGeom prst="rect">
            <a:avLst/>
          </a:prstGeom>
          <a:noFill/>
          <a:ln>
            <a:noFill/>
          </a:ln>
        </p:spPr>
        <p:txBody>
          <a:bodyPr lIns="92450" tIns="46225" rIns="92450" bIns="462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96</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7"/>
        <p:cNvGrpSpPr/>
        <p:nvPr/>
      </p:nvGrpSpPr>
      <p:grpSpPr>
        <a:xfrm>
          <a:off x="0" y="0"/>
          <a:ext cx="0" cy="0"/>
          <a:chOff x="0" y="0"/>
          <a:chExt cx="0" cy="0"/>
        </a:xfrm>
      </p:grpSpPr>
      <p:sp>
        <p:nvSpPr>
          <p:cNvPr id="2268" name="Shape 22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69" name="Shape 2269"/>
          <p:cNvSpPr txBox="1">
            <a:spLocks noGrp="1"/>
          </p:cNvSpPr>
          <p:nvPr>
            <p:ph type="body" idx="1"/>
          </p:nvPr>
        </p:nvSpPr>
        <p:spPr>
          <a:xfrm>
            <a:off x="685801" y="4343399"/>
            <a:ext cx="5486408" cy="4114799"/>
          </a:xfrm>
          <a:prstGeom prst="rect">
            <a:avLst/>
          </a:prstGeom>
          <a:noFill/>
          <a:ln>
            <a:noFill/>
          </a:ln>
        </p:spPr>
        <p:txBody>
          <a:bodyPr lIns="90725" tIns="90725" rIns="90725" bIns="907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Arial"/>
                <a:ea typeface="Arial"/>
                <a:cs typeface="Arial"/>
                <a:sym typeface="Arial"/>
              </a:rPr>
              <a:t>Facilitator Talking Points:</a:t>
            </a:r>
          </a:p>
          <a:p>
            <a:pPr marL="165100" marR="0" lvl="0" indent="-171450" algn="l" rtl="0">
              <a:spcBef>
                <a:spcPts val="0"/>
              </a:spcBef>
              <a:spcAft>
                <a:spcPts val="0"/>
              </a:spcAft>
              <a:buClr>
                <a:schemeClr val="dk1"/>
              </a:buClr>
              <a:buSzPct val="25000"/>
              <a:buFont typeface="Arial"/>
              <a:buChar char="•"/>
            </a:pPr>
            <a:r>
              <a:rPr lang="en-US" sz="1200" b="0" i="0" u="none" strike="noStrike" cap="none">
                <a:solidFill>
                  <a:schemeClr val="dk1"/>
                </a:solidFill>
                <a:latin typeface="Arial"/>
                <a:ea typeface="Arial"/>
                <a:cs typeface="Arial"/>
                <a:sym typeface="Arial"/>
              </a:rPr>
              <a:t>The first phase of this analysis is called the 10, 5, 5</a:t>
            </a:r>
          </a:p>
          <a:p>
            <a:pPr marL="622300" marR="0" lvl="1" indent="-171450" algn="l" rtl="0">
              <a:spcBef>
                <a:spcPts val="0"/>
              </a:spcBef>
              <a:spcAft>
                <a:spcPts val="0"/>
              </a:spcAft>
              <a:buClr>
                <a:schemeClr val="dk1"/>
              </a:buClr>
              <a:buSzPct val="25000"/>
              <a:buFont typeface="Arial"/>
              <a:buChar char="•"/>
            </a:pPr>
            <a:r>
              <a:rPr lang="en-US" sz="1200" b="1" i="0" u="none" strike="noStrike" cap="none">
                <a:solidFill>
                  <a:schemeClr val="dk1"/>
                </a:solidFill>
                <a:latin typeface="Arial"/>
                <a:ea typeface="Arial"/>
                <a:cs typeface="Arial"/>
                <a:sym typeface="Arial"/>
              </a:rPr>
              <a:t>10, 5, 5-</a:t>
            </a:r>
            <a:r>
              <a:rPr lang="en-US" sz="1200" b="0" i="0" u="none" strike="noStrike" cap="none">
                <a:solidFill>
                  <a:schemeClr val="dk1"/>
                </a:solidFill>
                <a:latin typeface="Arial"/>
                <a:ea typeface="Arial"/>
                <a:cs typeface="Arial"/>
                <a:sym typeface="Arial"/>
              </a:rPr>
              <a:t>--This is a group brainstorming process meant to begin conversations around the possible reasons WHY the problems or gaps exist.</a:t>
            </a:r>
          </a:p>
          <a:p>
            <a:pPr marL="622300" marR="0" lvl="1" indent="-171450" algn="l" rtl="0">
              <a:spcBef>
                <a:spcPts val="0"/>
              </a:spcBef>
              <a:spcAft>
                <a:spcPts val="0"/>
              </a:spcAft>
              <a:buClr>
                <a:schemeClr val="dk1"/>
              </a:buClr>
              <a:buSzPct val="25000"/>
              <a:buFont typeface="Arial"/>
              <a:buChar char="•"/>
            </a:pPr>
            <a:r>
              <a:rPr lang="en-US" sz="1200" b="0" i="0" u="none" strike="noStrike" cap="none">
                <a:solidFill>
                  <a:schemeClr val="dk1"/>
                </a:solidFill>
                <a:latin typeface="Arial"/>
                <a:ea typeface="Arial"/>
                <a:cs typeface="Arial"/>
                <a:sym typeface="Arial"/>
              </a:rPr>
              <a:t>This process establishes multiple hypothesis to a given problem statement. </a:t>
            </a:r>
          </a:p>
          <a:p>
            <a:pPr marL="622300" marR="0" lvl="1" indent="-171450" algn="l" rtl="0">
              <a:spcBef>
                <a:spcPts val="0"/>
              </a:spcBef>
              <a:spcAft>
                <a:spcPts val="0"/>
              </a:spcAft>
              <a:buClr>
                <a:schemeClr val="dk1"/>
              </a:buClr>
              <a:buSzPct val="25000"/>
              <a:buFont typeface="Arial"/>
              <a:buChar char="•"/>
            </a:pPr>
            <a:r>
              <a:rPr lang="en-US" sz="1200" b="0" i="0" u="none" strike="noStrike" cap="none">
                <a:solidFill>
                  <a:schemeClr val="dk1"/>
                </a:solidFill>
                <a:latin typeface="Arial"/>
                <a:ea typeface="Arial"/>
                <a:cs typeface="Arial"/>
                <a:sym typeface="Arial"/>
              </a:rPr>
              <a:t>The purpose of this activity is to stretch brainstorming beyond the surface level or common reasons “why.”</a:t>
            </a:r>
          </a:p>
          <a:p>
            <a:pPr marL="622300" marR="0" lvl="1" indent="-171450" algn="l" rtl="0">
              <a:spcBef>
                <a:spcPts val="0"/>
              </a:spcBef>
              <a:spcAft>
                <a:spcPts val="0"/>
              </a:spcAft>
              <a:buClr>
                <a:schemeClr val="dk1"/>
              </a:buClr>
              <a:buSzPct val="25000"/>
              <a:buFont typeface="Arial"/>
              <a:buChar char="•"/>
            </a:pPr>
            <a:r>
              <a:rPr lang="en-US" sz="1200" b="0" i="0" u="none" strike="noStrike" cap="none">
                <a:solidFill>
                  <a:schemeClr val="dk1"/>
                </a:solidFill>
                <a:latin typeface="Arial"/>
                <a:ea typeface="Arial"/>
                <a:cs typeface="Arial"/>
                <a:sym typeface="Arial"/>
              </a:rPr>
              <a:t>In a minute, starting with the drafted problem statement written on your poster, you’re going to be given time </a:t>
            </a:r>
            <a:r>
              <a:rPr lang="en-US" sz="1200" b="1" i="0" u="none" strike="noStrike" cap="none">
                <a:solidFill>
                  <a:schemeClr val="dk1"/>
                </a:solidFill>
                <a:latin typeface="Arial"/>
                <a:ea typeface="Arial"/>
                <a:cs typeface="Arial"/>
                <a:sym typeface="Arial"/>
              </a:rPr>
              <a:t>individually </a:t>
            </a:r>
            <a:r>
              <a:rPr lang="en-US" sz="1200" b="0" i="0" u="none" strike="noStrike" cap="none">
                <a:solidFill>
                  <a:schemeClr val="dk1"/>
                </a:solidFill>
                <a:latin typeface="Arial"/>
                <a:ea typeface="Arial"/>
                <a:cs typeface="Arial"/>
                <a:sym typeface="Arial"/>
              </a:rPr>
              <a:t>to come up with a list of reasons why the problem is occurring </a:t>
            </a:r>
            <a:r>
              <a:rPr lang="en-US" sz="1200" b="0" i="0" u="none" strike="noStrike" cap="none">
                <a:solidFill>
                  <a:srgbClr val="FF0000"/>
                </a:solidFill>
                <a:latin typeface="Arial"/>
                <a:ea typeface="Arial"/>
                <a:cs typeface="Arial"/>
                <a:sym typeface="Arial"/>
              </a:rPr>
              <a:t>AND THEN YOU WILL BE GIVEN TIME TO WORK WHOLE GROUP TO COMBINE YOUR POSSIBLE REASONS WHY THE GAP EXISTS. </a:t>
            </a:r>
          </a:p>
          <a:p>
            <a:pPr marL="622300" marR="0" lvl="1" indent="-171450" algn="l" rtl="0">
              <a:spcBef>
                <a:spcPts val="0"/>
              </a:spcBef>
              <a:spcAft>
                <a:spcPts val="0"/>
              </a:spcAft>
              <a:buClr>
                <a:schemeClr val="dk1"/>
              </a:buClr>
              <a:buSzPct val="25000"/>
              <a:buFont typeface="Arial"/>
              <a:buChar char="•"/>
            </a:pPr>
            <a:r>
              <a:rPr lang="en-US" sz="1200" b="0" i="0" u="none" strike="noStrike" cap="none">
                <a:solidFill>
                  <a:schemeClr val="dk1"/>
                </a:solidFill>
                <a:latin typeface="Arial"/>
                <a:ea typeface="Arial"/>
                <a:cs typeface="Arial"/>
                <a:sym typeface="Arial"/>
              </a:rPr>
              <a:t>There are no wrong answers so record whatever possible reasons come to mind that problem is occurring. However, it’s important to note that data will need to be referenced in order to avoid subjectivity and opinion based reasons moving forward.</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1" u="none" strike="noStrike" cap="none">
                <a:solidFill>
                  <a:schemeClr val="dk1"/>
                </a:solidFill>
                <a:latin typeface="Arial"/>
                <a:ea typeface="Arial"/>
                <a:cs typeface="Arial"/>
                <a:sym typeface="Arial"/>
              </a:rPr>
              <a:t>Handout 8: Root Cause Analysis activity</a:t>
            </a:r>
          </a:p>
          <a:p>
            <a:pPr marL="457200" marR="0" lvl="1" indent="0" algn="l" rtl="0">
              <a:spcBef>
                <a:spcPts val="0"/>
              </a:spcBef>
              <a:buClr>
                <a:schemeClr val="dk1"/>
              </a:buClr>
              <a:buSzPct val="25000"/>
              <a:buFont typeface="Arial"/>
              <a:buNone/>
            </a:pPr>
            <a:endParaRPr sz="1200" b="0" i="0" u="none" strike="noStrike" cap="none">
              <a:solidFill>
                <a:schemeClr val="dk1"/>
              </a:solidFill>
              <a:latin typeface="Calibri"/>
              <a:ea typeface="Calibri"/>
              <a:cs typeface="Calibri"/>
              <a:sym typeface="Calibri"/>
            </a:endParaRPr>
          </a:p>
        </p:txBody>
      </p:sp>
      <p:sp>
        <p:nvSpPr>
          <p:cNvPr id="2270" name="Shape 2270"/>
          <p:cNvSpPr txBox="1">
            <a:spLocks noGrp="1"/>
          </p:cNvSpPr>
          <p:nvPr>
            <p:ph type="sldNum" idx="12"/>
          </p:nvPr>
        </p:nvSpPr>
        <p:spPr>
          <a:xfrm>
            <a:off x="3884619" y="8685213"/>
            <a:ext cx="2971804" cy="457198"/>
          </a:xfrm>
          <a:prstGeom prst="rect">
            <a:avLst/>
          </a:prstGeom>
          <a:noFill/>
          <a:ln>
            <a:noFill/>
          </a:ln>
        </p:spPr>
        <p:txBody>
          <a:bodyPr lIns="92450" tIns="46225" rIns="92450" bIns="462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97</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6"/>
        <p:cNvGrpSpPr/>
        <p:nvPr/>
      </p:nvGrpSpPr>
      <p:grpSpPr>
        <a:xfrm>
          <a:off x="0" y="0"/>
          <a:ext cx="0" cy="0"/>
          <a:chOff x="0" y="0"/>
          <a:chExt cx="0" cy="0"/>
        </a:xfrm>
      </p:grpSpPr>
      <p:sp>
        <p:nvSpPr>
          <p:cNvPr id="2327" name="Shape 23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28" name="Shape 2328"/>
          <p:cNvSpPr txBox="1">
            <a:spLocks noGrp="1"/>
          </p:cNvSpPr>
          <p:nvPr>
            <p:ph type="body" idx="1"/>
          </p:nvPr>
        </p:nvSpPr>
        <p:spPr>
          <a:xfrm>
            <a:off x="685801" y="4343399"/>
            <a:ext cx="5486408" cy="4114799"/>
          </a:xfrm>
          <a:prstGeom prst="rect">
            <a:avLst/>
          </a:prstGeom>
          <a:noFill/>
          <a:ln>
            <a:noFill/>
          </a:ln>
        </p:spPr>
        <p:txBody>
          <a:bodyPr lIns="90725" tIns="90725" rIns="90725" bIns="907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Calibri"/>
                <a:ea typeface="Calibri"/>
                <a:cs typeface="Calibri"/>
                <a:sym typeface="Calibri"/>
              </a:rPr>
              <a:t>Facilitator Talking Points:</a:t>
            </a:r>
          </a:p>
          <a:p>
            <a:pPr marL="165100" marR="0" lvl="0" indent="-1651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Often times we expend energy in solving issues that are beyond our direct control but perhaps we still have influence over. </a:t>
            </a:r>
          </a:p>
          <a:p>
            <a:pPr marL="165100" marR="0" lvl="0" indent="-1651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In order to make urgent changes that have a strong impact, we want to focus our attention on what we can directly control. </a:t>
            </a:r>
          </a:p>
          <a:p>
            <a:pPr marL="165100" marR="0" lvl="0" indent="-1651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So, in this next phase, you will sort through the list of 20 reasons and begin to decide which of those ideas can we control and which might we only have an influence over.</a:t>
            </a:r>
          </a:p>
          <a:p>
            <a:pPr marL="622300" marR="0" lvl="1" indent="-165100" algn="l" rtl="0">
              <a:spcBef>
                <a:spcPts val="0"/>
              </a:spcBef>
              <a:spcAft>
                <a:spcPts val="0"/>
              </a:spcAft>
              <a:buClr>
                <a:schemeClr val="dk1"/>
              </a:buClr>
              <a:buSzPct val="100000"/>
              <a:buFont typeface="Arial"/>
              <a:buNone/>
            </a:pPr>
            <a:endParaRPr sz="1200" b="0" i="0" u="none" strike="noStrike" cap="none">
              <a:solidFill>
                <a:schemeClr val="dk1"/>
              </a:solidFill>
              <a:latin typeface="Calibri"/>
              <a:ea typeface="Calibri"/>
              <a:cs typeface="Calibri"/>
              <a:sym typeface="Calibri"/>
            </a:endParaRPr>
          </a:p>
        </p:txBody>
      </p:sp>
      <p:sp>
        <p:nvSpPr>
          <p:cNvPr id="2329" name="Shape 2329"/>
          <p:cNvSpPr txBox="1">
            <a:spLocks noGrp="1"/>
          </p:cNvSpPr>
          <p:nvPr>
            <p:ph type="sldNum" idx="12"/>
          </p:nvPr>
        </p:nvSpPr>
        <p:spPr>
          <a:xfrm>
            <a:off x="3884619" y="8685213"/>
            <a:ext cx="2971804" cy="457198"/>
          </a:xfrm>
          <a:prstGeom prst="rect">
            <a:avLst/>
          </a:prstGeom>
          <a:noFill/>
          <a:ln>
            <a:noFill/>
          </a:ln>
        </p:spPr>
        <p:txBody>
          <a:bodyPr lIns="92450" tIns="46225" rIns="92450" bIns="462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98</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7"/>
        <p:cNvGrpSpPr/>
        <p:nvPr/>
      </p:nvGrpSpPr>
      <p:grpSpPr>
        <a:xfrm>
          <a:off x="0" y="0"/>
          <a:ext cx="0" cy="0"/>
          <a:chOff x="0" y="0"/>
          <a:chExt cx="0" cy="0"/>
        </a:xfrm>
      </p:grpSpPr>
      <p:sp>
        <p:nvSpPr>
          <p:cNvPr id="2368" name="Shape 23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69" name="Shape 2369"/>
          <p:cNvSpPr txBox="1">
            <a:spLocks noGrp="1"/>
          </p:cNvSpPr>
          <p:nvPr>
            <p:ph type="body" idx="1"/>
          </p:nvPr>
        </p:nvSpPr>
        <p:spPr>
          <a:xfrm>
            <a:off x="685801" y="4343399"/>
            <a:ext cx="5486408" cy="4114799"/>
          </a:xfrm>
          <a:prstGeom prst="rect">
            <a:avLst/>
          </a:prstGeom>
          <a:noFill/>
          <a:ln>
            <a:noFill/>
          </a:ln>
        </p:spPr>
        <p:txBody>
          <a:bodyPr lIns="90725" tIns="90725" rIns="90725" bIns="907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Arial"/>
                <a:ea typeface="Arial"/>
                <a:cs typeface="Arial"/>
                <a:sym typeface="Arial"/>
              </a:rPr>
              <a:t>Facilitator Talking Points:</a:t>
            </a:r>
          </a:p>
          <a:p>
            <a:pPr marL="165100" marR="0" lvl="0" indent="-165100" algn="l" rtl="0">
              <a:spcBef>
                <a:spcPts val="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The last phase to this process is</a:t>
            </a:r>
            <a:r>
              <a:rPr lang="en-US" sz="1200" b="1" i="0" u="none" strike="noStrike" cap="none">
                <a:solidFill>
                  <a:schemeClr val="dk1"/>
                </a:solidFill>
                <a:latin typeface="Arial"/>
                <a:ea typeface="Arial"/>
                <a:cs typeface="Arial"/>
                <a:sym typeface="Arial"/>
              </a:rPr>
              <a:t> </a:t>
            </a:r>
            <a:r>
              <a:rPr lang="en-US" sz="1200" b="0" i="0" u="none" strike="noStrike" cap="none">
                <a:solidFill>
                  <a:schemeClr val="dk1"/>
                </a:solidFill>
                <a:latin typeface="Arial"/>
                <a:ea typeface="Arial"/>
                <a:cs typeface="Arial"/>
                <a:sym typeface="Arial"/>
              </a:rPr>
              <a:t>called </a:t>
            </a:r>
            <a:r>
              <a:rPr lang="en-US" sz="1200" b="1" i="0" u="none" strike="noStrike" cap="none">
                <a:solidFill>
                  <a:schemeClr val="dk1"/>
                </a:solidFill>
                <a:latin typeface="Arial"/>
                <a:ea typeface="Arial"/>
                <a:cs typeface="Arial"/>
                <a:sym typeface="Arial"/>
              </a:rPr>
              <a:t>5 Whys. </a:t>
            </a:r>
          </a:p>
          <a:p>
            <a:pPr marL="165100" marR="0" lvl="0" indent="-165100" algn="l" rtl="0">
              <a:spcBef>
                <a:spcPts val="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Once a consensus has been reached, the 5 Whys will provide an opportunity for teams to dig deeper into why the problem is occurring. </a:t>
            </a:r>
          </a:p>
          <a:p>
            <a:pPr marL="165100" marR="0" lvl="0" indent="-165100" algn="l" rtl="0">
              <a:spcBef>
                <a:spcPts val="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The last answer to the last question becomes the possible root cause.</a:t>
            </a:r>
          </a:p>
          <a:p>
            <a:pPr marL="165100" marR="0" lvl="0" indent="-165100" algn="l" rtl="0">
              <a:spcBef>
                <a:spcPts val="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Know that 5 is not a magic number, it’s possible your team may want to explore up to 7 “whys” and in other cases, only 3. </a:t>
            </a:r>
          </a:p>
          <a:p>
            <a:pPr marL="165100" marR="0" lvl="0" indent="-165100" algn="l" rtl="0">
              <a:spcBef>
                <a:spcPts val="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Let’s revisit our example...</a:t>
            </a:r>
          </a:p>
          <a:p>
            <a:pPr marL="622300" marR="0" lvl="1" indent="-165100" algn="l" rtl="0">
              <a:spcBef>
                <a:spcPts val="0"/>
              </a:spcBef>
              <a:spcAft>
                <a:spcPts val="0"/>
              </a:spcAft>
              <a:buClr>
                <a:schemeClr val="dk1"/>
              </a:buClr>
              <a:buSzPct val="100000"/>
              <a:buFont typeface="Arial"/>
              <a:buNone/>
            </a:pPr>
            <a:endParaRPr sz="1200" b="0" i="0" u="none" strike="noStrike" cap="none">
              <a:solidFill>
                <a:schemeClr val="dk1"/>
              </a:solidFill>
              <a:latin typeface="Calibri"/>
              <a:ea typeface="Calibri"/>
              <a:cs typeface="Calibri"/>
              <a:sym typeface="Calibri"/>
            </a:endParaRPr>
          </a:p>
        </p:txBody>
      </p:sp>
      <p:sp>
        <p:nvSpPr>
          <p:cNvPr id="2370" name="Shape 2370"/>
          <p:cNvSpPr txBox="1">
            <a:spLocks noGrp="1"/>
          </p:cNvSpPr>
          <p:nvPr>
            <p:ph type="sldNum" idx="12"/>
          </p:nvPr>
        </p:nvSpPr>
        <p:spPr>
          <a:xfrm>
            <a:off x="3884619" y="8685213"/>
            <a:ext cx="2971804" cy="457198"/>
          </a:xfrm>
          <a:prstGeom prst="rect">
            <a:avLst/>
          </a:prstGeom>
          <a:noFill/>
          <a:ln>
            <a:noFill/>
          </a:ln>
        </p:spPr>
        <p:txBody>
          <a:bodyPr lIns="92450" tIns="46225" rIns="92450" bIns="462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99</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To calculate the STAAR portion of the Student Achievement domain, TEA will average the percentage of students who achieve each of the three performance levels: approaches grade level, meets grade level, and masters grade level. </a:t>
            </a:r>
          </a:p>
          <a:p>
            <a:endParaRPr lang="en-US" dirty="0"/>
          </a:p>
        </p:txBody>
      </p:sp>
      <p:sp>
        <p:nvSpPr>
          <p:cNvPr id="4" name="Slide Number Placeholder 3"/>
          <p:cNvSpPr>
            <a:spLocks noGrp="1"/>
          </p:cNvSpPr>
          <p:nvPr>
            <p:ph type="sldNum" sz="quarter" idx="10"/>
          </p:nvPr>
        </p:nvSpPr>
        <p:spPr/>
        <p:txBody>
          <a:bodyPr/>
          <a:lstStyle/>
          <a:p>
            <a:fld id="{363109F1-2522-436D-86BF-9F699451C875}" type="slidenum">
              <a:rPr lang="en-US" smtClean="0"/>
              <a:t>24</a:t>
            </a:fld>
            <a:endParaRPr lang="en-US" dirty="0"/>
          </a:p>
        </p:txBody>
      </p:sp>
    </p:spTree>
    <p:extLst>
      <p:ext uri="{BB962C8B-B14F-4D97-AF65-F5344CB8AC3E}">
        <p14:creationId xmlns:p14="http://schemas.microsoft.com/office/powerpoint/2010/main" val="777467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3109F1-2522-436D-86BF-9F699451C875}" type="slidenum">
              <a:rPr lang="en-US" smtClean="0"/>
              <a:t>25</a:t>
            </a:fld>
            <a:endParaRPr lang="en-US" dirty="0"/>
          </a:p>
        </p:txBody>
      </p:sp>
    </p:spTree>
    <p:extLst>
      <p:ext uri="{BB962C8B-B14F-4D97-AF65-F5344CB8AC3E}">
        <p14:creationId xmlns:p14="http://schemas.microsoft.com/office/powerpoint/2010/main" val="177811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DF64A0E-7E47-5649-B75C-84712CE8C2F5}" type="datetimeFigureOut">
              <a:rPr lang="en-US" smtClean="0"/>
              <a:t>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F64A0E-7E47-5649-B75C-84712CE8C2F5}" type="datetimeFigureOut">
              <a:rPr lang="en-US" smtClean="0"/>
              <a:t>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F64A0E-7E47-5649-B75C-84712CE8C2F5}" type="datetimeFigureOut">
              <a:rPr lang="en-US" smtClean="0"/>
              <a:t>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F64A0E-7E47-5649-B75C-84712CE8C2F5}" type="datetimeFigureOut">
              <a:rPr lang="en-US" smtClean="0"/>
              <a:t>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F64A0E-7E47-5649-B75C-84712CE8C2F5}" type="datetimeFigureOut">
              <a:rPr lang="en-US" smtClean="0"/>
              <a:t>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B5A8B-5C51-E141-90B4-CFD4D03FB02A}"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F64A0E-7E47-5649-B75C-84712CE8C2F5}" type="datetimeFigureOut">
              <a:rPr lang="en-US" smtClean="0"/>
              <a:t>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F64A0E-7E47-5649-B75C-84712CE8C2F5}" type="datetimeFigureOut">
              <a:rPr lang="en-US" smtClean="0"/>
              <a:t>1/7/18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6B5A8B-5C51-E141-90B4-CFD4D03FB02A}"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DF64A0E-7E47-5649-B75C-84712CE8C2F5}" type="datetimeFigureOut">
              <a:rPr lang="en-US" smtClean="0"/>
              <a:t>1/7/18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F64A0E-7E47-5649-B75C-84712CE8C2F5}" type="datetimeFigureOut">
              <a:rPr lang="en-US" smtClean="0"/>
              <a:t>1/7/18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F64A0E-7E47-5649-B75C-84712CE8C2F5}" type="datetimeFigureOut">
              <a:rPr lang="en-US" smtClean="0"/>
              <a:t>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7E049-B585-4EE6-96C0-EEB30EAA14FD}"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F64A0E-7E47-5649-B75C-84712CE8C2F5}" type="datetimeFigureOut">
              <a:rPr lang="en-US" smtClean="0"/>
              <a:t>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DF64A0E-7E47-5649-B75C-84712CE8C2F5}" type="datetimeFigureOut">
              <a:rPr lang="en-US" smtClean="0"/>
              <a:t>1/7/18</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DB6B5A8B-5C51-E141-90B4-CFD4D03FB02A}"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kchapa@esc1.net" TargetMode="Externa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hyperlink" Target="https://rptsvr1.tea.texas.gov/perfreport/account/" TargetMode="Externa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tinyurl.com/ELLDay4" TargetMode="External"/><Relationship Id="rId3" Type="http://schemas.openxmlformats.org/officeDocument/2006/relationships/image" Target="../media/image3.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emf"/><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10.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10.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emf"/><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emf"/><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13.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image" Target="../media/image23.jp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30.png"/><Relationship Id="rId8"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19.png"/><Relationship Id="rId5" Type="http://schemas.openxmlformats.org/officeDocument/2006/relationships/image" Target="../media/image21.png"/><Relationship Id="rId6"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4" Type="http://schemas.openxmlformats.org/officeDocument/2006/relationships/image" Target="../media/image22.jp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hyperlink" Target="https://tinyurl.com/ELLRGCCISD"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1.png"/><Relationship Id="rId5" Type="http://schemas.openxmlformats.org/officeDocument/2006/relationships/image" Target="../media/image20.png"/><Relationship Id="rId6"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9.png"/><Relationship Id="rId8" Type="http://schemas.openxmlformats.org/officeDocument/2006/relationships/image" Target="../media/image40.png"/><Relationship Id="rId9"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48.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51.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53.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 Id="rId3" Type="http://schemas.openxmlformats.org/officeDocument/2006/relationships/image" Target="../media/image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8.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61.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19.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3.jpeg"/><Relationship Id="rId1" Type="http://schemas.openxmlformats.org/officeDocument/2006/relationships/slideLayout" Target="../slideLayouts/slideLayout7.xml"/><Relationship Id="rId2" Type="http://schemas.openxmlformats.org/officeDocument/2006/relationships/notesSlide" Target="../notesSlides/notesSlide4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 Id="rId3" Type="http://schemas.openxmlformats.org/officeDocument/2006/relationships/image" Target="../media/image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 Id="rId3" Type="http://schemas.openxmlformats.org/officeDocument/2006/relationships/image" Target="../media/image3.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 Id="rId3" Type="http://schemas.openxmlformats.org/officeDocument/2006/relationships/image" Target="../media/image3.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 Id="rId3" Type="http://schemas.openxmlformats.org/officeDocument/2006/relationships/image" Target="../media/image3.png"/></Relationships>
</file>

<file path=ppt/slides/_rels/slide67.xml.rels><?xml version="1.0" encoding="UTF-8" standalone="yes"?>
<Relationships xmlns="http://schemas.openxmlformats.org/package/2006/relationships"><Relationship Id="rId3" Type="http://schemas.openxmlformats.org/officeDocument/2006/relationships/image" Target="../media/image53.jpe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5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 Id="rId3" Type="http://schemas.openxmlformats.org/officeDocument/2006/relationships/image" Target="../media/image3.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4.xml"/><Relationship Id="rId3" Type="http://schemas.openxmlformats.org/officeDocument/2006/relationships/image" Target="../media/image3.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5.xml"/><Relationship Id="rId3" Type="http://schemas.openxmlformats.org/officeDocument/2006/relationships/image" Target="../media/image3.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6.xml"/><Relationship Id="rId3" Type="http://schemas.openxmlformats.org/officeDocument/2006/relationships/image" Target="../media/image3.png"/></Relationships>
</file>

<file path=ppt/slides/_rels/slide73.xml.rels><?xml version="1.0" encoding="UTF-8" standalone="yes"?>
<Relationships xmlns="http://schemas.openxmlformats.org/package/2006/relationships"><Relationship Id="rId3" Type="http://schemas.openxmlformats.org/officeDocument/2006/relationships/image" Target="../media/image54.jp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57.xml"/></Relationships>
</file>

<file path=ppt/slides/_rels/slide74.xml.rels><?xml version="1.0" encoding="UTF-8" standalone="yes"?>
<Relationships xmlns="http://schemas.openxmlformats.org/package/2006/relationships"><Relationship Id="rId3" Type="http://schemas.openxmlformats.org/officeDocument/2006/relationships/image" Target="../media/image54.jp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5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tea.texas.gov/A-F/" TargetMode="External"/><Relationship Id="rId3" Type="http://schemas.openxmlformats.org/officeDocument/2006/relationships/image" Target="../media/image3.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3.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5.png"/><Relationship Id="rId3" Type="http://schemas.openxmlformats.org/officeDocument/2006/relationships/image" Target="../media/image3.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79.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hyperlink" Target="https://goo.gl/RKDUya"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81.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6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57.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8.emf"/></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9.png"/><Relationship Id="rId3" Type="http://schemas.openxmlformats.org/officeDocument/2006/relationships/image" Target="../media/image3.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8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60.png"/><Relationship Id="rId1" Type="http://schemas.openxmlformats.org/officeDocument/2006/relationships/slideLayout" Target="../slideLayouts/slideLayout6.xml"/><Relationship Id="rId2" Type="http://schemas.openxmlformats.org/officeDocument/2006/relationships/notesSlide" Target="../notesSlides/notesSlide6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3.xml"/><Relationship Id="rId3" Type="http://schemas.openxmlformats.org/officeDocument/2006/relationships/image" Target="../media/image3.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61.png"/></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7.emf"/></Relationships>
</file>

<file path=ppt/slides/_rels/slide90.xml.rels><?xml version="1.0" encoding="UTF-8" standalone="yes"?>
<Relationships xmlns="http://schemas.openxmlformats.org/package/2006/relationships"><Relationship Id="rId3" Type="http://schemas.openxmlformats.org/officeDocument/2006/relationships/image" Target="../media/image62.png"/><Relationship Id="rId4" Type="http://schemas.openxmlformats.org/officeDocument/2006/relationships/image" Target="../media/image63.jpg"/><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3.png"/></Relationships>
</file>

<file path=ppt/slides/_rels/slide92.xml.rels><?xml version="1.0" encoding="UTF-8" standalone="yes"?>
<Relationships xmlns="http://schemas.openxmlformats.org/package/2006/relationships"><Relationship Id="rId3" Type="http://schemas.openxmlformats.org/officeDocument/2006/relationships/image" Target="../media/image64.jp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3.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61.png"/></Relationships>
</file>

<file path=ppt/slides/_rels/slide95.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diagramData" Target="../diagrams/data2.xml"/></Relationships>
</file>

<file path=ppt/slides/_rels/slide96.xml.rels><?xml version="1.0" encoding="UTF-8" standalone="yes"?>
<Relationships xmlns="http://schemas.openxmlformats.org/package/2006/relationships"><Relationship Id="rId3" Type="http://schemas.openxmlformats.org/officeDocument/2006/relationships/image" Target="../media/image65.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3.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3.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27810" y="2544030"/>
            <a:ext cx="7349658" cy="1524000"/>
          </a:xfrm>
        </p:spPr>
        <p:txBody>
          <a:bodyPr/>
          <a:lstStyle/>
          <a:p>
            <a:r>
              <a:rPr lang="en-US" sz="5000" dirty="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ELL </a:t>
            </a:r>
            <a:r>
              <a:rPr lang="en-US" sz="5000"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Leadership Academy</a:t>
            </a:r>
            <a:endParaRPr lang="en-US" sz="5000" dirty="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endParaRPr>
          </a:p>
        </p:txBody>
      </p:sp>
      <p:sp>
        <p:nvSpPr>
          <p:cNvPr id="6" name="Text Placeholder 5"/>
          <p:cNvSpPr>
            <a:spLocks noGrp="1"/>
          </p:cNvSpPr>
          <p:nvPr>
            <p:ph type="subTitle" idx="1"/>
          </p:nvPr>
        </p:nvSpPr>
        <p:spPr>
          <a:xfrm>
            <a:off x="2387944" y="4501692"/>
            <a:ext cx="6403743" cy="990600"/>
          </a:xfrm>
        </p:spPr>
        <p:txBody>
          <a:bodyPr>
            <a:noAutofit/>
          </a:bodyPr>
          <a:lstStyle/>
          <a:p>
            <a:r>
              <a:rPr lang="en-US" sz="1800" b="1" dirty="0"/>
              <a:t>Karina E. Chapa, </a:t>
            </a:r>
            <a:r>
              <a:rPr lang="en-US" sz="1800" b="1" dirty="0" smtClean="0"/>
              <a:t>M.Ed</a:t>
            </a:r>
            <a:r>
              <a:rPr lang="en-US" sz="1800" b="1" dirty="0"/>
              <a:t>.</a:t>
            </a:r>
          </a:p>
          <a:p>
            <a:r>
              <a:rPr lang="en-US" sz="1800" dirty="0"/>
              <a:t>Language Proficiency, </a:t>
            </a:r>
            <a:r>
              <a:rPr lang="en-US" sz="1800" dirty="0" err="1"/>
              <a:t>Biliteracy</a:t>
            </a:r>
            <a:r>
              <a:rPr lang="en-US" sz="1800" dirty="0"/>
              <a:t> </a:t>
            </a:r>
            <a:r>
              <a:rPr lang="en-US" sz="1800" dirty="0" smtClean="0"/>
              <a:t>and Cultural </a:t>
            </a:r>
            <a:r>
              <a:rPr lang="en-US" sz="1800" dirty="0"/>
              <a:t>Diversity Director</a:t>
            </a:r>
          </a:p>
          <a:p>
            <a:r>
              <a:rPr lang="en-US" sz="1800" u="sng" dirty="0" smtClean="0">
                <a:hlinkClick r:id="rId2"/>
              </a:rPr>
              <a:t>kchapa@esc1.net</a:t>
            </a:r>
            <a:endParaRPr lang="en-US" sz="1800" u="sng" dirty="0" smtClean="0"/>
          </a:p>
          <a:p>
            <a:r>
              <a:rPr lang="en-US" sz="1800" dirty="0" smtClean="0"/>
              <a:t>Twitter @esc1bilingual @</a:t>
            </a:r>
            <a:r>
              <a:rPr lang="en-US" sz="1800" dirty="0" err="1" smtClean="0"/>
              <a:t>bilingualpride</a:t>
            </a:r>
            <a:endParaRPr lang="en-US" sz="1800" dirty="0"/>
          </a:p>
        </p:txBody>
      </p:sp>
      <p:sp>
        <p:nvSpPr>
          <p:cNvPr id="9"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163" y="4449440"/>
            <a:ext cx="1486244" cy="1481086"/>
          </a:xfrm>
          <a:prstGeom prst="rect">
            <a:avLst/>
          </a:prstGeom>
        </p:spPr>
      </p:pic>
    </p:spTree>
    <p:extLst>
      <p:ext uri="{BB962C8B-B14F-4D97-AF65-F5344CB8AC3E}">
        <p14:creationId xmlns:p14="http://schemas.microsoft.com/office/powerpoint/2010/main" val="18257335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8880" y="3322320"/>
            <a:ext cx="5836920" cy="1676400"/>
          </a:xfrm>
        </p:spPr>
        <p:txBody>
          <a:bodyPr>
            <a:normAutofit fontScale="90000"/>
          </a:bodyPr>
          <a:lstStyle/>
          <a:p>
            <a:r>
              <a:rPr lang="en-US" dirty="0" smtClean="0"/>
              <a:t>Indexes and safeguards reports</a:t>
            </a:r>
            <a:endParaRPr lang="en-US" dirty="0"/>
          </a:p>
        </p:txBody>
      </p:sp>
      <p:sp>
        <p:nvSpPr>
          <p:cNvPr id="3" name="Text Placeholder 2"/>
          <p:cNvSpPr>
            <a:spLocks noGrp="1"/>
          </p:cNvSpPr>
          <p:nvPr>
            <p:ph type="body" idx="1"/>
          </p:nvPr>
        </p:nvSpPr>
        <p:spPr>
          <a:xfrm>
            <a:off x="762000" y="5196840"/>
            <a:ext cx="7543800" cy="914400"/>
          </a:xfrm>
        </p:spPr>
        <p:txBody>
          <a:bodyPr>
            <a:normAutofit/>
          </a:bodyPr>
          <a:lstStyle/>
          <a:p>
            <a:r>
              <a:rPr lang="en-US" dirty="0">
                <a:hlinkClick r:id="rId2"/>
              </a:rPr>
              <a:t>https://rptsvr1.tea.texas.gov/perfreport/account</a:t>
            </a:r>
            <a:r>
              <a:rPr lang="en-US" dirty="0" smtClean="0">
                <a:hlinkClick r:id="rId2"/>
              </a:rPr>
              <a:t>/</a:t>
            </a:r>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3337560"/>
            <a:ext cx="1615440" cy="1615440"/>
          </a:xfrm>
          <a:prstGeom prst="rect">
            <a:avLst/>
          </a:prstGeom>
        </p:spPr>
      </p:pic>
      <p:pic>
        <p:nvPicPr>
          <p:cNvPr id="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1975235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62000" y="4572000"/>
            <a:ext cx="7543800" cy="1600200"/>
          </a:xfrm>
        </p:spPr>
        <p:txBody>
          <a:bodyPr>
            <a:normAutofit/>
          </a:bodyPr>
          <a:lstStyle/>
          <a:p>
            <a:pPr algn="ctr"/>
            <a:r>
              <a:rPr lang="en-US" dirty="0" smtClean="0"/>
              <a:t>Small Group Discussion</a:t>
            </a:r>
            <a:endParaRPr lang="en-US" dirty="0"/>
          </a:p>
        </p:txBody>
      </p:sp>
      <p:sp>
        <p:nvSpPr>
          <p:cNvPr id="3" name="Content Placeholder 2"/>
          <p:cNvSpPr>
            <a:spLocks noGrp="1"/>
          </p:cNvSpPr>
          <p:nvPr>
            <p:ph idx="1"/>
          </p:nvPr>
        </p:nvSpPr>
        <p:spPr/>
        <p:txBody>
          <a:bodyPr>
            <a:normAutofit/>
          </a:bodyPr>
          <a:lstStyle/>
          <a:p>
            <a:r>
              <a:rPr lang="en-US" sz="3600" dirty="0" smtClean="0"/>
              <a:t>How can I use this information at my campus/district?</a:t>
            </a:r>
          </a:p>
          <a:p>
            <a:r>
              <a:rPr lang="en-US" sz="3600" dirty="0" smtClean="0"/>
              <a:t>Why is it important?</a:t>
            </a:r>
            <a:endParaRPr lang="en-US" sz="3600" dirty="0"/>
          </a:p>
        </p:txBody>
      </p:sp>
      <p:sp>
        <p:nvSpPr>
          <p:cNvPr id="6" name="Footer Placeholder 5"/>
          <p:cNvSpPr>
            <a:spLocks noGrp="1"/>
          </p:cNvSpPr>
          <p:nvPr>
            <p:ph type="ftr" sz="quarter" idx="11"/>
          </p:nvPr>
        </p:nvSpPr>
        <p:spPr>
          <a:xfrm>
            <a:off x="2117722" y="6223045"/>
            <a:ext cx="487386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pic>
        <p:nvPicPr>
          <p:cNvPr id="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480812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592" cy="1600200"/>
          </a:xfrm>
        </p:spPr>
        <p:txBody>
          <a:bodyPr>
            <a:normAutofit/>
          </a:bodyPr>
          <a:lstStyle/>
          <a:p>
            <a:r>
              <a:rPr lang="en-US" dirty="0" smtClean="0"/>
              <a:t>Session Objectives</a:t>
            </a:r>
            <a:endParaRPr lang="en-US" dirty="0"/>
          </a:p>
        </p:txBody>
      </p:sp>
      <p:sp>
        <p:nvSpPr>
          <p:cNvPr id="3" name="Content Placeholder 2"/>
          <p:cNvSpPr>
            <a:spLocks noGrp="1"/>
          </p:cNvSpPr>
          <p:nvPr>
            <p:ph sz="half" idx="1"/>
          </p:nvPr>
        </p:nvSpPr>
        <p:spPr>
          <a:xfrm>
            <a:off x="799163" y="587892"/>
            <a:ext cx="3657600" cy="3984108"/>
          </a:xfrm>
        </p:spPr>
        <p:txBody>
          <a:bodyPr/>
          <a:lstStyle/>
          <a:p>
            <a:r>
              <a:rPr lang="en-US" b="1" dirty="0" smtClean="0"/>
              <a:t>Content Objective</a:t>
            </a:r>
          </a:p>
          <a:p>
            <a:pPr marL="0" indent="0">
              <a:buNone/>
            </a:pPr>
            <a:endParaRPr lang="en-US" sz="2400" dirty="0" smtClean="0"/>
          </a:p>
          <a:p>
            <a:pPr marL="0" indent="0">
              <a:buNone/>
            </a:pPr>
            <a:r>
              <a:rPr lang="en-US" sz="2400" dirty="0" smtClean="0"/>
              <a:t>Today </a:t>
            </a:r>
            <a:r>
              <a:rPr lang="en-US" sz="2400" dirty="0"/>
              <a:t>I </a:t>
            </a:r>
            <a:r>
              <a:rPr lang="en-US" sz="2400" u="sng" dirty="0" smtClean="0"/>
              <a:t>analyzed</a:t>
            </a:r>
            <a:r>
              <a:rPr lang="en-US" sz="2400" dirty="0" smtClean="0"/>
              <a:t> </a:t>
            </a:r>
            <a:r>
              <a:rPr lang="en-US" sz="2400" dirty="0" smtClean="0"/>
              <a:t>different </a:t>
            </a:r>
            <a:r>
              <a:rPr lang="en-US" sz="2400" b="1" dirty="0" smtClean="0"/>
              <a:t>accountability systems </a:t>
            </a:r>
            <a:r>
              <a:rPr lang="en-US" sz="2400" dirty="0" smtClean="0"/>
              <a:t>and the impact they have on the instruction of English Language Learners.</a:t>
            </a:r>
            <a:endParaRPr lang="en-US" sz="2400" dirty="0"/>
          </a:p>
        </p:txBody>
      </p:sp>
      <p:sp>
        <p:nvSpPr>
          <p:cNvPr id="4" name="Content Placeholder 3"/>
          <p:cNvSpPr>
            <a:spLocks noGrp="1"/>
          </p:cNvSpPr>
          <p:nvPr>
            <p:ph sz="half" idx="2"/>
          </p:nvPr>
        </p:nvSpPr>
        <p:spPr>
          <a:xfrm>
            <a:off x="4760286" y="821250"/>
            <a:ext cx="3657600" cy="3127249"/>
          </a:xfrm>
        </p:spPr>
        <p:txBody>
          <a:bodyPr/>
          <a:lstStyle/>
          <a:p>
            <a:r>
              <a:rPr lang="en-US" b="1" dirty="0" smtClean="0"/>
              <a:t>Language Objective</a:t>
            </a:r>
          </a:p>
          <a:p>
            <a:pPr marL="0" indent="0">
              <a:buNone/>
            </a:pPr>
            <a:endParaRPr lang="en-US" sz="2400" dirty="0" smtClean="0"/>
          </a:p>
          <a:p>
            <a:pPr marL="0" indent="0">
              <a:buNone/>
            </a:pPr>
            <a:r>
              <a:rPr lang="en-US" sz="2400" dirty="0" smtClean="0"/>
              <a:t>Today </a:t>
            </a:r>
            <a:r>
              <a:rPr lang="en-US" sz="2400"/>
              <a:t>I </a:t>
            </a:r>
            <a:r>
              <a:rPr lang="en-US" sz="2400" u="sng" smtClean="0"/>
              <a:t>discuss</a:t>
            </a:r>
            <a:r>
              <a:rPr lang="en-US" sz="2400" smtClean="0"/>
              <a:t> </a:t>
            </a:r>
            <a:r>
              <a:rPr lang="en-US" sz="2400" dirty="0" smtClean="0"/>
              <a:t>how different </a:t>
            </a:r>
            <a:r>
              <a:rPr lang="en-US" sz="2400" b="1" dirty="0" smtClean="0"/>
              <a:t>accountability systems</a:t>
            </a:r>
            <a:r>
              <a:rPr lang="en-US" sz="2400" dirty="0" smtClean="0"/>
              <a:t> impact my school and my district.</a:t>
            </a:r>
            <a:endParaRPr lang="en-US" sz="2400" dirty="0"/>
          </a:p>
        </p:txBody>
      </p:sp>
      <p:pic>
        <p:nvPicPr>
          <p:cNvPr id="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80518410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Exit Tickets</a:t>
            </a:r>
            <a:endParaRPr lang="en-US" dirty="0"/>
          </a:p>
        </p:txBody>
      </p:sp>
      <p:sp>
        <p:nvSpPr>
          <p:cNvPr id="4" name="Content Placeholder 3"/>
          <p:cNvSpPr>
            <a:spLocks noGrp="1"/>
          </p:cNvSpPr>
          <p:nvPr>
            <p:ph idx="1"/>
          </p:nvPr>
        </p:nvSpPr>
        <p:spPr>
          <a:xfrm>
            <a:off x="761792" y="1317812"/>
            <a:ext cx="7543800" cy="3886200"/>
          </a:xfrm>
        </p:spPr>
        <p:txBody>
          <a:bodyPr>
            <a:normAutofit/>
          </a:bodyPr>
          <a:lstStyle/>
          <a:p>
            <a:r>
              <a:rPr lang="en-US" sz="2800" dirty="0" smtClean="0"/>
              <a:t>Write a </a:t>
            </a:r>
            <a:r>
              <a:rPr lang="en-US" sz="2800" dirty="0" smtClean="0"/>
              <a:t>“Tweet” about something you learned today (120 characters or less). </a:t>
            </a:r>
          </a:p>
          <a:p>
            <a:r>
              <a:rPr lang="en-US" sz="2800" dirty="0" smtClean="0"/>
              <a:t>Don’t forget to hash-tag it! </a:t>
            </a:r>
            <a:endParaRPr lang="en-US" sz="2800" dirty="0" smtClean="0"/>
          </a:p>
          <a:p>
            <a:endParaRPr lang="en-US" sz="2800" dirty="0"/>
          </a:p>
          <a:p>
            <a:pPr marL="0" indent="0" algn="ctr">
              <a:buNone/>
            </a:pPr>
            <a:r>
              <a:rPr lang="en-US" sz="3200" b="1" dirty="0">
                <a:hlinkClick r:id="rId2"/>
              </a:rPr>
              <a:t>https://</a:t>
            </a:r>
            <a:r>
              <a:rPr lang="en-US" sz="3200" b="1" dirty="0" smtClean="0">
                <a:hlinkClick r:id="rId2"/>
              </a:rPr>
              <a:t>tinyurl.com/ELLDay4</a:t>
            </a:r>
            <a:endParaRPr lang="en-US" sz="3200" b="1" dirty="0" smtClean="0"/>
          </a:p>
          <a:p>
            <a:pPr marL="0" indent="0">
              <a:buNone/>
            </a:pPr>
            <a:r>
              <a:rPr lang="en-US" sz="2800" dirty="0"/>
              <a:t> </a:t>
            </a:r>
            <a:endParaRPr lang="en-US" sz="2800" dirty="0" smtClean="0"/>
          </a:p>
          <a:p>
            <a:endParaRPr lang="en-US" sz="2800" dirty="0"/>
          </a:p>
          <a:p>
            <a:pPr marL="0" indent="0">
              <a:buNone/>
            </a:pPr>
            <a:endParaRPr lang="en-US" sz="2800" dirty="0" smtClean="0"/>
          </a:p>
        </p:txBody>
      </p:sp>
      <p:pic>
        <p:nvPicPr>
          <p:cNvPr id="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a:t>
            </a:r>
            <a:r>
              <a:rPr lang="is-IS"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24367918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7916" y="257939"/>
            <a:ext cx="6619244" cy="2677648"/>
          </a:xfrm>
        </p:spPr>
        <p:txBody>
          <a:bodyPr/>
          <a:lstStyle/>
          <a:p>
            <a:r>
              <a:rPr lang="en-US" sz="6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Mil Gracias</a:t>
            </a:r>
            <a:br>
              <a:rPr lang="en-US" sz="6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See you February 16th!</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Text Placeholder 5"/>
          <p:cNvSpPr txBox="1">
            <a:spLocks/>
          </p:cNvSpPr>
          <p:nvPr/>
        </p:nvSpPr>
        <p:spPr>
          <a:xfrm>
            <a:off x="770622" y="4068026"/>
            <a:ext cx="7606325" cy="990600"/>
          </a:xfrm>
          <a:prstGeom prst="rect">
            <a:avLst/>
          </a:prstGeom>
        </p:spPr>
        <p:txBody>
          <a:bodyPr vert="horz" lIns="91440" tIns="45720" rIns="91440" bIns="45720" rtlCol="0" anchor="t" anchorCtr="0">
            <a:noAutofit/>
          </a:bodyPr>
          <a:lstStyle>
            <a:lvl1pPr marL="0" indent="0" algn="l" defTabSz="914400" rtl="0" eaLnBrk="1" latinLnBrk="0" hangingPunct="1">
              <a:spcBef>
                <a:spcPct val="20000"/>
              </a:spcBef>
              <a:buClr>
                <a:schemeClr val="accent1"/>
              </a:buClr>
              <a:buFont typeface="Arial" pitchFamily="34" charset="0"/>
              <a:buNone/>
              <a:defRPr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2000" b="1" dirty="0"/>
              <a:t>Karina E. Chapa, M.Ed.</a:t>
            </a:r>
          </a:p>
          <a:p>
            <a:r>
              <a:rPr lang="en-US" sz="2000" dirty="0"/>
              <a:t>Language Proficiency, </a:t>
            </a:r>
            <a:r>
              <a:rPr lang="en-US" sz="2000" dirty="0" err="1"/>
              <a:t>Biliteracy</a:t>
            </a:r>
            <a:r>
              <a:rPr lang="en-US" sz="2000" dirty="0"/>
              <a:t> and Cultural Diversity Director</a:t>
            </a:r>
          </a:p>
          <a:p>
            <a:r>
              <a:rPr lang="en-US" sz="2000" u="sng" dirty="0">
                <a:solidFill>
                  <a:srgbClr val="000000"/>
                </a:solidFill>
              </a:rPr>
              <a:t>kchapa@esc1.net</a:t>
            </a:r>
          </a:p>
          <a:p>
            <a:r>
              <a:rPr lang="en-US" sz="2000" dirty="0"/>
              <a:t>Facebook: Region One ESC Bilingual</a:t>
            </a:r>
          </a:p>
          <a:p>
            <a:r>
              <a:rPr lang="en-US" sz="2000" dirty="0"/>
              <a:t>Twitter @</a:t>
            </a:r>
            <a:r>
              <a:rPr lang="en-US" sz="2000" dirty="0" smtClean="0"/>
              <a:t>esc1bilingual @</a:t>
            </a:r>
            <a:r>
              <a:rPr lang="en-US" sz="2000" dirty="0" err="1" smtClean="0"/>
              <a:t>bilingualpride</a:t>
            </a:r>
            <a:endParaRPr lang="en-US" sz="2000" dirty="0"/>
          </a:p>
        </p:txBody>
      </p:sp>
      <p:pic>
        <p:nvPicPr>
          <p:cNvPr id="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38105277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61168" cy="1600200"/>
          </a:xfrm>
        </p:spPr>
        <p:txBody>
          <a:bodyPr>
            <a:normAutofit/>
          </a:bodyPr>
          <a:lstStyle/>
          <a:p>
            <a:pPr algn="ctr"/>
            <a:r>
              <a:rPr lang="en-US" sz="4400" dirty="0" smtClean="0"/>
              <a:t>Region One ESC</a:t>
            </a:r>
            <a:endParaRPr lang="en-US" sz="4400" dirty="0"/>
          </a:p>
        </p:txBody>
      </p:sp>
      <p:pic>
        <p:nvPicPr>
          <p:cNvPr id="3" name="Picture 2" descr="region01 (dragged).pdf"/>
          <p:cNvPicPr>
            <a:picLocks noChangeAspect="1"/>
          </p:cNvPicPr>
          <p:nvPr/>
        </p:nvPicPr>
        <p:blipFill rotWithShape="1">
          <a:blip r:embed="rId2">
            <a:extLst>
              <a:ext uri="{28A0092B-C50C-407E-A947-70E740481C1C}">
                <a14:useLocalDpi xmlns:a14="http://schemas.microsoft.com/office/drawing/2010/main" val="0"/>
              </a:ext>
            </a:extLst>
          </a:blip>
          <a:srcRect t="13987" b="27506"/>
          <a:stretch/>
        </p:blipFill>
        <p:spPr>
          <a:xfrm>
            <a:off x="1221394" y="437947"/>
            <a:ext cx="6505252" cy="4925512"/>
          </a:xfrm>
          <a:prstGeom prst="rect">
            <a:avLst/>
          </a:prstGeom>
        </p:spPr>
      </p:pic>
      <p:pic>
        <p:nvPicPr>
          <p:cNvPr id="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747821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p:txBody>
          <a:bodyPr/>
          <a:lstStyle/>
          <a:p>
            <a:r>
              <a:rPr lang="en-US" dirty="0" smtClean="0"/>
              <a:t>Index 1</a:t>
            </a:r>
            <a:endParaRPr lang="en-US" dirty="0"/>
          </a:p>
        </p:txBody>
      </p:sp>
      <p:sp>
        <p:nvSpPr>
          <p:cNvPr id="3" name="Footer Placeholder 5"/>
          <p:cNvSpPr>
            <a:spLocks noGrp="1"/>
          </p:cNvSpPr>
          <p:nvPr>
            <p:ph type="ftr" sz="quarter" idx="11"/>
          </p:nvPr>
        </p:nvSpPr>
        <p:spPr>
          <a:xfrm>
            <a:off x="2133297" y="6192710"/>
            <a:ext cx="487386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pic>
        <p:nvPicPr>
          <p:cNvPr id="4" name="Picture 3"/>
          <p:cNvPicPr>
            <a:picLocks noChangeAspect="1"/>
          </p:cNvPicPr>
          <p:nvPr/>
        </p:nvPicPr>
        <p:blipFill rotWithShape="1">
          <a:blip r:embed="rId3"/>
          <a:srcRect l="23509"/>
          <a:stretch/>
        </p:blipFill>
        <p:spPr>
          <a:xfrm rot="16200000">
            <a:off x="2351651" y="-980434"/>
            <a:ext cx="4437162" cy="7542135"/>
          </a:xfrm>
          <a:prstGeom prst="rect">
            <a:avLst/>
          </a:prstGeom>
        </p:spPr>
      </p:pic>
    </p:spTree>
    <p:extLst>
      <p:ext uri="{BB962C8B-B14F-4D97-AF65-F5344CB8AC3E}">
        <p14:creationId xmlns:p14="http://schemas.microsoft.com/office/powerpoint/2010/main" val="635450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Title 16"/>
          <p:cNvSpPr>
            <a:spLocks noGrp="1"/>
          </p:cNvSpPr>
          <p:nvPr>
            <p:ph type="title"/>
          </p:nvPr>
        </p:nvSpPr>
        <p:spPr/>
        <p:txBody>
          <a:bodyPr/>
          <a:lstStyle/>
          <a:p>
            <a:r>
              <a:rPr lang="en-US" dirty="0" smtClean="0"/>
              <a:t>Index 1</a:t>
            </a:r>
            <a:endParaRPr lang="en-US" dirty="0"/>
          </a:p>
        </p:txBody>
      </p:sp>
      <p:sp>
        <p:nvSpPr>
          <p:cNvPr id="3" name="Footer Placeholder 5"/>
          <p:cNvSpPr>
            <a:spLocks noGrp="1"/>
          </p:cNvSpPr>
          <p:nvPr>
            <p:ph type="ftr" sz="quarter" idx="11"/>
          </p:nvPr>
        </p:nvSpPr>
        <p:spPr>
          <a:xfrm>
            <a:off x="2055782" y="6172200"/>
            <a:ext cx="487386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pic>
        <p:nvPicPr>
          <p:cNvPr id="4" name="Picture 3"/>
          <p:cNvPicPr>
            <a:picLocks noChangeAspect="1"/>
          </p:cNvPicPr>
          <p:nvPr/>
        </p:nvPicPr>
        <p:blipFill rotWithShape="1">
          <a:blip r:embed="rId3"/>
          <a:srcRect l="46223" t="4302" b="4679"/>
          <a:stretch/>
        </p:blipFill>
        <p:spPr>
          <a:xfrm rot="16200000">
            <a:off x="2569633" y="-1527545"/>
            <a:ext cx="4047735" cy="8907108"/>
          </a:xfrm>
          <a:prstGeom prst="rect">
            <a:avLst/>
          </a:prstGeom>
        </p:spPr>
      </p:pic>
      <p:sp>
        <p:nvSpPr>
          <p:cNvPr id="5" name="Rectangle 4"/>
          <p:cNvSpPr/>
          <p:nvPr/>
        </p:nvSpPr>
        <p:spPr>
          <a:xfrm>
            <a:off x="8569811" y="2647055"/>
            <a:ext cx="419085" cy="142442"/>
          </a:xfrm>
          <a:prstGeom prst="rect">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6" name="Rectangle 5"/>
          <p:cNvSpPr/>
          <p:nvPr/>
        </p:nvSpPr>
        <p:spPr>
          <a:xfrm>
            <a:off x="8569811" y="3499796"/>
            <a:ext cx="419085" cy="142442"/>
          </a:xfrm>
          <a:prstGeom prst="rect">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7" name="Rectangle 6"/>
          <p:cNvSpPr/>
          <p:nvPr/>
        </p:nvSpPr>
        <p:spPr>
          <a:xfrm>
            <a:off x="8569811" y="4352537"/>
            <a:ext cx="419085" cy="142442"/>
          </a:xfrm>
          <a:prstGeom prst="rect">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8" name="Striped Right Arrow 7"/>
          <p:cNvSpPr/>
          <p:nvPr/>
        </p:nvSpPr>
        <p:spPr>
          <a:xfrm>
            <a:off x="7833899" y="2504613"/>
            <a:ext cx="596357" cy="462937"/>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triped Right Arrow 8"/>
          <p:cNvSpPr/>
          <p:nvPr/>
        </p:nvSpPr>
        <p:spPr>
          <a:xfrm>
            <a:off x="7833899" y="3410769"/>
            <a:ext cx="596357" cy="462937"/>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Striped Right Arrow 9"/>
          <p:cNvSpPr/>
          <p:nvPr/>
        </p:nvSpPr>
        <p:spPr>
          <a:xfrm>
            <a:off x="7860517" y="4251639"/>
            <a:ext cx="596357" cy="462937"/>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2492605" y="2647055"/>
            <a:ext cx="607094" cy="142442"/>
          </a:xfrm>
          <a:prstGeom prst="rect">
            <a:avLst/>
          </a:prstGeom>
          <a:noFill/>
          <a:ln>
            <a:solidFill>
              <a:srgbClr val="00009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2" name="Rectangle 11"/>
          <p:cNvSpPr/>
          <p:nvPr/>
        </p:nvSpPr>
        <p:spPr>
          <a:xfrm>
            <a:off x="2492605" y="3499796"/>
            <a:ext cx="607094" cy="142442"/>
          </a:xfrm>
          <a:prstGeom prst="rect">
            <a:avLst/>
          </a:prstGeom>
          <a:noFill/>
          <a:ln>
            <a:solidFill>
              <a:srgbClr val="00009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3" name="Rectangle 12"/>
          <p:cNvSpPr/>
          <p:nvPr/>
        </p:nvSpPr>
        <p:spPr>
          <a:xfrm>
            <a:off x="2492605" y="4352537"/>
            <a:ext cx="607094" cy="142442"/>
          </a:xfrm>
          <a:prstGeom prst="rect">
            <a:avLst/>
          </a:prstGeom>
          <a:noFill/>
          <a:ln>
            <a:solidFill>
              <a:srgbClr val="00009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4" name="Striped Right Arrow 13"/>
          <p:cNvSpPr/>
          <p:nvPr/>
        </p:nvSpPr>
        <p:spPr>
          <a:xfrm rot="10800000">
            <a:off x="3202872" y="2469002"/>
            <a:ext cx="596357" cy="462937"/>
          </a:xfrm>
          <a:prstGeom prst="stripedRightArrow">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Striped Right Arrow 14"/>
          <p:cNvSpPr/>
          <p:nvPr/>
        </p:nvSpPr>
        <p:spPr>
          <a:xfrm rot="10800000">
            <a:off x="3215716" y="3375158"/>
            <a:ext cx="596357" cy="462937"/>
          </a:xfrm>
          <a:prstGeom prst="stripedRightArrow">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Striped Right Arrow 15"/>
          <p:cNvSpPr/>
          <p:nvPr/>
        </p:nvSpPr>
        <p:spPr>
          <a:xfrm rot="10800000">
            <a:off x="3215716" y="4251639"/>
            <a:ext cx="596357" cy="462937"/>
          </a:xfrm>
          <a:prstGeom prst="stripedRightArrow">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8430256" y="2260597"/>
            <a:ext cx="684803" cy="369332"/>
          </a:xfrm>
          <a:prstGeom prst="rect">
            <a:avLst/>
          </a:prstGeom>
          <a:noFill/>
        </p:spPr>
        <p:txBody>
          <a:bodyPr wrap="none" rtlCol="0">
            <a:spAutoFit/>
          </a:bodyPr>
          <a:lstStyle/>
          <a:p>
            <a:r>
              <a:rPr lang="en-US" dirty="0" smtClean="0">
                <a:solidFill>
                  <a:srgbClr val="FF0000"/>
                </a:solidFill>
              </a:rPr>
              <a:t>-16%</a:t>
            </a:r>
            <a:endParaRPr lang="en-US" dirty="0">
              <a:solidFill>
                <a:srgbClr val="FF0000"/>
              </a:solidFill>
            </a:endParaRPr>
          </a:p>
        </p:txBody>
      </p:sp>
      <p:sp>
        <p:nvSpPr>
          <p:cNvPr id="19" name="TextBox 18"/>
          <p:cNvSpPr txBox="1"/>
          <p:nvPr/>
        </p:nvSpPr>
        <p:spPr>
          <a:xfrm>
            <a:off x="8432720" y="3130464"/>
            <a:ext cx="684803" cy="369332"/>
          </a:xfrm>
          <a:prstGeom prst="rect">
            <a:avLst/>
          </a:prstGeom>
          <a:noFill/>
        </p:spPr>
        <p:txBody>
          <a:bodyPr wrap="none" rtlCol="0">
            <a:spAutoFit/>
          </a:bodyPr>
          <a:lstStyle/>
          <a:p>
            <a:r>
              <a:rPr lang="en-US" dirty="0" smtClean="0">
                <a:solidFill>
                  <a:srgbClr val="FF0000"/>
                </a:solidFill>
              </a:rPr>
              <a:t>-18%</a:t>
            </a:r>
            <a:endParaRPr lang="en-US" dirty="0">
              <a:solidFill>
                <a:srgbClr val="FF0000"/>
              </a:solidFill>
            </a:endParaRPr>
          </a:p>
        </p:txBody>
      </p:sp>
      <p:sp>
        <p:nvSpPr>
          <p:cNvPr id="20" name="TextBox 19"/>
          <p:cNvSpPr txBox="1"/>
          <p:nvPr/>
        </p:nvSpPr>
        <p:spPr>
          <a:xfrm>
            <a:off x="8432720" y="3983205"/>
            <a:ext cx="684803" cy="369332"/>
          </a:xfrm>
          <a:prstGeom prst="rect">
            <a:avLst/>
          </a:prstGeom>
          <a:noFill/>
        </p:spPr>
        <p:txBody>
          <a:bodyPr wrap="none" rtlCol="0">
            <a:spAutoFit/>
          </a:bodyPr>
          <a:lstStyle/>
          <a:p>
            <a:r>
              <a:rPr lang="en-US" dirty="0" smtClean="0">
                <a:solidFill>
                  <a:srgbClr val="FF0000"/>
                </a:solidFill>
              </a:rPr>
              <a:t>-10%</a:t>
            </a:r>
            <a:endParaRPr lang="en-US" dirty="0">
              <a:solidFill>
                <a:srgbClr val="FF0000"/>
              </a:solidFill>
            </a:endParaRPr>
          </a:p>
        </p:txBody>
      </p:sp>
    </p:spTree>
    <p:extLst>
      <p:ext uri="{BB962C8B-B14F-4D97-AF65-F5344CB8AC3E}">
        <p14:creationId xmlns:p14="http://schemas.microsoft.com/office/powerpoint/2010/main" val="24475565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2712"/>
          <a:stretch/>
        </p:blipFill>
        <p:spPr>
          <a:xfrm rot="16200000">
            <a:off x="2984886" y="-1266986"/>
            <a:ext cx="3206794" cy="8675235"/>
          </a:xfrm>
          <a:prstGeom prst="rect">
            <a:avLst/>
          </a:prstGeom>
        </p:spPr>
      </p:pic>
      <p:sp>
        <p:nvSpPr>
          <p:cNvPr id="3" name="Rectangle 2"/>
          <p:cNvSpPr/>
          <p:nvPr/>
        </p:nvSpPr>
        <p:spPr>
          <a:xfrm>
            <a:off x="7086118" y="2279080"/>
            <a:ext cx="569738" cy="1388812"/>
          </a:xfrm>
          <a:prstGeom prst="rect">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4" name="Striped Right Arrow 3"/>
          <p:cNvSpPr/>
          <p:nvPr/>
        </p:nvSpPr>
        <p:spPr>
          <a:xfrm rot="5400000">
            <a:off x="7066888" y="1649961"/>
            <a:ext cx="596357" cy="462937"/>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2065302" y="2374040"/>
            <a:ext cx="522259" cy="1293851"/>
          </a:xfrm>
          <a:prstGeom prst="rect">
            <a:avLst/>
          </a:prstGeom>
          <a:noFill/>
          <a:ln>
            <a:solidFill>
              <a:srgbClr val="00009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6" name="Striped Right Arrow 5"/>
          <p:cNvSpPr/>
          <p:nvPr/>
        </p:nvSpPr>
        <p:spPr>
          <a:xfrm rot="5400000">
            <a:off x="2057914" y="1749433"/>
            <a:ext cx="596357" cy="462937"/>
          </a:xfrm>
          <a:prstGeom prst="stripedRightArrow">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p:txBody>
          <a:bodyPr/>
          <a:lstStyle/>
          <a:p>
            <a:r>
              <a:rPr lang="en-US" dirty="0" smtClean="0"/>
              <a:t>Index 2</a:t>
            </a:r>
            <a:endParaRPr lang="en-US" dirty="0"/>
          </a:p>
        </p:txBody>
      </p:sp>
      <p:pic>
        <p:nvPicPr>
          <p:cNvPr id="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Footer Placeholder 5"/>
          <p:cNvSpPr>
            <a:spLocks noGrp="1"/>
          </p:cNvSpPr>
          <p:nvPr>
            <p:ph type="ftr" sz="quarter" idx="11"/>
          </p:nvPr>
        </p:nvSpPr>
        <p:spPr>
          <a:xfrm>
            <a:off x="2055782" y="6243420"/>
            <a:ext cx="487386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
        <p:nvSpPr>
          <p:cNvPr id="10" name="TextBox 9"/>
          <p:cNvSpPr txBox="1"/>
          <p:nvPr/>
        </p:nvSpPr>
        <p:spPr>
          <a:xfrm>
            <a:off x="7089753" y="3673154"/>
            <a:ext cx="569387" cy="369332"/>
          </a:xfrm>
          <a:prstGeom prst="rect">
            <a:avLst/>
          </a:prstGeom>
          <a:noFill/>
        </p:spPr>
        <p:txBody>
          <a:bodyPr wrap="none" rtlCol="0">
            <a:spAutoFit/>
          </a:bodyPr>
          <a:lstStyle/>
          <a:p>
            <a:r>
              <a:rPr lang="en-US" dirty="0" smtClean="0">
                <a:solidFill>
                  <a:srgbClr val="FF0000"/>
                </a:solidFill>
              </a:rPr>
              <a:t>-1%</a:t>
            </a:r>
            <a:endParaRPr lang="en-US" dirty="0">
              <a:solidFill>
                <a:srgbClr val="FF0000"/>
              </a:solidFill>
            </a:endParaRPr>
          </a:p>
        </p:txBody>
      </p:sp>
    </p:spTree>
    <p:extLst>
      <p:ext uri="{BB962C8B-B14F-4D97-AF65-F5344CB8AC3E}">
        <p14:creationId xmlns:p14="http://schemas.microsoft.com/office/powerpoint/2010/main" val="39127708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 2</a:t>
            </a:r>
            <a:endParaRPr lang="en-US" dirty="0"/>
          </a:p>
        </p:txBody>
      </p:sp>
      <p:pic>
        <p:nvPicPr>
          <p:cNvPr id="3" name="Picture 2"/>
          <p:cNvPicPr>
            <a:picLocks noChangeAspect="1"/>
          </p:cNvPicPr>
          <p:nvPr/>
        </p:nvPicPr>
        <p:blipFill>
          <a:blip r:embed="rId2"/>
          <a:stretch>
            <a:fillRect/>
          </a:stretch>
        </p:blipFill>
        <p:spPr>
          <a:xfrm rot="16200000">
            <a:off x="2522189" y="-1345185"/>
            <a:ext cx="4224739" cy="8535198"/>
          </a:xfrm>
          <a:prstGeom prst="rect">
            <a:avLst/>
          </a:prstGeom>
        </p:spPr>
      </p:pic>
      <p:sp>
        <p:nvSpPr>
          <p:cNvPr id="4" name="Rectangle 3"/>
          <p:cNvSpPr/>
          <p:nvPr/>
        </p:nvSpPr>
        <p:spPr>
          <a:xfrm>
            <a:off x="7756762" y="2611444"/>
            <a:ext cx="419085" cy="284885"/>
          </a:xfrm>
          <a:prstGeom prst="rect">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 name="Striped Right Arrow 4"/>
          <p:cNvSpPr/>
          <p:nvPr/>
        </p:nvSpPr>
        <p:spPr>
          <a:xfrm rot="5400000">
            <a:off x="7606940" y="900494"/>
            <a:ext cx="596357" cy="462937"/>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492605" y="2611443"/>
            <a:ext cx="607094" cy="284885"/>
          </a:xfrm>
          <a:prstGeom prst="rect">
            <a:avLst/>
          </a:prstGeom>
          <a:noFill/>
          <a:ln>
            <a:solidFill>
              <a:srgbClr val="00009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7" name="Striped Right Arrow 6"/>
          <p:cNvSpPr/>
          <p:nvPr/>
        </p:nvSpPr>
        <p:spPr>
          <a:xfrm rot="5400000">
            <a:off x="2445125" y="1060524"/>
            <a:ext cx="596357" cy="462937"/>
          </a:xfrm>
          <a:prstGeom prst="stripedRightArrow">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768632" y="3594757"/>
            <a:ext cx="419085" cy="284885"/>
          </a:xfrm>
          <a:prstGeom prst="rect">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9" name="Rectangle 8"/>
          <p:cNvSpPr/>
          <p:nvPr/>
        </p:nvSpPr>
        <p:spPr>
          <a:xfrm>
            <a:off x="2504475" y="3594756"/>
            <a:ext cx="607094" cy="284885"/>
          </a:xfrm>
          <a:prstGeom prst="rect">
            <a:avLst/>
          </a:prstGeom>
          <a:noFill/>
          <a:ln>
            <a:solidFill>
              <a:srgbClr val="00009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0" name="Rectangle 9"/>
          <p:cNvSpPr/>
          <p:nvPr/>
        </p:nvSpPr>
        <p:spPr>
          <a:xfrm>
            <a:off x="7768632" y="4595740"/>
            <a:ext cx="419085" cy="284885"/>
          </a:xfrm>
          <a:prstGeom prst="rect">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1" name="Rectangle 10"/>
          <p:cNvSpPr/>
          <p:nvPr/>
        </p:nvSpPr>
        <p:spPr>
          <a:xfrm>
            <a:off x="2504475" y="4595739"/>
            <a:ext cx="607094" cy="284885"/>
          </a:xfrm>
          <a:prstGeom prst="rect">
            <a:avLst/>
          </a:prstGeom>
          <a:noFill/>
          <a:ln>
            <a:solidFill>
              <a:srgbClr val="00009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2" name="TextBox 11"/>
          <p:cNvSpPr txBox="1"/>
          <p:nvPr/>
        </p:nvSpPr>
        <p:spPr>
          <a:xfrm>
            <a:off x="8231547" y="2480874"/>
            <a:ext cx="670611" cy="523220"/>
          </a:xfrm>
          <a:prstGeom prst="rect">
            <a:avLst/>
          </a:prstGeom>
          <a:solidFill>
            <a:schemeClr val="bg1"/>
          </a:solidFill>
        </p:spPr>
        <p:txBody>
          <a:bodyPr wrap="square" rtlCol="0">
            <a:spAutoFit/>
          </a:bodyPr>
          <a:lstStyle/>
          <a:p>
            <a:r>
              <a:rPr lang="en-US" sz="1400" b="1" dirty="0" smtClean="0">
                <a:solidFill>
                  <a:srgbClr val="FF0000"/>
                </a:solidFill>
              </a:rPr>
              <a:t>-2%</a:t>
            </a:r>
          </a:p>
          <a:p>
            <a:r>
              <a:rPr lang="en-US" sz="1400" b="1" dirty="0" smtClean="0">
                <a:solidFill>
                  <a:srgbClr val="FF0000"/>
                </a:solidFill>
              </a:rPr>
              <a:t>+1%</a:t>
            </a:r>
            <a:endParaRPr lang="en-US" sz="1400" b="1" dirty="0">
              <a:solidFill>
                <a:srgbClr val="FF0000"/>
              </a:solidFill>
            </a:endParaRPr>
          </a:p>
        </p:txBody>
      </p:sp>
      <p:sp>
        <p:nvSpPr>
          <p:cNvPr id="13" name="TextBox 12"/>
          <p:cNvSpPr txBox="1"/>
          <p:nvPr/>
        </p:nvSpPr>
        <p:spPr>
          <a:xfrm>
            <a:off x="8231547" y="3462276"/>
            <a:ext cx="670611" cy="523220"/>
          </a:xfrm>
          <a:prstGeom prst="rect">
            <a:avLst/>
          </a:prstGeom>
          <a:solidFill>
            <a:schemeClr val="bg1"/>
          </a:solidFill>
        </p:spPr>
        <p:txBody>
          <a:bodyPr wrap="square" rtlCol="0">
            <a:spAutoFit/>
          </a:bodyPr>
          <a:lstStyle/>
          <a:p>
            <a:r>
              <a:rPr lang="en-US" sz="1400" b="1" dirty="0" smtClean="0">
                <a:solidFill>
                  <a:srgbClr val="FF0000"/>
                </a:solidFill>
              </a:rPr>
              <a:t>-3%</a:t>
            </a:r>
          </a:p>
          <a:p>
            <a:r>
              <a:rPr lang="en-US" sz="1400" b="1" dirty="0" smtClean="0">
                <a:solidFill>
                  <a:srgbClr val="FF0000"/>
                </a:solidFill>
              </a:rPr>
              <a:t>+1%</a:t>
            </a:r>
            <a:endParaRPr lang="en-US" sz="1400" b="1" dirty="0">
              <a:solidFill>
                <a:srgbClr val="FF0000"/>
              </a:solidFill>
            </a:endParaRPr>
          </a:p>
        </p:txBody>
      </p:sp>
      <p:sp>
        <p:nvSpPr>
          <p:cNvPr id="14" name="TextBox 13"/>
          <p:cNvSpPr txBox="1"/>
          <p:nvPr/>
        </p:nvSpPr>
        <p:spPr>
          <a:xfrm>
            <a:off x="8223327" y="4464700"/>
            <a:ext cx="678831" cy="523220"/>
          </a:xfrm>
          <a:prstGeom prst="rect">
            <a:avLst/>
          </a:prstGeom>
          <a:solidFill>
            <a:schemeClr val="bg1"/>
          </a:solidFill>
        </p:spPr>
        <p:txBody>
          <a:bodyPr wrap="square" rtlCol="0">
            <a:spAutoFit/>
          </a:bodyPr>
          <a:lstStyle/>
          <a:p>
            <a:r>
              <a:rPr lang="en-US" sz="1400" b="1" dirty="0" smtClean="0">
                <a:solidFill>
                  <a:srgbClr val="FF0000"/>
                </a:solidFill>
              </a:rPr>
              <a:t>-2%</a:t>
            </a:r>
          </a:p>
          <a:p>
            <a:r>
              <a:rPr lang="en-US" sz="1400" b="1" dirty="0" smtClean="0">
                <a:solidFill>
                  <a:srgbClr val="FF0000"/>
                </a:solidFill>
              </a:rPr>
              <a:t>+1%</a:t>
            </a:r>
            <a:endParaRPr lang="en-US" sz="1400" b="1" dirty="0">
              <a:solidFill>
                <a:srgbClr val="FF0000"/>
              </a:solidFill>
            </a:endParaRPr>
          </a:p>
        </p:txBody>
      </p:sp>
      <p:pic>
        <p:nvPicPr>
          <p:cNvPr id="1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Footer Placeholder 5"/>
          <p:cNvSpPr>
            <a:spLocks noGrp="1"/>
          </p:cNvSpPr>
          <p:nvPr>
            <p:ph type="ftr" sz="quarter" idx="11"/>
          </p:nvPr>
        </p:nvSpPr>
        <p:spPr>
          <a:xfrm>
            <a:off x="2055782" y="6243420"/>
            <a:ext cx="487386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6798020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Safeguards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pic>
        <p:nvPicPr>
          <p:cNvPr id="5" name="Picture 4"/>
          <p:cNvPicPr>
            <a:picLocks noChangeAspect="1"/>
          </p:cNvPicPr>
          <p:nvPr/>
        </p:nvPicPr>
        <p:blipFill>
          <a:blip r:embed="rId3"/>
          <a:stretch>
            <a:fillRect/>
          </a:stretch>
        </p:blipFill>
        <p:spPr>
          <a:xfrm rot="16200000">
            <a:off x="2544817" y="-1544611"/>
            <a:ext cx="4118255" cy="8893044"/>
          </a:xfrm>
          <a:prstGeom prst="rect">
            <a:avLst/>
          </a:prstGeom>
        </p:spPr>
      </p:pic>
      <p:sp>
        <p:nvSpPr>
          <p:cNvPr id="6" name="Rectangle 5"/>
          <p:cNvSpPr/>
          <p:nvPr/>
        </p:nvSpPr>
        <p:spPr>
          <a:xfrm>
            <a:off x="6593546" y="1911101"/>
            <a:ext cx="419085" cy="759693"/>
          </a:xfrm>
          <a:prstGeom prst="rect">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7" name="Striped Right Arrow 6"/>
          <p:cNvSpPr/>
          <p:nvPr/>
        </p:nvSpPr>
        <p:spPr>
          <a:xfrm rot="5400000">
            <a:off x="6504909" y="788419"/>
            <a:ext cx="596357" cy="462937"/>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680966" y="1911101"/>
            <a:ext cx="462937" cy="759693"/>
          </a:xfrm>
          <a:prstGeom prst="rect">
            <a:avLst/>
          </a:prstGeom>
          <a:noFill/>
          <a:ln>
            <a:solidFill>
              <a:srgbClr val="00009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9" name="Striped Right Arrow 8"/>
          <p:cNvSpPr/>
          <p:nvPr/>
        </p:nvSpPr>
        <p:spPr>
          <a:xfrm rot="5400000">
            <a:off x="1614256" y="788419"/>
            <a:ext cx="596357" cy="462937"/>
          </a:xfrm>
          <a:prstGeom prst="stripedRightArrow">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680966" y="3004097"/>
            <a:ext cx="462937" cy="1091117"/>
          </a:xfrm>
          <a:prstGeom prst="rect">
            <a:avLst/>
          </a:prstGeom>
          <a:noFill/>
          <a:ln>
            <a:solidFill>
              <a:srgbClr val="00009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2" name="Rectangle 11"/>
          <p:cNvSpPr/>
          <p:nvPr/>
        </p:nvSpPr>
        <p:spPr>
          <a:xfrm>
            <a:off x="6602599" y="2992225"/>
            <a:ext cx="419085" cy="462000"/>
          </a:xfrm>
          <a:prstGeom prst="rect">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3" name="Rectangle 12"/>
          <p:cNvSpPr/>
          <p:nvPr/>
        </p:nvSpPr>
        <p:spPr>
          <a:xfrm>
            <a:off x="7109650" y="3645084"/>
            <a:ext cx="419085" cy="462000"/>
          </a:xfrm>
          <a:prstGeom prst="rect">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779549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smtClean="0"/>
              <a:t>2018 A-F SYSTEM</a:t>
            </a:r>
            <a:endParaRPr lang="en-US" sz="6000" dirty="0"/>
          </a:p>
        </p:txBody>
      </p:sp>
      <p:sp>
        <p:nvSpPr>
          <p:cNvPr id="3" name="Text Placeholder 2"/>
          <p:cNvSpPr>
            <a:spLocks noGrp="1"/>
          </p:cNvSpPr>
          <p:nvPr>
            <p:ph type="subTitle" idx="1"/>
          </p:nvPr>
        </p:nvSpPr>
        <p:spPr/>
        <p:txBody>
          <a:bodyPr>
            <a:normAutofit/>
          </a:bodyPr>
          <a:lstStyle/>
          <a:p>
            <a:r>
              <a:rPr lang="en-US" dirty="0" smtClean="0"/>
              <a:t>Implementation of House Bill 22</a:t>
            </a:r>
            <a:endParaRPr lang="en-US" dirty="0"/>
          </a:p>
        </p:txBody>
      </p:sp>
      <p:sp>
        <p:nvSpPr>
          <p:cNvPr id="5" name="Footer Placeholder 5"/>
          <p:cNvSpPr>
            <a:spLocks noGrp="1"/>
          </p:cNvSpPr>
          <p:nvPr>
            <p:ph type="ftr" sz="quarter" idx="11"/>
          </p:nvPr>
        </p:nvSpPr>
        <p:spPr>
          <a:xfrm>
            <a:off x="1972015" y="6192710"/>
            <a:ext cx="487386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77719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70260" y="3780078"/>
            <a:ext cx="5657850" cy="430575"/>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2025" b="1" dirty="0">
                <a:solidFill>
                  <a:schemeClr val="tx1"/>
                </a:solidFill>
                <a:latin typeface="Century Gothic" panose="020B0502020202020204" pitchFamily="34" charset="0"/>
              </a:rPr>
              <a:t>House Bill 22, 85</a:t>
            </a:r>
            <a:r>
              <a:rPr lang="en-US" sz="2025" b="1" baseline="30000" dirty="0">
                <a:solidFill>
                  <a:schemeClr val="tx1"/>
                </a:solidFill>
                <a:latin typeface="Century Gothic" panose="020B0502020202020204" pitchFamily="34" charset="0"/>
              </a:rPr>
              <a:t>th</a:t>
            </a:r>
            <a:r>
              <a:rPr lang="en-US" sz="2025" b="1" dirty="0">
                <a:solidFill>
                  <a:schemeClr val="tx1"/>
                </a:solidFill>
                <a:latin typeface="Century Gothic" panose="020B0502020202020204" pitchFamily="34" charset="0"/>
              </a:rPr>
              <a:t> Texas Legislature</a:t>
            </a:r>
            <a:endParaRPr lang="en-US" sz="2025" b="1" dirty="0">
              <a:solidFill>
                <a:schemeClr val="accent1">
                  <a:lumMod val="75000"/>
                </a:schemeClr>
              </a:solidFill>
              <a:latin typeface="Century Gothic" panose="020B0502020202020204" pitchFamily="34" charset="0"/>
            </a:endParaRPr>
          </a:p>
        </p:txBody>
      </p:sp>
      <p:cxnSp>
        <p:nvCxnSpPr>
          <p:cNvPr id="6" name="Straight Connector 5"/>
          <p:cNvCxnSpPr/>
          <p:nvPr/>
        </p:nvCxnSpPr>
        <p:spPr>
          <a:xfrm>
            <a:off x="655889" y="1979451"/>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70260" y="4313363"/>
            <a:ext cx="4719792" cy="1200329"/>
          </a:xfrm>
          <a:prstGeom prst="rect">
            <a:avLst/>
          </a:prstGeom>
          <a:noFill/>
        </p:spPr>
        <p:txBody>
          <a:bodyPr wrap="square" rtlCol="0">
            <a:spAutoFit/>
          </a:bodyPr>
          <a:lstStyle/>
          <a:p>
            <a:r>
              <a:rPr lang="en-US" dirty="0" smtClean="0">
                <a:latin typeface="Century Gothic" panose="020B0502020202020204" pitchFamily="34" charset="0"/>
              </a:rPr>
              <a:t>The </a:t>
            </a:r>
            <a:r>
              <a:rPr lang="en-US" dirty="0">
                <a:latin typeface="Century Gothic" panose="020B0502020202020204" pitchFamily="34" charset="0"/>
              </a:rPr>
              <a:t>commissioner shall evaluate school district and campus performance and assign each district and campus an overall performance rating </a:t>
            </a:r>
            <a:r>
              <a:rPr lang="en-US" dirty="0" smtClean="0">
                <a:latin typeface="Century Gothic" panose="020B0502020202020204" pitchFamily="34" charset="0"/>
              </a:rPr>
              <a:t>of</a:t>
            </a:r>
            <a:endParaRPr lang="en-US" dirty="0">
              <a:latin typeface="Century Gothic" panose="020B0502020202020204" pitchFamily="34" charset="0"/>
            </a:endParaRPr>
          </a:p>
        </p:txBody>
      </p:sp>
      <p:sp>
        <p:nvSpPr>
          <p:cNvPr id="7" name="Title 1"/>
          <p:cNvSpPr txBox="1">
            <a:spLocks/>
          </p:cNvSpPr>
          <p:nvPr/>
        </p:nvSpPr>
        <p:spPr>
          <a:xfrm>
            <a:off x="586453" y="1120360"/>
            <a:ext cx="7739399"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A–F Accountability: </a:t>
            </a:r>
            <a:r>
              <a:rPr lang="en-US" sz="3200" dirty="0">
                <a:solidFill>
                  <a:schemeClr val="tx1"/>
                </a:solidFill>
                <a:latin typeface="Century Gothic" panose="020B0502020202020204" pitchFamily="34" charset="0"/>
              </a:rPr>
              <a:t>Legislative Context</a:t>
            </a:r>
            <a:endParaRPr lang="en-US" sz="3200" dirty="0">
              <a:solidFill>
                <a:schemeClr val="accent1">
                  <a:lumMod val="75000"/>
                </a:schemeClr>
              </a:solidFill>
              <a:latin typeface="Century Gothic" panose="020B0502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9798" y="3117531"/>
            <a:ext cx="2117047" cy="2789753"/>
          </a:xfrm>
          <a:prstGeom prst="rect">
            <a:avLst/>
          </a:prstGeom>
        </p:spPr>
      </p:pic>
      <p:cxnSp>
        <p:nvCxnSpPr>
          <p:cNvPr id="8" name="Straight Connector 7"/>
          <p:cNvCxnSpPr/>
          <p:nvPr/>
        </p:nvCxnSpPr>
        <p:spPr>
          <a:xfrm>
            <a:off x="718637" y="4201006"/>
            <a:ext cx="4647447" cy="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70259" y="5513692"/>
            <a:ext cx="3966078" cy="646331"/>
          </a:xfrm>
          <a:prstGeom prst="rect">
            <a:avLst/>
          </a:prstGeom>
          <a:noFill/>
        </p:spPr>
        <p:txBody>
          <a:bodyPr wrap="square" rtlCol="0">
            <a:spAutoFit/>
          </a:bodyPr>
          <a:lstStyle/>
          <a:p>
            <a:r>
              <a:rPr lang="en-US" sz="3600" b="1" dirty="0">
                <a:solidFill>
                  <a:schemeClr val="accent2"/>
                </a:solidFill>
                <a:latin typeface="Century Gothic" panose="020B0502020202020204" pitchFamily="34" charset="0"/>
              </a:rPr>
              <a:t>A   B   C   D</a:t>
            </a:r>
            <a:r>
              <a:rPr lang="en-US" sz="3000" dirty="0">
                <a:solidFill>
                  <a:schemeClr val="tx1">
                    <a:lumMod val="65000"/>
                    <a:lumOff val="35000"/>
                  </a:schemeClr>
                </a:solidFill>
                <a:latin typeface="Century Gothic" panose="020B0502020202020204" pitchFamily="34" charset="0"/>
              </a:rPr>
              <a:t> </a:t>
            </a:r>
            <a:r>
              <a:rPr lang="en-US" sz="3600" b="1" dirty="0">
                <a:solidFill>
                  <a:schemeClr val="accent2"/>
                </a:solidFill>
                <a:latin typeface="Century Gothic" panose="020B0502020202020204" pitchFamily="34" charset="0"/>
              </a:rPr>
              <a:t> </a:t>
            </a:r>
            <a:r>
              <a:rPr lang="en-US" sz="3000" dirty="0">
                <a:solidFill>
                  <a:schemeClr val="tx1">
                    <a:lumMod val="65000"/>
                    <a:lumOff val="35000"/>
                  </a:schemeClr>
                </a:solidFill>
                <a:latin typeface="Century Gothic" panose="020B0502020202020204" pitchFamily="34" charset="0"/>
              </a:rPr>
              <a:t>or</a:t>
            </a:r>
            <a:r>
              <a:rPr lang="en-US" sz="3600" b="1" dirty="0">
                <a:solidFill>
                  <a:schemeClr val="accent2"/>
                </a:solidFill>
                <a:latin typeface="Century Gothic" panose="020B0502020202020204" pitchFamily="34" charset="0"/>
              </a:rPr>
              <a:t>  F</a:t>
            </a:r>
            <a:endParaRPr lang="en-US" sz="3600" b="1" dirty="0">
              <a:latin typeface="Century Gothic" panose="020B0502020202020204" pitchFamily="34" charset="0"/>
            </a:endParaRPr>
          </a:p>
        </p:txBody>
      </p:sp>
      <p:sp>
        <p:nvSpPr>
          <p:cNvPr id="11" name="Triangle 10"/>
          <p:cNvSpPr/>
          <p:nvPr/>
        </p:nvSpPr>
        <p:spPr>
          <a:xfrm rot="5400000">
            <a:off x="2198100" y="2883242"/>
            <a:ext cx="258497" cy="210080"/>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entury Gothic" panose="020B0502020202020204" pitchFamily="34" charset="0"/>
            </a:endParaRPr>
          </a:p>
        </p:txBody>
      </p:sp>
      <p:pic>
        <p:nvPicPr>
          <p:cNvPr id="12" name="Picture 11"/>
          <p:cNvPicPr>
            <a:picLocks noChangeAspect="1"/>
          </p:cNvPicPr>
          <p:nvPr/>
        </p:nvPicPr>
        <p:blipFill>
          <a:blip r:embed="rId4" cstate="print">
            <a:alphaModFix amt="52000"/>
            <a:extLst>
              <a:ext uri="{28A0092B-C50C-407E-A947-70E740481C1C}">
                <a14:useLocalDpi xmlns:a14="http://schemas.microsoft.com/office/drawing/2010/main" val="0"/>
              </a:ext>
            </a:extLst>
          </a:blip>
          <a:stretch>
            <a:fillRect/>
          </a:stretch>
        </p:blipFill>
        <p:spPr>
          <a:xfrm>
            <a:off x="717885" y="2282376"/>
            <a:ext cx="1232606" cy="1229891"/>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04204" y="2282376"/>
            <a:ext cx="1232606" cy="1229891"/>
          </a:xfrm>
          <a:prstGeom prst="rect">
            <a:avLst/>
          </a:prstGeom>
        </p:spPr>
      </p:pic>
      <p:sp>
        <p:nvSpPr>
          <p:cNvPr id="19" name="Title 1"/>
          <p:cNvSpPr txBox="1">
            <a:spLocks/>
          </p:cNvSpPr>
          <p:nvPr/>
        </p:nvSpPr>
        <p:spPr>
          <a:xfrm>
            <a:off x="789658" y="2366617"/>
            <a:ext cx="1088441" cy="581287"/>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350" b="1" dirty="0">
                <a:solidFill>
                  <a:schemeClr val="tx1">
                    <a:lumMod val="50000"/>
                    <a:lumOff val="50000"/>
                  </a:schemeClr>
                </a:solidFill>
                <a:latin typeface="Century Gothic" panose="020B0502020202020204" pitchFamily="34" charset="0"/>
              </a:rPr>
              <a:t>HB </a:t>
            </a:r>
          </a:p>
          <a:p>
            <a:pPr algn="ctr">
              <a:lnSpc>
                <a:spcPct val="100000"/>
              </a:lnSpc>
            </a:pPr>
            <a:r>
              <a:rPr lang="en-US" sz="1350" b="1" dirty="0">
                <a:solidFill>
                  <a:schemeClr val="tx1">
                    <a:lumMod val="50000"/>
                    <a:lumOff val="50000"/>
                  </a:schemeClr>
                </a:solidFill>
                <a:latin typeface="Century Gothic" panose="020B0502020202020204" pitchFamily="34" charset="0"/>
              </a:rPr>
              <a:t>2804</a:t>
            </a:r>
          </a:p>
        </p:txBody>
      </p:sp>
      <p:sp>
        <p:nvSpPr>
          <p:cNvPr id="20" name="Title 1"/>
          <p:cNvSpPr txBox="1">
            <a:spLocks/>
          </p:cNvSpPr>
          <p:nvPr/>
        </p:nvSpPr>
        <p:spPr>
          <a:xfrm>
            <a:off x="2776287" y="2365798"/>
            <a:ext cx="1088441" cy="581287"/>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350" b="1" dirty="0">
                <a:solidFill>
                  <a:schemeClr val="accent2"/>
                </a:solidFill>
                <a:latin typeface="Century Gothic" panose="020B0502020202020204" pitchFamily="34" charset="0"/>
              </a:rPr>
              <a:t>HB </a:t>
            </a:r>
          </a:p>
          <a:p>
            <a:pPr algn="ctr">
              <a:lnSpc>
                <a:spcPct val="100000"/>
              </a:lnSpc>
            </a:pPr>
            <a:r>
              <a:rPr lang="en-US" sz="1350" b="1" dirty="0">
                <a:solidFill>
                  <a:schemeClr val="accent2"/>
                </a:solidFill>
                <a:latin typeface="Century Gothic" panose="020B0502020202020204" pitchFamily="34" charset="0"/>
              </a:rPr>
              <a:t>22</a:t>
            </a:r>
          </a:p>
        </p:txBody>
      </p:sp>
      <p:pic>
        <p:nvPicPr>
          <p:cNvPr id="16"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46321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623805" y="535345"/>
            <a:ext cx="7755441"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A–F Accountability: </a:t>
            </a:r>
            <a:endParaRPr lang="en-US" sz="3200" b="1" dirty="0" smtClean="0">
              <a:solidFill>
                <a:schemeClr val="accent2"/>
              </a:solidFill>
              <a:latin typeface="Century Gothic" panose="020B0502020202020204" pitchFamily="34" charset="0"/>
            </a:endParaRPr>
          </a:p>
          <a:p>
            <a:pPr>
              <a:lnSpc>
                <a:spcPct val="100000"/>
              </a:lnSpc>
            </a:pPr>
            <a:r>
              <a:rPr lang="en-US" sz="3200" dirty="0" smtClean="0">
                <a:solidFill>
                  <a:schemeClr val="tx1"/>
                </a:solidFill>
                <a:latin typeface="Century Gothic" panose="020B0502020202020204" pitchFamily="34" charset="0"/>
              </a:rPr>
              <a:t>New </a:t>
            </a:r>
            <a:r>
              <a:rPr lang="en-US" sz="3200" dirty="0">
                <a:solidFill>
                  <a:schemeClr val="tx1"/>
                </a:solidFill>
                <a:latin typeface="Century Gothic" panose="020B0502020202020204" pitchFamily="34" charset="0"/>
              </a:rPr>
              <a:t>Labels/Grades</a:t>
            </a:r>
            <a:endParaRPr lang="en-US" sz="3200" dirty="0">
              <a:solidFill>
                <a:schemeClr val="accent1">
                  <a:lumMod val="75000"/>
                </a:schemeClr>
              </a:solidFill>
              <a:latin typeface="Century Gothic" panose="020B0502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2937" y="2718603"/>
            <a:ext cx="2117047" cy="2789753"/>
          </a:xfrm>
          <a:prstGeom prst="rect">
            <a:avLst/>
          </a:prstGeom>
        </p:spPr>
      </p:pic>
      <p:sp>
        <p:nvSpPr>
          <p:cNvPr id="9" name="TextBox 8"/>
          <p:cNvSpPr txBox="1"/>
          <p:nvPr/>
        </p:nvSpPr>
        <p:spPr>
          <a:xfrm>
            <a:off x="799163" y="2078300"/>
            <a:ext cx="5553052" cy="3683060"/>
          </a:xfrm>
          <a:prstGeom prst="rect">
            <a:avLst/>
          </a:prstGeom>
          <a:noFill/>
        </p:spPr>
        <p:txBody>
          <a:bodyPr wrap="square" rtlCol="0">
            <a:spAutoFit/>
          </a:bodyPr>
          <a:lstStyle/>
          <a:p>
            <a:pPr>
              <a:lnSpc>
                <a:spcPts val="5625"/>
              </a:lnSpc>
            </a:pPr>
            <a:r>
              <a:rPr lang="en-US" sz="3000" b="1" dirty="0">
                <a:solidFill>
                  <a:schemeClr val="accent2"/>
                </a:solidFill>
                <a:latin typeface="Century Gothic" panose="020B0502020202020204" pitchFamily="34" charset="0"/>
              </a:rPr>
              <a:t>A </a:t>
            </a:r>
            <a:r>
              <a:rPr lang="en-US" dirty="0">
                <a:latin typeface="Century Gothic" panose="020B0502020202020204" pitchFamily="34" charset="0"/>
              </a:rPr>
              <a:t>= Exemplary Performance   </a:t>
            </a:r>
            <a:endParaRPr lang="en-US" sz="3000" dirty="0">
              <a:latin typeface="Century Gothic" panose="020B0502020202020204" pitchFamily="34" charset="0"/>
            </a:endParaRPr>
          </a:p>
          <a:p>
            <a:pPr>
              <a:lnSpc>
                <a:spcPts val="5625"/>
              </a:lnSpc>
            </a:pPr>
            <a:r>
              <a:rPr lang="en-US" sz="3000" b="1" dirty="0">
                <a:solidFill>
                  <a:schemeClr val="accent2"/>
                </a:solidFill>
                <a:latin typeface="Century Gothic" panose="020B0502020202020204" pitchFamily="34" charset="0"/>
              </a:rPr>
              <a:t>B </a:t>
            </a:r>
            <a:r>
              <a:rPr lang="en-US" dirty="0">
                <a:latin typeface="Century Gothic" panose="020B0502020202020204" pitchFamily="34" charset="0"/>
              </a:rPr>
              <a:t>= Recognized Performance</a:t>
            </a:r>
            <a:r>
              <a:rPr lang="en-US" b="1" dirty="0">
                <a:solidFill>
                  <a:schemeClr val="accent2"/>
                </a:solidFill>
                <a:latin typeface="Century Gothic" panose="020B0502020202020204" pitchFamily="34" charset="0"/>
              </a:rPr>
              <a:t>  </a:t>
            </a:r>
            <a:endParaRPr lang="en-US" sz="2100" b="1" dirty="0">
              <a:solidFill>
                <a:schemeClr val="accent2"/>
              </a:solidFill>
              <a:latin typeface="Century Gothic" panose="020B0502020202020204" pitchFamily="34" charset="0"/>
            </a:endParaRPr>
          </a:p>
          <a:p>
            <a:pPr>
              <a:lnSpc>
                <a:spcPts val="5625"/>
              </a:lnSpc>
            </a:pPr>
            <a:r>
              <a:rPr lang="en-US" sz="3000" b="1" dirty="0">
                <a:solidFill>
                  <a:schemeClr val="accent2"/>
                </a:solidFill>
                <a:latin typeface="Century Gothic" panose="020B0502020202020204" pitchFamily="34" charset="0"/>
              </a:rPr>
              <a:t>C </a:t>
            </a:r>
            <a:r>
              <a:rPr lang="en-US" dirty="0">
                <a:latin typeface="Century Gothic" panose="020B0502020202020204" pitchFamily="34" charset="0"/>
              </a:rPr>
              <a:t>= Acceptable Performance</a:t>
            </a:r>
            <a:r>
              <a:rPr lang="en-US" b="1" dirty="0">
                <a:solidFill>
                  <a:schemeClr val="accent2"/>
                </a:solidFill>
                <a:latin typeface="Century Gothic" panose="020B0502020202020204" pitchFamily="34" charset="0"/>
              </a:rPr>
              <a:t> </a:t>
            </a:r>
            <a:endParaRPr lang="en-US" sz="2100" b="1" dirty="0">
              <a:solidFill>
                <a:schemeClr val="accent2"/>
              </a:solidFill>
              <a:latin typeface="Century Gothic" panose="020B0502020202020204" pitchFamily="34" charset="0"/>
            </a:endParaRPr>
          </a:p>
          <a:p>
            <a:pPr>
              <a:lnSpc>
                <a:spcPts val="5625"/>
              </a:lnSpc>
            </a:pPr>
            <a:r>
              <a:rPr lang="en-US" sz="3000" b="1" dirty="0">
                <a:solidFill>
                  <a:schemeClr val="accent2"/>
                </a:solidFill>
                <a:latin typeface="Century Gothic" panose="020B0502020202020204" pitchFamily="34" charset="0"/>
              </a:rPr>
              <a:t>D</a:t>
            </a:r>
            <a:r>
              <a:rPr lang="en-US" sz="2400" dirty="0">
                <a:solidFill>
                  <a:schemeClr val="tx1">
                    <a:lumMod val="65000"/>
                    <a:lumOff val="35000"/>
                  </a:schemeClr>
                </a:solidFill>
                <a:latin typeface="Century Gothic" panose="020B0502020202020204" pitchFamily="34" charset="0"/>
              </a:rPr>
              <a:t> </a:t>
            </a:r>
            <a:r>
              <a:rPr lang="en-US" dirty="0">
                <a:latin typeface="Century Gothic" panose="020B0502020202020204" pitchFamily="34" charset="0"/>
              </a:rPr>
              <a:t>= In Need of Improvement</a:t>
            </a:r>
            <a:endParaRPr lang="en-US" sz="2100" b="1" dirty="0">
              <a:solidFill>
                <a:schemeClr val="accent2"/>
              </a:solidFill>
              <a:latin typeface="Century Gothic" panose="020B0502020202020204" pitchFamily="34" charset="0"/>
            </a:endParaRPr>
          </a:p>
          <a:p>
            <a:pPr>
              <a:lnSpc>
                <a:spcPts val="5625"/>
              </a:lnSpc>
            </a:pPr>
            <a:r>
              <a:rPr lang="en-US" sz="3000" b="1" dirty="0">
                <a:solidFill>
                  <a:schemeClr val="accent2"/>
                </a:solidFill>
                <a:latin typeface="Century Gothic" panose="020B0502020202020204" pitchFamily="34" charset="0"/>
              </a:rPr>
              <a:t>F </a:t>
            </a:r>
            <a:r>
              <a:rPr lang="en-US" dirty="0">
                <a:latin typeface="Century Gothic" panose="020B0502020202020204" pitchFamily="34" charset="0"/>
              </a:rPr>
              <a:t>= Unacceptable Performance</a:t>
            </a:r>
            <a:r>
              <a:rPr lang="en-US" b="1" dirty="0">
                <a:solidFill>
                  <a:schemeClr val="accent2"/>
                </a:solidFill>
                <a:latin typeface="Century Gothic" panose="020B0502020202020204" pitchFamily="34" charset="0"/>
              </a:rPr>
              <a:t> </a:t>
            </a:r>
            <a:endParaRPr lang="en-US" sz="2100" b="1" dirty="0">
              <a:latin typeface="Century Gothic" panose="020B0502020202020204" pitchFamily="34" charset="0"/>
            </a:endParaRPr>
          </a:p>
        </p:txBody>
      </p:sp>
      <p:pic>
        <p:nvPicPr>
          <p:cNvPr id="8"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81674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660" y="3652993"/>
            <a:ext cx="3667194" cy="2283824"/>
          </a:xfrm>
        </p:spPr>
        <p:txBody>
          <a:bodyPr>
            <a:noAutofit/>
          </a:bodyPr>
          <a:lstStyle/>
          <a:p>
            <a:r>
              <a:rPr lang="en-US" sz="4400" dirty="0"/>
              <a:t>Professional Learning Essential Agreements</a:t>
            </a:r>
          </a:p>
        </p:txBody>
      </p:sp>
      <p:sp>
        <p:nvSpPr>
          <p:cNvPr id="3" name="Text Placeholder 2"/>
          <p:cNvSpPr>
            <a:spLocks noGrp="1"/>
          </p:cNvSpPr>
          <p:nvPr>
            <p:ph type="body" idx="1"/>
          </p:nvPr>
        </p:nvSpPr>
        <p:spPr>
          <a:xfrm>
            <a:off x="4838210" y="3155477"/>
            <a:ext cx="3440703" cy="2283824"/>
          </a:xfrm>
        </p:spPr>
        <p:txBody>
          <a:bodyPr>
            <a:noAutofit/>
          </a:bodyPr>
          <a:lstStyle/>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r>
              <a:rPr lang="en-US" sz="2400" cap="none" dirty="0"/>
              <a:t>Be respectful of others</a:t>
            </a:r>
          </a:p>
          <a:p>
            <a:pPr marL="342900" indent="-342900">
              <a:buFont typeface="Wingdings" panose="05000000000000000000" pitchFamily="2" charset="2"/>
              <a:buChar char="§"/>
            </a:pPr>
            <a:r>
              <a:rPr lang="en-US" sz="2400" cap="none" dirty="0"/>
              <a:t>Be an active participant</a:t>
            </a:r>
          </a:p>
          <a:p>
            <a:pPr marL="342900" indent="-342900">
              <a:buFont typeface="Wingdings" panose="05000000000000000000" pitchFamily="2" charset="2"/>
              <a:buChar char="§"/>
            </a:pPr>
            <a:r>
              <a:rPr lang="en-US" sz="2400" cap="none" dirty="0"/>
              <a:t>Take care of your needs</a:t>
            </a:r>
          </a:p>
          <a:p>
            <a:pPr marL="342900" indent="-342900">
              <a:buFont typeface="Wingdings" panose="05000000000000000000" pitchFamily="2" charset="2"/>
              <a:buChar char="§"/>
            </a:pPr>
            <a:r>
              <a:rPr lang="en-US" sz="2400" cap="none" dirty="0"/>
              <a:t>Use electronic devices as learning tools</a:t>
            </a:r>
          </a:p>
          <a:p>
            <a:endParaRPr lang="en-US" sz="2400"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a:t>
            </a:r>
            <a:r>
              <a:rPr lang="en-US" b="0" dirty="0" smtClean="0"/>
              <a:t>2018 </a:t>
            </a:r>
            <a:r>
              <a:rPr lang="en-US" b="0" dirty="0"/>
              <a:t>Region One Education Service Center</a:t>
            </a:r>
          </a:p>
        </p:txBody>
      </p:sp>
    </p:spTree>
    <p:extLst>
      <p:ext uri="{BB962C8B-B14F-4D97-AF65-F5344CB8AC3E}">
        <p14:creationId xmlns:p14="http://schemas.microsoft.com/office/powerpoint/2010/main" val="14672281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38176" y="1840964"/>
            <a:ext cx="5657850" cy="430575"/>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2025" b="1" dirty="0">
                <a:solidFill>
                  <a:srgbClr val="1181C8"/>
                </a:solidFill>
                <a:latin typeface="Century Gothic" panose="020B0502020202020204" pitchFamily="34" charset="0"/>
              </a:rPr>
              <a:t>House Bill 22, 85</a:t>
            </a:r>
            <a:r>
              <a:rPr lang="en-US" sz="2025" b="1" baseline="30000" dirty="0">
                <a:solidFill>
                  <a:srgbClr val="1181C8"/>
                </a:solidFill>
                <a:latin typeface="Century Gothic" panose="020B0502020202020204" pitchFamily="34" charset="0"/>
              </a:rPr>
              <a:t>th</a:t>
            </a:r>
            <a:r>
              <a:rPr lang="en-US" sz="2025" b="1" dirty="0">
                <a:solidFill>
                  <a:srgbClr val="1181C8"/>
                </a:solidFill>
                <a:latin typeface="Century Gothic" panose="020B0502020202020204" pitchFamily="34" charset="0"/>
              </a:rPr>
              <a:t> Texas Legislature</a:t>
            </a:r>
          </a:p>
        </p:txBody>
      </p:sp>
      <p:cxnSp>
        <p:nvCxnSpPr>
          <p:cNvPr id="6" name="Straight Connector 5"/>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38176" y="2374250"/>
            <a:ext cx="4933133" cy="1477328"/>
          </a:xfrm>
          <a:prstGeom prst="rect">
            <a:avLst/>
          </a:prstGeom>
          <a:noFill/>
        </p:spPr>
        <p:txBody>
          <a:bodyPr wrap="square" rtlCol="0">
            <a:spAutoFit/>
          </a:bodyPr>
          <a:lstStyle/>
          <a:p>
            <a:r>
              <a:rPr lang="en-US" dirty="0"/>
              <a:t>“The commissioner shall solicit input statewide from persons . . . , including school district boards of trustees, administrators and teachers employed by school districts, parents of students enrolled in school districts, and other interested stakeholders.”</a:t>
            </a:r>
          </a:p>
        </p:txBody>
      </p:sp>
      <p:sp>
        <p:nvSpPr>
          <p:cNvPr id="7" name="Title 1"/>
          <p:cNvSpPr txBox="1">
            <a:spLocks/>
          </p:cNvSpPr>
          <p:nvPr/>
        </p:nvSpPr>
        <p:spPr>
          <a:xfrm>
            <a:off x="528264" y="498208"/>
            <a:ext cx="8399064"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A–F Accountability</a:t>
            </a:r>
            <a:r>
              <a:rPr lang="en-US" sz="3200" b="1">
                <a:solidFill>
                  <a:schemeClr val="accent2"/>
                </a:solidFill>
                <a:latin typeface="Century Gothic" panose="020B0502020202020204" pitchFamily="34" charset="0"/>
              </a:rPr>
              <a:t>: </a:t>
            </a:r>
            <a:endParaRPr lang="en-US" sz="3200" b="1" smtClean="0">
              <a:solidFill>
                <a:schemeClr val="accent2"/>
              </a:solidFill>
              <a:latin typeface="Century Gothic" panose="020B0502020202020204" pitchFamily="34" charset="0"/>
            </a:endParaRPr>
          </a:p>
          <a:p>
            <a:pPr>
              <a:lnSpc>
                <a:spcPct val="100000"/>
              </a:lnSpc>
            </a:pPr>
            <a:r>
              <a:rPr lang="en-US" sz="3200" dirty="0" smtClean="0">
                <a:solidFill>
                  <a:schemeClr val="tx1"/>
                </a:solidFill>
                <a:latin typeface="Century Gothic" panose="020B0502020202020204" pitchFamily="34" charset="0"/>
              </a:rPr>
              <a:t>Stakeholder </a:t>
            </a:r>
            <a:r>
              <a:rPr lang="en-US" sz="3200" dirty="0">
                <a:solidFill>
                  <a:schemeClr val="tx1"/>
                </a:solidFill>
                <a:latin typeface="Century Gothic" panose="020B0502020202020204" pitchFamily="34" charset="0"/>
              </a:rPr>
              <a:t>Input</a:t>
            </a:r>
            <a:endParaRPr lang="en-US" sz="3200" dirty="0">
              <a:solidFill>
                <a:schemeClr val="accent1">
                  <a:lumMod val="75000"/>
                </a:schemeClr>
              </a:solidFill>
              <a:latin typeface="Century Gothic" panose="020B0502020202020204" pitchFamily="34" charset="0"/>
            </a:endParaRPr>
          </a:p>
        </p:txBody>
      </p:sp>
      <p:cxnSp>
        <p:nvCxnSpPr>
          <p:cNvPr id="8" name="Straight Connector 7"/>
          <p:cNvCxnSpPr/>
          <p:nvPr/>
        </p:nvCxnSpPr>
        <p:spPr>
          <a:xfrm>
            <a:off x="686553" y="2261893"/>
            <a:ext cx="4647447" cy="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xmlns="" id="{BAEA1EE9-03DA-4E91-9777-888055C68A55}"/>
              </a:ext>
            </a:extLst>
          </p:cNvPr>
          <p:cNvSpPr txBox="1"/>
          <p:nvPr/>
        </p:nvSpPr>
        <p:spPr>
          <a:xfrm>
            <a:off x="6024058" y="2437849"/>
            <a:ext cx="2383775" cy="2280111"/>
          </a:xfrm>
          <a:prstGeom prst="rect">
            <a:avLst/>
          </a:prstGeom>
          <a:solidFill>
            <a:schemeClr val="bg1"/>
          </a:solidFill>
          <a:ln w="28575">
            <a:solidFill>
              <a:srgbClr val="1582C6"/>
            </a:solidFill>
          </a:ln>
          <a:effectLst>
            <a:outerShdw blurRad="101600" dist="88900" dir="2700000" algn="tl" rotWithShape="0">
              <a:prstClr val="black">
                <a:alpha val="40000"/>
              </a:prstClr>
            </a:outerShdw>
          </a:effectLst>
        </p:spPr>
        <p:txBody>
          <a:bodyPr wrap="square" rtlCol="0">
            <a:spAutoFit/>
          </a:bodyPr>
          <a:lstStyle/>
          <a:p>
            <a:pPr>
              <a:spcAft>
                <a:spcPts val="450"/>
              </a:spcAft>
            </a:pPr>
            <a:r>
              <a:rPr lang="en-US" sz="1500" b="1" dirty="0">
                <a:solidFill>
                  <a:srgbClr val="F57F43"/>
                </a:solidFill>
                <a:latin typeface="Century Gothic" panose="020B0502020202020204" pitchFamily="34" charset="0"/>
              </a:rPr>
              <a:t>Feedback Opportunities</a:t>
            </a:r>
          </a:p>
          <a:p>
            <a:pPr marL="214313" indent="-214313">
              <a:buFont typeface="Arial" panose="020B0604020202020204" pitchFamily="34" charset="0"/>
              <a:buChar char="•"/>
            </a:pPr>
            <a:r>
              <a:rPr lang="en-US" sz="1350" dirty="0">
                <a:latin typeface="Century Gothic" panose="020B0502020202020204" pitchFamily="34" charset="0"/>
              </a:rPr>
              <a:t>Will solicit input on the aspects over which commissioner has authority</a:t>
            </a:r>
          </a:p>
          <a:p>
            <a:pPr marL="214313" indent="-214313">
              <a:buFont typeface="Arial" panose="020B0604020202020204" pitchFamily="34" charset="0"/>
              <a:buChar char="•"/>
            </a:pPr>
            <a:endParaRPr lang="en-US" sz="1350" dirty="0">
              <a:latin typeface="Century Gothic" panose="020B0502020202020204" pitchFamily="34" charset="0"/>
            </a:endParaRPr>
          </a:p>
          <a:p>
            <a:pPr marL="214313" indent="-214313">
              <a:buFont typeface="Arial" panose="020B0604020202020204" pitchFamily="34" charset="0"/>
              <a:buChar char="•"/>
            </a:pPr>
            <a:r>
              <a:rPr lang="en-US" sz="1350" dirty="0">
                <a:latin typeface="Century Gothic" panose="020B0502020202020204" pitchFamily="34" charset="0"/>
              </a:rPr>
              <a:t>Won’t solicit input on aspects that are required by statute</a:t>
            </a:r>
            <a:endParaRPr lang="en-US" sz="1500" b="1" dirty="0">
              <a:solidFill>
                <a:schemeClr val="accent2"/>
              </a:solidFill>
              <a:latin typeface="Century Gothic" panose="020B0502020202020204" pitchFamily="34"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24898"/>
          <a:stretch/>
        </p:blipFill>
        <p:spPr>
          <a:xfrm>
            <a:off x="2989507" y="4685125"/>
            <a:ext cx="1967392" cy="1404779"/>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r="1940" b="24963"/>
          <a:stretch/>
        </p:blipFill>
        <p:spPr>
          <a:xfrm>
            <a:off x="997641" y="4568539"/>
            <a:ext cx="2274254" cy="1521365"/>
          </a:xfrm>
          <a:prstGeom prst="rect">
            <a:avLst/>
          </a:prstGeom>
        </p:spPr>
      </p:pic>
      <p:sp>
        <p:nvSpPr>
          <p:cNvPr id="10" name="TextBox 9"/>
          <p:cNvSpPr txBox="1"/>
          <p:nvPr/>
        </p:nvSpPr>
        <p:spPr>
          <a:xfrm>
            <a:off x="4727796" y="4328088"/>
            <a:ext cx="1013996" cy="369332"/>
          </a:xfrm>
          <a:prstGeom prst="rect">
            <a:avLst/>
          </a:prstGeom>
          <a:noFill/>
        </p:spPr>
        <p:txBody>
          <a:bodyPr wrap="none" rtlCol="0">
            <a:spAutoFit/>
          </a:bodyPr>
          <a:lstStyle/>
          <a:p>
            <a:r>
              <a:rPr lang="en-US" b="1" dirty="0">
                <a:solidFill>
                  <a:schemeClr val="tx1">
                    <a:lumMod val="65000"/>
                    <a:lumOff val="35000"/>
                  </a:schemeClr>
                </a:solidFill>
              </a:rPr>
              <a:t>Trustees</a:t>
            </a:r>
          </a:p>
        </p:txBody>
      </p:sp>
      <p:sp>
        <p:nvSpPr>
          <p:cNvPr id="21" name="TextBox 20"/>
          <p:cNvSpPr txBox="1"/>
          <p:nvPr/>
        </p:nvSpPr>
        <p:spPr>
          <a:xfrm>
            <a:off x="3512213" y="4232345"/>
            <a:ext cx="937116" cy="369332"/>
          </a:xfrm>
          <a:prstGeom prst="rect">
            <a:avLst/>
          </a:prstGeom>
          <a:noFill/>
        </p:spPr>
        <p:txBody>
          <a:bodyPr wrap="none" rtlCol="0">
            <a:spAutoFit/>
          </a:bodyPr>
          <a:lstStyle/>
          <a:p>
            <a:r>
              <a:rPr lang="en-US" b="1" dirty="0">
                <a:solidFill>
                  <a:schemeClr val="tx1">
                    <a:lumMod val="65000"/>
                    <a:lumOff val="35000"/>
                  </a:schemeClr>
                </a:solidFill>
              </a:rPr>
              <a:t>Parents</a:t>
            </a:r>
          </a:p>
        </p:txBody>
      </p:sp>
      <p:sp>
        <p:nvSpPr>
          <p:cNvPr id="23" name="TextBox 22"/>
          <p:cNvSpPr txBox="1"/>
          <p:nvPr/>
        </p:nvSpPr>
        <p:spPr>
          <a:xfrm>
            <a:off x="1832396" y="3954289"/>
            <a:ext cx="1697901" cy="369332"/>
          </a:xfrm>
          <a:prstGeom prst="rect">
            <a:avLst/>
          </a:prstGeom>
          <a:noFill/>
        </p:spPr>
        <p:txBody>
          <a:bodyPr wrap="none" rtlCol="0">
            <a:spAutoFit/>
          </a:bodyPr>
          <a:lstStyle/>
          <a:p>
            <a:r>
              <a:rPr lang="en-US" b="1" dirty="0">
                <a:solidFill>
                  <a:schemeClr val="tx1">
                    <a:lumMod val="65000"/>
                    <a:lumOff val="35000"/>
                  </a:schemeClr>
                </a:solidFill>
              </a:rPr>
              <a:t>Administrators</a:t>
            </a:r>
          </a:p>
        </p:txBody>
      </p:sp>
      <p:sp>
        <p:nvSpPr>
          <p:cNvPr id="25" name="TextBox 24"/>
          <p:cNvSpPr txBox="1"/>
          <p:nvPr/>
        </p:nvSpPr>
        <p:spPr>
          <a:xfrm>
            <a:off x="863539" y="4333806"/>
            <a:ext cx="1061316" cy="369332"/>
          </a:xfrm>
          <a:prstGeom prst="rect">
            <a:avLst/>
          </a:prstGeom>
          <a:noFill/>
        </p:spPr>
        <p:txBody>
          <a:bodyPr wrap="none" rtlCol="0">
            <a:spAutoFit/>
          </a:bodyPr>
          <a:lstStyle/>
          <a:p>
            <a:r>
              <a:rPr lang="en-US" b="1" dirty="0">
                <a:solidFill>
                  <a:schemeClr val="tx1">
                    <a:lumMod val="65000"/>
                    <a:lumOff val="35000"/>
                  </a:schemeClr>
                </a:solidFill>
              </a:rPr>
              <a:t>Teachers</a:t>
            </a:r>
          </a:p>
        </p:txBody>
      </p:sp>
      <p:cxnSp>
        <p:nvCxnSpPr>
          <p:cNvPr id="12" name="Straight Connector 11"/>
          <p:cNvCxnSpPr>
            <a:stCxn id="25" idx="2"/>
          </p:cNvCxnSpPr>
          <p:nvPr/>
        </p:nvCxnSpPr>
        <p:spPr>
          <a:xfrm>
            <a:off x="1394197" y="4703138"/>
            <a:ext cx="262750" cy="209626"/>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530726" y="4249087"/>
            <a:ext cx="81499" cy="662231"/>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3868907" y="4518953"/>
            <a:ext cx="22418" cy="322203"/>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4604090" y="4635308"/>
            <a:ext cx="565205" cy="491483"/>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4"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2077452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3938025" y="2487473"/>
            <a:ext cx="1500249" cy="234120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p:txBody>
      </p:sp>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3957" y="2800555"/>
            <a:ext cx="794390" cy="833860"/>
          </a:xfrm>
          <a:prstGeom prst="rect">
            <a:avLst/>
          </a:prstGeom>
        </p:spPr>
      </p:pic>
      <p:sp>
        <p:nvSpPr>
          <p:cNvPr id="49" name="Rectangle 48"/>
          <p:cNvSpPr/>
          <p:nvPr/>
        </p:nvSpPr>
        <p:spPr>
          <a:xfrm>
            <a:off x="4071815" y="3688514"/>
            <a:ext cx="1204489" cy="7763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2"/>
                </a:solidFill>
                <a:latin typeface="Century Gothic" panose="020B0502020202020204" pitchFamily="34" charset="0"/>
              </a:rPr>
              <a:t>Closing </a:t>
            </a:r>
          </a:p>
          <a:p>
            <a:pPr algn="ctr"/>
            <a:r>
              <a:rPr lang="en-US" sz="1200" b="1" dirty="0">
                <a:solidFill>
                  <a:schemeClr val="accent2"/>
                </a:solidFill>
                <a:latin typeface="Century Gothic" panose="020B0502020202020204" pitchFamily="34" charset="0"/>
              </a:rPr>
              <a:t>The Gaps</a:t>
            </a:r>
          </a:p>
        </p:txBody>
      </p:sp>
      <p:sp>
        <p:nvSpPr>
          <p:cNvPr id="50" name="Rectangle 49"/>
          <p:cNvSpPr/>
          <p:nvPr/>
        </p:nvSpPr>
        <p:spPr>
          <a:xfrm>
            <a:off x="2312999" y="2487473"/>
            <a:ext cx="1509043" cy="234120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p:txBody>
      </p:sp>
      <p:pic>
        <p:nvPicPr>
          <p:cNvPr id="51" name="Picture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29138" y="2800554"/>
            <a:ext cx="805242" cy="840327"/>
          </a:xfrm>
          <a:prstGeom prst="rect">
            <a:avLst/>
          </a:prstGeom>
        </p:spPr>
      </p:pic>
      <p:sp>
        <p:nvSpPr>
          <p:cNvPr id="52" name="Rectangle 51"/>
          <p:cNvSpPr/>
          <p:nvPr/>
        </p:nvSpPr>
        <p:spPr>
          <a:xfrm>
            <a:off x="2447574" y="3688514"/>
            <a:ext cx="1211549" cy="7763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2"/>
                </a:solidFill>
                <a:latin typeface="Century Gothic" panose="020B0502020202020204" pitchFamily="34" charset="0"/>
              </a:rPr>
              <a:t>School</a:t>
            </a:r>
          </a:p>
          <a:p>
            <a:pPr algn="ctr"/>
            <a:r>
              <a:rPr lang="en-US" sz="1200" b="1" dirty="0">
                <a:solidFill>
                  <a:schemeClr val="accent2"/>
                </a:solidFill>
                <a:latin typeface="Century Gothic" panose="020B0502020202020204" pitchFamily="34" charset="0"/>
              </a:rPr>
              <a:t>Progress</a:t>
            </a:r>
          </a:p>
        </p:txBody>
      </p:sp>
      <p:sp>
        <p:nvSpPr>
          <p:cNvPr id="53" name="Rectangle 52"/>
          <p:cNvSpPr/>
          <p:nvPr/>
        </p:nvSpPr>
        <p:spPr>
          <a:xfrm>
            <a:off x="687972" y="2487473"/>
            <a:ext cx="1509043" cy="234120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p:txBody>
      </p:sp>
      <p:pic>
        <p:nvPicPr>
          <p:cNvPr id="54" name="Picture 5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7515" y="2800554"/>
            <a:ext cx="749481" cy="782136"/>
          </a:xfrm>
          <a:prstGeom prst="rect">
            <a:avLst/>
          </a:prstGeom>
        </p:spPr>
      </p:pic>
      <p:sp>
        <p:nvSpPr>
          <p:cNvPr id="55" name="Rectangle 54"/>
          <p:cNvSpPr/>
          <p:nvPr/>
        </p:nvSpPr>
        <p:spPr>
          <a:xfrm>
            <a:off x="822547" y="3688514"/>
            <a:ext cx="1211549" cy="7763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2"/>
                </a:solidFill>
                <a:latin typeface="Century Gothic" panose="020B0502020202020204" pitchFamily="34" charset="0"/>
              </a:rPr>
              <a:t>Student Achievement</a:t>
            </a:r>
          </a:p>
        </p:txBody>
      </p:sp>
      <p:sp>
        <p:nvSpPr>
          <p:cNvPr id="60" name="Rectangle 59"/>
          <p:cNvSpPr/>
          <p:nvPr/>
        </p:nvSpPr>
        <p:spPr>
          <a:xfrm>
            <a:off x="687972" y="1989599"/>
            <a:ext cx="3219690" cy="427267"/>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Century Gothic" panose="020B0502020202020204" pitchFamily="34" charset="0"/>
              </a:rPr>
              <a:t>Best of Achievement or Progress</a:t>
            </a:r>
          </a:p>
        </p:txBody>
      </p:sp>
      <p:sp>
        <p:nvSpPr>
          <p:cNvPr id="61" name="Rectangle 60"/>
          <p:cNvSpPr/>
          <p:nvPr/>
        </p:nvSpPr>
        <p:spPr>
          <a:xfrm>
            <a:off x="3938025" y="1989599"/>
            <a:ext cx="1500249" cy="427267"/>
          </a:xfrm>
          <a:prstGeom prst="rect">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Century Gothic" panose="020B0502020202020204" pitchFamily="34" charset="0"/>
              </a:rPr>
              <a:t>Minimum 30% </a:t>
            </a:r>
          </a:p>
        </p:txBody>
      </p:sp>
      <p:cxnSp>
        <p:nvCxnSpPr>
          <p:cNvPr id="31" name="Straight Connector 30"/>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Title 1"/>
          <p:cNvSpPr txBox="1">
            <a:spLocks/>
          </p:cNvSpPr>
          <p:nvPr/>
        </p:nvSpPr>
        <p:spPr>
          <a:xfrm>
            <a:off x="566239" y="573448"/>
            <a:ext cx="8399065"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Three Domains: </a:t>
            </a:r>
            <a:endParaRPr lang="en-US" sz="3200" b="1" dirty="0" smtClean="0">
              <a:solidFill>
                <a:schemeClr val="accent2"/>
              </a:solidFill>
              <a:latin typeface="Century Gothic" panose="020B0502020202020204" pitchFamily="34" charset="0"/>
            </a:endParaRPr>
          </a:p>
          <a:p>
            <a:pPr>
              <a:lnSpc>
                <a:spcPct val="100000"/>
              </a:lnSpc>
            </a:pPr>
            <a:r>
              <a:rPr lang="en-US" sz="3200" dirty="0" smtClean="0">
                <a:solidFill>
                  <a:schemeClr val="tx1"/>
                </a:solidFill>
                <a:latin typeface="Century Gothic" panose="020B0502020202020204" pitchFamily="34" charset="0"/>
              </a:rPr>
              <a:t>Combining </a:t>
            </a:r>
            <a:r>
              <a:rPr lang="en-US" sz="3200" dirty="0">
                <a:solidFill>
                  <a:schemeClr val="tx1"/>
                </a:solidFill>
                <a:latin typeface="Century Gothic" panose="020B0502020202020204" pitchFamily="34" charset="0"/>
              </a:rPr>
              <a:t>to Calculate Overall Score</a:t>
            </a:r>
            <a:endParaRPr lang="en-US" sz="3200" dirty="0">
              <a:solidFill>
                <a:schemeClr val="accent1">
                  <a:lumMod val="75000"/>
                </a:schemeClr>
              </a:solidFill>
              <a:latin typeface="Century Gothic" panose="020B0502020202020204" pitchFamily="34" charset="0"/>
            </a:endParaRPr>
          </a:p>
        </p:txBody>
      </p:sp>
      <p:sp>
        <p:nvSpPr>
          <p:cNvPr id="23" name="TextBox 22">
            <a:extLst>
              <a:ext uri="{FF2B5EF4-FFF2-40B4-BE49-F238E27FC236}">
                <a16:creationId xmlns:a16="http://schemas.microsoft.com/office/drawing/2014/main" xmlns="" id="{43BF4470-3232-40C9-B344-064B77F8D94D}"/>
              </a:ext>
            </a:extLst>
          </p:cNvPr>
          <p:cNvSpPr txBox="1"/>
          <p:nvPr/>
        </p:nvSpPr>
        <p:spPr>
          <a:xfrm>
            <a:off x="5898725" y="3013747"/>
            <a:ext cx="2372156" cy="2510944"/>
          </a:xfrm>
          <a:prstGeom prst="rect">
            <a:avLst/>
          </a:prstGeom>
          <a:solidFill>
            <a:schemeClr val="bg1"/>
          </a:solidFill>
          <a:ln w="28575">
            <a:solidFill>
              <a:srgbClr val="1582C6"/>
            </a:solidFill>
          </a:ln>
          <a:effectLst>
            <a:outerShdw blurRad="101600" dist="88900" dir="2700000" algn="tl" rotWithShape="0">
              <a:prstClr val="black">
                <a:alpha val="40000"/>
              </a:prstClr>
            </a:outerShdw>
          </a:effectLst>
        </p:spPr>
        <p:txBody>
          <a:bodyPr wrap="square" rtlCol="0">
            <a:spAutoFit/>
          </a:bodyPr>
          <a:lstStyle/>
          <a:p>
            <a:pPr>
              <a:spcAft>
                <a:spcPts val="450"/>
              </a:spcAft>
            </a:pPr>
            <a:r>
              <a:rPr lang="en-US" sz="1500" b="1" dirty="0">
                <a:solidFill>
                  <a:srgbClr val="F57F43"/>
                </a:solidFill>
                <a:latin typeface="Century Gothic" panose="020B0502020202020204" pitchFamily="34" charset="0"/>
              </a:rPr>
              <a:t>Feedback Opportunities</a:t>
            </a:r>
          </a:p>
          <a:p>
            <a:pPr marL="257175" indent="-257175">
              <a:buFont typeface="Arial" panose="020B0604020202020204" pitchFamily="34" charset="0"/>
              <a:buChar char="•"/>
            </a:pPr>
            <a:r>
              <a:rPr lang="en-US" sz="1350" dirty="0">
                <a:latin typeface="Century Gothic" panose="020B0502020202020204" pitchFamily="34" charset="0"/>
              </a:rPr>
              <a:t>Certain methodology decisions in each domain</a:t>
            </a:r>
          </a:p>
          <a:p>
            <a:pPr marL="257175" indent="-257175">
              <a:spcBef>
                <a:spcPts val="900"/>
              </a:spcBef>
              <a:buFont typeface="Arial" panose="020B0604020202020204" pitchFamily="34" charset="0"/>
              <a:buChar char="•"/>
            </a:pPr>
            <a:r>
              <a:rPr lang="en-US" sz="1350" dirty="0">
                <a:latin typeface="Century Gothic" panose="020B0502020202020204" pitchFamily="34" charset="0"/>
              </a:rPr>
              <a:t>Cut points for each grade in each domain</a:t>
            </a:r>
          </a:p>
          <a:p>
            <a:pPr marL="257175" indent="-257175">
              <a:spcBef>
                <a:spcPts val="900"/>
              </a:spcBef>
              <a:buFont typeface="Arial" panose="020B0604020202020204" pitchFamily="34" charset="0"/>
              <a:buChar char="•"/>
            </a:pPr>
            <a:r>
              <a:rPr lang="en-US" sz="1350" dirty="0">
                <a:latin typeface="Century Gothic" panose="020B0502020202020204" pitchFamily="34" charset="0"/>
              </a:rPr>
              <a:t>Weight (30% or more) to Closing the Gaps Domain</a:t>
            </a:r>
            <a:endParaRPr lang="en-US" sz="1500" b="1" dirty="0">
              <a:solidFill>
                <a:schemeClr val="accent2"/>
              </a:solidFill>
              <a:latin typeface="Century Gothic" panose="020B0502020202020204" pitchFamily="34" charset="0"/>
            </a:endParaRPr>
          </a:p>
        </p:txBody>
      </p:sp>
      <p:pic>
        <p:nvPicPr>
          <p:cNvPr id="24"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76964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Title 1"/>
          <p:cNvSpPr txBox="1">
            <a:spLocks/>
          </p:cNvSpPr>
          <p:nvPr/>
        </p:nvSpPr>
        <p:spPr>
          <a:xfrm>
            <a:off x="623805" y="574928"/>
            <a:ext cx="768178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dirty="0" smtClean="0">
                <a:solidFill>
                  <a:schemeClr val="tx1"/>
                </a:solidFill>
                <a:latin typeface="Century Gothic" panose="020B0502020202020204" pitchFamily="34" charset="0"/>
              </a:rPr>
              <a:t>Texas Higher Education Strategic Plan: 2015-2030</a:t>
            </a:r>
            <a:endParaRPr lang="en-US" sz="3200" dirty="0">
              <a:solidFill>
                <a:schemeClr val="accent1">
                  <a:lumMod val="75000"/>
                </a:schemeClr>
              </a:solidFill>
              <a:latin typeface="Century Gothic" panose="020B0502020202020204" pitchFamily="34"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6347" t="27602" r="16450" b="51111"/>
          <a:stretch/>
        </p:blipFill>
        <p:spPr>
          <a:xfrm>
            <a:off x="623805" y="2936494"/>
            <a:ext cx="2753036" cy="11284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6694" t="20118" r="6729" b="27953"/>
          <a:stretch/>
        </p:blipFill>
        <p:spPr>
          <a:xfrm>
            <a:off x="3705726" y="2081438"/>
            <a:ext cx="4588042" cy="35613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
        <p:nvSpPr>
          <p:cNvPr id="4" name="TextBox 3"/>
          <p:cNvSpPr txBox="1"/>
          <p:nvPr/>
        </p:nvSpPr>
        <p:spPr>
          <a:xfrm>
            <a:off x="524435" y="4219099"/>
            <a:ext cx="2852406" cy="707886"/>
          </a:xfrm>
          <a:prstGeom prst="rect">
            <a:avLst/>
          </a:prstGeom>
          <a:noFill/>
        </p:spPr>
        <p:txBody>
          <a:bodyPr wrap="square" rtlCol="0">
            <a:spAutoFit/>
          </a:bodyPr>
          <a:lstStyle/>
          <a:p>
            <a:pPr algn="ctr"/>
            <a:r>
              <a:rPr lang="en-US" sz="2000" dirty="0" smtClean="0">
                <a:latin typeface="Century Gothic" charset="0"/>
                <a:ea typeface="Century Gothic" charset="0"/>
                <a:cs typeface="Century Gothic" charset="0"/>
              </a:rPr>
              <a:t>Expert Gallery Walk</a:t>
            </a:r>
          </a:p>
          <a:p>
            <a:pPr algn="ctr"/>
            <a:r>
              <a:rPr lang="en-US" sz="2000" dirty="0" smtClean="0">
                <a:latin typeface="Century Gothic" charset="0"/>
                <a:ea typeface="Century Gothic" charset="0"/>
                <a:cs typeface="Century Gothic" charset="0"/>
              </a:rPr>
              <a:t>WS# </a:t>
            </a:r>
            <a:r>
              <a:rPr lang="cs-CZ" sz="2000" dirty="0">
                <a:latin typeface="Century Gothic" charset="0"/>
                <a:ea typeface="Century Gothic" charset="0"/>
                <a:cs typeface="Century Gothic" charset="0"/>
              </a:rPr>
              <a:t>69360</a:t>
            </a:r>
            <a:endParaRPr lang="en-US" sz="2000" dirty="0">
              <a:latin typeface="Century Gothic" charset="0"/>
              <a:ea typeface="Century Gothic" charset="0"/>
              <a:cs typeface="Century Gothic" charset="0"/>
            </a:endParaRPr>
          </a:p>
        </p:txBody>
      </p:sp>
    </p:spTree>
    <p:extLst>
      <p:ext uri="{BB962C8B-B14F-4D97-AF65-F5344CB8AC3E}">
        <p14:creationId xmlns:p14="http://schemas.microsoft.com/office/powerpoint/2010/main" val="1640255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p:cNvCxnSpPr/>
          <p:nvPr/>
        </p:nvCxnSpPr>
        <p:spPr>
          <a:xfrm>
            <a:off x="799164" y="1886844"/>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Title 1"/>
          <p:cNvSpPr txBox="1">
            <a:spLocks/>
          </p:cNvSpPr>
          <p:nvPr/>
        </p:nvSpPr>
        <p:spPr>
          <a:xfrm>
            <a:off x="799163" y="989184"/>
            <a:ext cx="7709039"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Student Achievement: </a:t>
            </a:r>
            <a:r>
              <a:rPr lang="en-US" sz="3200" dirty="0">
                <a:solidFill>
                  <a:schemeClr val="tx1"/>
                </a:solidFill>
                <a:latin typeface="Century Gothic" panose="020B0502020202020204" pitchFamily="34" charset="0"/>
              </a:rPr>
              <a:t>Performance</a:t>
            </a:r>
            <a:endParaRPr lang="en-US" sz="3200" dirty="0">
              <a:solidFill>
                <a:schemeClr val="accent1">
                  <a:lumMod val="75000"/>
                </a:schemeClr>
              </a:solidFill>
              <a:latin typeface="Century Gothic" panose="020B0502020202020204" pitchFamily="34" charset="0"/>
            </a:endParaRPr>
          </a:p>
        </p:txBody>
      </p:sp>
      <p:sp>
        <p:nvSpPr>
          <p:cNvPr id="43" name="Rectangle 42">
            <a:extLst>
              <a:ext uri="{FF2B5EF4-FFF2-40B4-BE49-F238E27FC236}">
                <a16:creationId xmlns:a16="http://schemas.microsoft.com/office/drawing/2014/main" xmlns="" id="{33A3CDE1-48A2-4155-BE39-10F4E2DD5227}"/>
              </a:ext>
            </a:extLst>
          </p:cNvPr>
          <p:cNvSpPr/>
          <p:nvPr/>
        </p:nvSpPr>
        <p:spPr>
          <a:xfrm>
            <a:off x="799163" y="2162951"/>
            <a:ext cx="2387184" cy="36819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p:txBody>
      </p:sp>
      <p:pic>
        <p:nvPicPr>
          <p:cNvPr id="44" name="Picture 43">
            <a:extLst>
              <a:ext uri="{FF2B5EF4-FFF2-40B4-BE49-F238E27FC236}">
                <a16:creationId xmlns:a16="http://schemas.microsoft.com/office/drawing/2014/main" xmlns="" id="{9D1BF764-D42E-4DDD-A616-27A2EE619F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206" y="2457097"/>
            <a:ext cx="1623098" cy="1693816"/>
          </a:xfrm>
          <a:prstGeom prst="rect">
            <a:avLst/>
          </a:prstGeom>
        </p:spPr>
      </p:pic>
      <p:sp>
        <p:nvSpPr>
          <p:cNvPr id="45" name="Rectangle 44">
            <a:extLst>
              <a:ext uri="{FF2B5EF4-FFF2-40B4-BE49-F238E27FC236}">
                <a16:creationId xmlns:a16="http://schemas.microsoft.com/office/drawing/2014/main" xmlns="" id="{B7D9DF87-1B76-4537-ABEB-133B1CFC11B7}"/>
              </a:ext>
            </a:extLst>
          </p:cNvPr>
          <p:cNvSpPr/>
          <p:nvPr/>
        </p:nvSpPr>
        <p:spPr>
          <a:xfrm>
            <a:off x="1275684" y="4350744"/>
            <a:ext cx="1434142" cy="9136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2"/>
                </a:solidFill>
                <a:latin typeface="Century Gothic" panose="020B0502020202020204" pitchFamily="34" charset="0"/>
              </a:rPr>
              <a:t>Student Achievement</a:t>
            </a:r>
          </a:p>
        </p:txBody>
      </p:sp>
      <p:sp>
        <p:nvSpPr>
          <p:cNvPr id="47" name="Rectangle 46">
            <a:extLst>
              <a:ext uri="{FF2B5EF4-FFF2-40B4-BE49-F238E27FC236}">
                <a16:creationId xmlns:a16="http://schemas.microsoft.com/office/drawing/2014/main" xmlns="" id="{8EA6A898-E3B3-4B55-A9CD-1357780CAE09}"/>
              </a:ext>
            </a:extLst>
          </p:cNvPr>
          <p:cNvSpPr/>
          <p:nvPr/>
        </p:nvSpPr>
        <p:spPr>
          <a:xfrm>
            <a:off x="5543027" y="2742596"/>
            <a:ext cx="1425159" cy="221099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p:txBody>
      </p:sp>
      <p:pic>
        <p:nvPicPr>
          <p:cNvPr id="50" name="Picture 49">
            <a:extLst>
              <a:ext uri="{FF2B5EF4-FFF2-40B4-BE49-F238E27FC236}">
                <a16:creationId xmlns:a16="http://schemas.microsoft.com/office/drawing/2014/main" xmlns="" id="{F8A2E949-C759-4BDA-B4A1-1BCA5797EC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958" y="3055678"/>
            <a:ext cx="750209" cy="787484"/>
          </a:xfrm>
          <a:prstGeom prst="rect">
            <a:avLst/>
          </a:prstGeom>
        </p:spPr>
      </p:pic>
      <p:sp>
        <p:nvSpPr>
          <p:cNvPr id="51" name="Rectangle 50">
            <a:extLst>
              <a:ext uri="{FF2B5EF4-FFF2-40B4-BE49-F238E27FC236}">
                <a16:creationId xmlns:a16="http://schemas.microsoft.com/office/drawing/2014/main" xmlns="" id="{61BF94D5-F493-4A06-A956-4D272A90BAEF}"/>
              </a:ext>
            </a:extLst>
          </p:cNvPr>
          <p:cNvSpPr/>
          <p:nvPr/>
        </p:nvSpPr>
        <p:spPr>
          <a:xfrm>
            <a:off x="5676817" y="3943637"/>
            <a:ext cx="1144202" cy="7331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2"/>
                </a:solidFill>
                <a:latin typeface="Century Gothic" panose="020B0502020202020204" pitchFamily="34" charset="0"/>
              </a:rPr>
              <a:t>Closing </a:t>
            </a:r>
          </a:p>
          <a:p>
            <a:pPr algn="ctr"/>
            <a:r>
              <a:rPr lang="en-US" sz="1200" b="1" dirty="0">
                <a:solidFill>
                  <a:schemeClr val="accent2"/>
                </a:solidFill>
                <a:latin typeface="Century Gothic" panose="020B0502020202020204" pitchFamily="34" charset="0"/>
              </a:rPr>
              <a:t>The Gaps</a:t>
            </a:r>
          </a:p>
        </p:txBody>
      </p:sp>
      <p:sp>
        <p:nvSpPr>
          <p:cNvPr id="55" name="Rectangle 54">
            <a:extLst>
              <a:ext uri="{FF2B5EF4-FFF2-40B4-BE49-F238E27FC236}">
                <a16:creationId xmlns:a16="http://schemas.microsoft.com/office/drawing/2014/main" xmlns="" id="{668EDADE-9C42-4B75-98BD-8CB3FD833C3B}"/>
              </a:ext>
            </a:extLst>
          </p:cNvPr>
          <p:cNvSpPr/>
          <p:nvPr/>
        </p:nvSpPr>
        <p:spPr>
          <a:xfrm>
            <a:off x="3632992" y="2742596"/>
            <a:ext cx="1433513" cy="221099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p:txBody>
      </p:sp>
      <p:pic>
        <p:nvPicPr>
          <p:cNvPr id="56" name="Picture 55">
            <a:extLst>
              <a:ext uri="{FF2B5EF4-FFF2-40B4-BE49-F238E27FC236}">
                <a16:creationId xmlns:a16="http://schemas.microsoft.com/office/drawing/2014/main" xmlns="" id="{E2AA6808-13A7-47B9-900F-AA7735911D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49131" y="3055677"/>
            <a:ext cx="760457" cy="793591"/>
          </a:xfrm>
          <a:prstGeom prst="rect">
            <a:avLst/>
          </a:prstGeom>
        </p:spPr>
      </p:pic>
      <p:sp>
        <p:nvSpPr>
          <p:cNvPr id="57" name="Rectangle 56">
            <a:extLst>
              <a:ext uri="{FF2B5EF4-FFF2-40B4-BE49-F238E27FC236}">
                <a16:creationId xmlns:a16="http://schemas.microsoft.com/office/drawing/2014/main" xmlns="" id="{EF34B9FD-1179-4F75-A4CE-6B20F0ACAF87}"/>
              </a:ext>
            </a:extLst>
          </p:cNvPr>
          <p:cNvSpPr/>
          <p:nvPr/>
        </p:nvSpPr>
        <p:spPr>
          <a:xfrm>
            <a:off x="3767567" y="3943637"/>
            <a:ext cx="1150909" cy="7331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2"/>
                </a:solidFill>
                <a:latin typeface="Century Gothic" panose="020B0502020202020204" pitchFamily="34" charset="0"/>
              </a:rPr>
              <a:t>School</a:t>
            </a:r>
          </a:p>
          <a:p>
            <a:pPr algn="ctr"/>
            <a:r>
              <a:rPr lang="en-US" sz="1200" b="1" dirty="0">
                <a:solidFill>
                  <a:schemeClr val="accent2"/>
                </a:solidFill>
                <a:latin typeface="Century Gothic" panose="020B0502020202020204" pitchFamily="34" charset="0"/>
              </a:rPr>
              <a:t>Progress</a:t>
            </a:r>
          </a:p>
        </p:txBody>
      </p:sp>
      <p:pic>
        <p:nvPicPr>
          <p:cNvPr id="19"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3237333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793" y="3963133"/>
            <a:ext cx="1160242" cy="88080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588508736"/>
              </p:ext>
            </p:extLst>
          </p:nvPr>
        </p:nvGraphicFramePr>
        <p:xfrm>
          <a:off x="1903666" y="3688969"/>
          <a:ext cx="3772304" cy="2012405"/>
        </p:xfrm>
        <a:graphic>
          <a:graphicData uri="http://schemas.openxmlformats.org/drawingml/2006/table">
            <a:tbl>
              <a:tblPr firstRow="1" bandRow="1">
                <a:tableStyleId>{5C22544A-7EE6-4342-B048-85BDC9FD1C3A}</a:tableStyleId>
              </a:tblPr>
              <a:tblGrid>
                <a:gridCol w="2893510">
                  <a:extLst>
                    <a:ext uri="{9D8B030D-6E8A-4147-A177-3AD203B41FA5}">
                      <a16:colId xmlns:a16="http://schemas.microsoft.com/office/drawing/2014/main" xmlns="" val="20000"/>
                    </a:ext>
                  </a:extLst>
                </a:gridCol>
                <a:gridCol w="878794">
                  <a:extLst>
                    <a:ext uri="{9D8B030D-6E8A-4147-A177-3AD203B41FA5}">
                      <a16:colId xmlns:a16="http://schemas.microsoft.com/office/drawing/2014/main" xmlns="" val="20001"/>
                    </a:ext>
                  </a:extLst>
                </a:gridCol>
              </a:tblGrid>
              <a:tr h="320329">
                <a:tc>
                  <a:txBody>
                    <a:bodyPr/>
                    <a:lstStyle/>
                    <a:p>
                      <a:endParaRPr lang="en-US" sz="1000" dirty="0">
                        <a:latin typeface="Century Gothic" panose="020B0502020202020204" pitchFamily="34" charset="0"/>
                      </a:endParaRPr>
                    </a:p>
                  </a:txBody>
                  <a:tcPr marL="54185" marR="54185" marT="27092" marB="27092">
                    <a:solidFill>
                      <a:schemeClr val="accent2"/>
                    </a:solidFill>
                  </a:tcPr>
                </a:tc>
                <a:tc>
                  <a:txBody>
                    <a:bodyPr/>
                    <a:lstStyle/>
                    <a:p>
                      <a:r>
                        <a:rPr lang="en-US" sz="1000" dirty="0">
                          <a:latin typeface="Century Gothic" panose="020B0502020202020204" pitchFamily="34" charset="0"/>
                        </a:rPr>
                        <a:t>All </a:t>
                      </a:r>
                    </a:p>
                    <a:p>
                      <a:r>
                        <a:rPr lang="en-US" sz="1000" dirty="0">
                          <a:latin typeface="Century Gothic" panose="020B0502020202020204" pitchFamily="34" charset="0"/>
                        </a:rPr>
                        <a:t>Students</a:t>
                      </a:r>
                    </a:p>
                  </a:txBody>
                  <a:tcPr marL="54185" marR="54185" marT="27092" marB="27092">
                    <a:solidFill>
                      <a:schemeClr val="accent2"/>
                    </a:solidFill>
                  </a:tcPr>
                </a:tc>
                <a:extLst>
                  <a:ext uri="{0D108BD9-81ED-4DB2-BD59-A6C34878D82A}">
                    <a16:rowId xmlns:a16="http://schemas.microsoft.com/office/drawing/2014/main" xmlns="" val="10000"/>
                  </a:ext>
                </a:extLst>
              </a:tr>
              <a:tr h="236203">
                <a:tc>
                  <a:txBody>
                    <a:bodyPr/>
                    <a:lstStyle/>
                    <a:p>
                      <a:r>
                        <a:rPr lang="en-US" sz="1000" b="1" dirty="0">
                          <a:latin typeface="Century Gothic" panose="020B0502020202020204" pitchFamily="34" charset="0"/>
                        </a:rPr>
                        <a:t>Total Tests</a:t>
                      </a:r>
                    </a:p>
                  </a:txBody>
                  <a:tcPr marL="54185" marR="54185" marT="27092" marB="27092"/>
                </a:tc>
                <a:tc>
                  <a:txBody>
                    <a:bodyPr/>
                    <a:lstStyle/>
                    <a:p>
                      <a:pPr algn="l"/>
                      <a:r>
                        <a:rPr lang="en-US" sz="1100" b="1" dirty="0">
                          <a:latin typeface="Century Gothic" panose="020B0502020202020204" pitchFamily="34" charset="0"/>
                        </a:rPr>
                        <a:t>3,212</a:t>
                      </a:r>
                    </a:p>
                  </a:txBody>
                  <a:tcPr marL="54185" marR="54185" marT="27092" marB="27092"/>
                </a:tc>
                <a:extLst>
                  <a:ext uri="{0D108BD9-81ED-4DB2-BD59-A6C34878D82A}">
                    <a16:rowId xmlns:a16="http://schemas.microsoft.com/office/drawing/2014/main" xmlns="" val="10001"/>
                  </a:ext>
                </a:extLst>
              </a:tr>
              <a:tr h="236203">
                <a:tc>
                  <a:txBody>
                    <a:bodyPr/>
                    <a:lstStyle/>
                    <a:p>
                      <a:r>
                        <a:rPr lang="en-US" sz="1100" b="1" dirty="0">
                          <a:solidFill>
                            <a:schemeClr val="accent2"/>
                          </a:solidFill>
                          <a:latin typeface="Century Gothic" panose="020B0502020202020204" pitchFamily="34" charset="0"/>
                        </a:rPr>
                        <a:t>#</a:t>
                      </a:r>
                      <a:r>
                        <a:rPr lang="en-US" sz="1100" dirty="0">
                          <a:latin typeface="Century Gothic" panose="020B0502020202020204" pitchFamily="34" charset="0"/>
                        </a:rPr>
                        <a:t> Approaches Grade Level</a:t>
                      </a:r>
                      <a:r>
                        <a:rPr lang="en-US" sz="1100" baseline="0" dirty="0">
                          <a:latin typeface="Century Gothic" panose="020B0502020202020204" pitchFamily="34" charset="0"/>
                        </a:rPr>
                        <a:t> or Above</a:t>
                      </a:r>
                      <a:endParaRPr lang="en-US" sz="1100" dirty="0">
                        <a:latin typeface="Century Gothic" panose="020B0502020202020204" pitchFamily="34" charset="0"/>
                      </a:endParaRPr>
                    </a:p>
                  </a:txBody>
                  <a:tcPr marL="54185" marR="54185" marT="27092" marB="27092"/>
                </a:tc>
                <a:tc>
                  <a:txBody>
                    <a:bodyPr/>
                    <a:lstStyle/>
                    <a:p>
                      <a:r>
                        <a:rPr lang="en-US" sz="1100" dirty="0">
                          <a:latin typeface="Century Gothic" panose="020B0502020202020204" pitchFamily="34" charset="0"/>
                        </a:rPr>
                        <a:t>2,977</a:t>
                      </a:r>
                    </a:p>
                  </a:txBody>
                  <a:tcPr marL="54185" marR="54185" marT="27092" marB="27092"/>
                </a:tc>
                <a:extLst>
                  <a:ext uri="{0D108BD9-81ED-4DB2-BD59-A6C34878D82A}">
                    <a16:rowId xmlns:a16="http://schemas.microsoft.com/office/drawing/2014/main" xmlns="" val="10002"/>
                  </a:ext>
                </a:extLst>
              </a:tr>
              <a:tr h="236203">
                <a:tc>
                  <a:txBody>
                    <a:bodyPr/>
                    <a:lstStyle/>
                    <a:p>
                      <a:r>
                        <a:rPr lang="en-US" sz="1100" b="1" dirty="0">
                          <a:solidFill>
                            <a:schemeClr val="accent2"/>
                          </a:solidFill>
                          <a:latin typeface="Century Gothic" panose="020B0502020202020204" pitchFamily="34" charset="0"/>
                        </a:rPr>
                        <a:t>#</a:t>
                      </a:r>
                      <a:r>
                        <a:rPr lang="en-US" sz="1100" dirty="0">
                          <a:latin typeface="Century Gothic" panose="020B0502020202020204" pitchFamily="34" charset="0"/>
                        </a:rPr>
                        <a:t> Meets Grade Level </a:t>
                      </a:r>
                      <a:r>
                        <a:rPr lang="en-US" sz="1100" baseline="0" dirty="0">
                          <a:latin typeface="Century Gothic" panose="020B0502020202020204" pitchFamily="34" charset="0"/>
                        </a:rPr>
                        <a:t>or Above</a:t>
                      </a:r>
                      <a:endParaRPr lang="en-US" sz="1100" dirty="0">
                        <a:latin typeface="Century Gothic" panose="020B0502020202020204" pitchFamily="34" charset="0"/>
                      </a:endParaRPr>
                    </a:p>
                  </a:txBody>
                  <a:tcPr marL="54185" marR="54185" marT="27092" marB="27092"/>
                </a:tc>
                <a:tc>
                  <a:txBody>
                    <a:bodyPr/>
                    <a:lstStyle/>
                    <a:p>
                      <a:r>
                        <a:rPr lang="en-US" sz="1100" dirty="0">
                          <a:latin typeface="Century Gothic" panose="020B0502020202020204" pitchFamily="34" charset="0"/>
                        </a:rPr>
                        <a:t>1,945</a:t>
                      </a:r>
                    </a:p>
                  </a:txBody>
                  <a:tcPr marL="54185" marR="54185" marT="27092" marB="27092"/>
                </a:tc>
                <a:extLst>
                  <a:ext uri="{0D108BD9-81ED-4DB2-BD59-A6C34878D82A}">
                    <a16:rowId xmlns:a16="http://schemas.microsoft.com/office/drawing/2014/main" xmlns="" val="10003"/>
                  </a:ext>
                </a:extLst>
              </a:tr>
              <a:tr h="236203">
                <a:tc>
                  <a:txBody>
                    <a:bodyPr/>
                    <a:lstStyle/>
                    <a:p>
                      <a:r>
                        <a:rPr lang="en-US" sz="1100" b="1" dirty="0">
                          <a:solidFill>
                            <a:schemeClr val="accent2"/>
                          </a:solidFill>
                          <a:latin typeface="Century Gothic" panose="020B0502020202020204" pitchFamily="34" charset="0"/>
                        </a:rPr>
                        <a:t>#</a:t>
                      </a:r>
                      <a:r>
                        <a:rPr lang="en-US" sz="1100" dirty="0">
                          <a:latin typeface="Century Gothic" panose="020B0502020202020204" pitchFamily="34" charset="0"/>
                        </a:rPr>
                        <a:t> Masters Grade Level</a:t>
                      </a:r>
                    </a:p>
                  </a:txBody>
                  <a:tcPr marL="54185" marR="54185" marT="27092" marB="27092"/>
                </a:tc>
                <a:tc>
                  <a:txBody>
                    <a:bodyPr/>
                    <a:lstStyle/>
                    <a:p>
                      <a:r>
                        <a:rPr lang="en-US" sz="1100" dirty="0">
                          <a:latin typeface="Century Gothic" panose="020B0502020202020204" pitchFamily="34" charset="0"/>
                        </a:rPr>
                        <a:t>878</a:t>
                      </a:r>
                    </a:p>
                  </a:txBody>
                  <a:tcPr marL="54185" marR="54185" marT="27092" marB="27092"/>
                </a:tc>
                <a:extLst>
                  <a:ext uri="{0D108BD9-81ED-4DB2-BD59-A6C34878D82A}">
                    <a16:rowId xmlns:a16="http://schemas.microsoft.com/office/drawing/2014/main" xmlns="" val="10004"/>
                  </a:ext>
                </a:extLst>
              </a:tr>
              <a:tr h="236203">
                <a:tc>
                  <a:txBody>
                    <a:bodyPr/>
                    <a:lstStyle/>
                    <a:p>
                      <a:r>
                        <a:rPr lang="en-US" sz="1100" b="1" dirty="0">
                          <a:solidFill>
                            <a:schemeClr val="bg1"/>
                          </a:solidFill>
                          <a:latin typeface="Century Gothic" panose="020B0502020202020204" pitchFamily="34" charset="0"/>
                        </a:rPr>
                        <a:t>%</a:t>
                      </a:r>
                      <a:endParaRPr lang="en-US" sz="1100" dirty="0">
                        <a:solidFill>
                          <a:schemeClr val="bg1"/>
                        </a:solidFill>
                        <a:latin typeface="Century Gothic" panose="020B0502020202020204" pitchFamily="34" charset="0"/>
                      </a:endParaRPr>
                    </a:p>
                  </a:txBody>
                  <a:tcPr marL="54185" marR="54185" marT="27092" marB="27092">
                    <a:solidFill>
                      <a:schemeClr val="accent2"/>
                    </a:solidFill>
                  </a:tcPr>
                </a:tc>
                <a:tc>
                  <a:txBody>
                    <a:bodyPr/>
                    <a:lstStyle/>
                    <a:p>
                      <a:endParaRPr lang="en-US" sz="1100" b="1" dirty="0">
                        <a:solidFill>
                          <a:schemeClr val="bg1"/>
                        </a:solidFill>
                        <a:latin typeface="Century Gothic" panose="020B0502020202020204" pitchFamily="34" charset="0"/>
                      </a:endParaRPr>
                    </a:p>
                  </a:txBody>
                  <a:tcPr marL="54185" marR="54185" marT="27092" marB="27092">
                    <a:solidFill>
                      <a:schemeClr val="accent2"/>
                    </a:solidFill>
                  </a:tcPr>
                </a:tc>
                <a:extLst>
                  <a:ext uri="{0D108BD9-81ED-4DB2-BD59-A6C34878D82A}">
                    <a16:rowId xmlns:a16="http://schemas.microsoft.com/office/drawing/2014/main" xmlns="" val="10005"/>
                  </a:ext>
                </a:extLst>
              </a:tr>
              <a:tr h="236203">
                <a:tc>
                  <a:txBody>
                    <a:bodyPr/>
                    <a:lstStyle/>
                    <a:p>
                      <a:r>
                        <a:rPr lang="en-US" sz="1100" b="1" dirty="0">
                          <a:solidFill>
                            <a:schemeClr val="bg1"/>
                          </a:solidFill>
                          <a:latin typeface="Century Gothic" panose="020B0502020202020204" pitchFamily="34" charset="0"/>
                        </a:rPr>
                        <a:t>%</a:t>
                      </a:r>
                      <a:endParaRPr lang="en-US" sz="1100" dirty="0">
                        <a:solidFill>
                          <a:schemeClr val="bg1"/>
                        </a:solidFill>
                        <a:latin typeface="Century Gothic" panose="020B0502020202020204" pitchFamily="34" charset="0"/>
                      </a:endParaRPr>
                    </a:p>
                  </a:txBody>
                  <a:tcPr marL="54185" marR="54185" marT="27092" marB="27092">
                    <a:solidFill>
                      <a:schemeClr val="accent2">
                        <a:lumMod val="60000"/>
                        <a:lumOff val="40000"/>
                      </a:schemeClr>
                    </a:solidFill>
                  </a:tcPr>
                </a:tc>
                <a:tc>
                  <a:txBody>
                    <a:bodyPr/>
                    <a:lstStyle/>
                    <a:p>
                      <a:endParaRPr lang="en-US" sz="1100" b="1" dirty="0">
                        <a:solidFill>
                          <a:schemeClr val="bg1"/>
                        </a:solidFill>
                        <a:latin typeface="Century Gothic" panose="020B0502020202020204" pitchFamily="34" charset="0"/>
                      </a:endParaRPr>
                    </a:p>
                  </a:txBody>
                  <a:tcPr marL="54185" marR="54185" marT="27092" marB="27092">
                    <a:solidFill>
                      <a:schemeClr val="accent2">
                        <a:lumMod val="60000"/>
                        <a:lumOff val="40000"/>
                      </a:schemeClr>
                    </a:solidFill>
                  </a:tcPr>
                </a:tc>
                <a:extLst>
                  <a:ext uri="{0D108BD9-81ED-4DB2-BD59-A6C34878D82A}">
                    <a16:rowId xmlns:a16="http://schemas.microsoft.com/office/drawing/2014/main" xmlns="" val="10006"/>
                  </a:ext>
                </a:extLst>
              </a:tr>
              <a:tr h="236203">
                <a:tc>
                  <a:txBody>
                    <a:bodyPr/>
                    <a:lstStyle/>
                    <a:p>
                      <a:r>
                        <a:rPr lang="en-US" sz="1100" b="1" dirty="0">
                          <a:solidFill>
                            <a:schemeClr val="bg1"/>
                          </a:solidFill>
                          <a:latin typeface="Century Gothic" panose="020B0502020202020204" pitchFamily="34" charset="0"/>
                        </a:rPr>
                        <a:t>%</a:t>
                      </a:r>
                      <a:r>
                        <a:rPr lang="en-US" sz="1100" kern="1200" dirty="0">
                          <a:solidFill>
                            <a:schemeClr val="bg1"/>
                          </a:solidFill>
                          <a:latin typeface="Century Gothic" panose="020B0502020202020204" pitchFamily="34" charset="0"/>
                          <a:ea typeface="+mn-ea"/>
                          <a:cs typeface="+mn-cs"/>
                        </a:rPr>
                        <a:t> </a:t>
                      </a:r>
                      <a:endParaRPr lang="en-US" sz="1100" dirty="0">
                        <a:solidFill>
                          <a:schemeClr val="bg1"/>
                        </a:solidFill>
                        <a:latin typeface="Century Gothic" panose="020B0502020202020204" pitchFamily="34" charset="0"/>
                      </a:endParaRPr>
                    </a:p>
                  </a:txBody>
                  <a:tcPr marL="54185" marR="54185" marT="27092" marB="27092">
                    <a:solidFill>
                      <a:schemeClr val="accent2"/>
                    </a:solidFill>
                  </a:tcPr>
                </a:tc>
                <a:tc>
                  <a:txBody>
                    <a:bodyPr/>
                    <a:lstStyle/>
                    <a:p>
                      <a:endParaRPr lang="en-US" sz="1100" b="1" dirty="0">
                        <a:solidFill>
                          <a:schemeClr val="bg1"/>
                        </a:solidFill>
                        <a:latin typeface="Century Gothic" panose="020B0502020202020204" pitchFamily="34" charset="0"/>
                      </a:endParaRPr>
                    </a:p>
                  </a:txBody>
                  <a:tcPr marL="54185" marR="54185" marT="27092" marB="27092">
                    <a:solidFill>
                      <a:schemeClr val="accent2"/>
                    </a:solidFill>
                  </a:tcPr>
                </a:tc>
                <a:extLst>
                  <a:ext uri="{0D108BD9-81ED-4DB2-BD59-A6C34878D82A}">
                    <a16:rowId xmlns:a16="http://schemas.microsoft.com/office/drawing/2014/main" xmlns="" val="10007"/>
                  </a:ext>
                </a:extLst>
              </a:tr>
            </a:tbl>
          </a:graphicData>
        </a:graphic>
      </p:graphicFrame>
      <p:cxnSp>
        <p:nvCxnSpPr>
          <p:cNvPr id="12" name="Straight Connector 11"/>
          <p:cNvCxnSpPr/>
          <p:nvPr/>
        </p:nvCxnSpPr>
        <p:spPr>
          <a:xfrm flipV="1">
            <a:off x="1701031" y="3745161"/>
            <a:ext cx="202632" cy="826007"/>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701031" y="4843929"/>
            <a:ext cx="202632" cy="72146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614071" y="5114678"/>
            <a:ext cx="37017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5981294" y="4821038"/>
            <a:ext cx="116905" cy="29705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614071" y="5309733"/>
            <a:ext cx="650751"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6261866" y="4821038"/>
            <a:ext cx="214292" cy="492107"/>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5614074" y="5527942"/>
            <a:ext cx="922229"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6530391" y="4829909"/>
            <a:ext cx="305252" cy="70099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5892362" y="4217527"/>
            <a:ext cx="1302507" cy="578945"/>
            <a:chOff x="6676981" y="3474554"/>
            <a:chExt cx="1736676" cy="771927"/>
          </a:xfrm>
        </p:grpSpPr>
        <p:sp>
          <p:nvSpPr>
            <p:cNvPr id="48" name="Title 1"/>
            <p:cNvSpPr txBox="1">
              <a:spLocks/>
            </p:cNvSpPr>
            <p:nvPr/>
          </p:nvSpPr>
          <p:spPr>
            <a:xfrm>
              <a:off x="6676981" y="3910671"/>
              <a:ext cx="1736676" cy="33581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1125" dirty="0">
                  <a:solidFill>
                    <a:schemeClr val="tx1"/>
                  </a:solidFill>
                  <a:latin typeface="Century Gothic" panose="020B0502020202020204" pitchFamily="34" charset="0"/>
                </a:rPr>
                <a:t>92.7</a:t>
              </a:r>
              <a:r>
                <a:rPr lang="en-US" sz="1125" dirty="0">
                  <a:solidFill>
                    <a:schemeClr val="accent2"/>
                  </a:solidFill>
                  <a:latin typeface="Century Gothic" panose="020B0502020202020204" pitchFamily="34" charset="0"/>
                </a:rPr>
                <a:t> </a:t>
              </a:r>
              <a:r>
                <a:rPr lang="en-US" sz="1125" b="1" dirty="0">
                  <a:solidFill>
                    <a:schemeClr val="accent2"/>
                  </a:solidFill>
                  <a:latin typeface="Century Gothic" panose="020B0502020202020204" pitchFamily="34" charset="0"/>
                </a:rPr>
                <a:t>+</a:t>
              </a:r>
              <a:r>
                <a:rPr lang="en-US" sz="1125" dirty="0">
                  <a:solidFill>
                    <a:schemeClr val="accent2"/>
                  </a:solidFill>
                  <a:latin typeface="Century Gothic" panose="020B0502020202020204" pitchFamily="34" charset="0"/>
                </a:rPr>
                <a:t> </a:t>
              </a:r>
              <a:r>
                <a:rPr lang="en-US" sz="1125" dirty="0">
                  <a:solidFill>
                    <a:schemeClr val="tx1"/>
                  </a:solidFill>
                  <a:latin typeface="Century Gothic" panose="020B0502020202020204" pitchFamily="34" charset="0"/>
                </a:rPr>
                <a:t>60.6</a:t>
              </a:r>
              <a:r>
                <a:rPr lang="en-US" sz="1125" dirty="0">
                  <a:solidFill>
                    <a:schemeClr val="accent2"/>
                  </a:solidFill>
                  <a:latin typeface="Century Gothic" panose="020B0502020202020204" pitchFamily="34" charset="0"/>
                </a:rPr>
                <a:t> </a:t>
              </a:r>
              <a:r>
                <a:rPr lang="en-US" sz="1125" b="1" dirty="0">
                  <a:solidFill>
                    <a:schemeClr val="accent2"/>
                  </a:solidFill>
                  <a:latin typeface="Century Gothic" panose="020B0502020202020204" pitchFamily="34" charset="0"/>
                </a:rPr>
                <a:t>+</a:t>
              </a:r>
              <a:r>
                <a:rPr lang="en-US" sz="1125" dirty="0">
                  <a:solidFill>
                    <a:schemeClr val="accent2"/>
                  </a:solidFill>
                  <a:latin typeface="Century Gothic" panose="020B0502020202020204" pitchFamily="34" charset="0"/>
                </a:rPr>
                <a:t> </a:t>
              </a:r>
              <a:r>
                <a:rPr lang="en-US" sz="1125" dirty="0">
                  <a:solidFill>
                    <a:schemeClr val="tx1"/>
                  </a:solidFill>
                  <a:latin typeface="Century Gothic" panose="020B0502020202020204" pitchFamily="34" charset="0"/>
                </a:rPr>
                <a:t>27.3</a:t>
              </a:r>
              <a:endParaRPr lang="en-US" sz="1125" b="1" dirty="0">
                <a:solidFill>
                  <a:schemeClr val="accent2"/>
                </a:solidFill>
                <a:latin typeface="Century Gothic" panose="020B0502020202020204" pitchFamily="34" charset="0"/>
              </a:endParaRPr>
            </a:p>
          </p:txBody>
        </p:sp>
        <p:sp>
          <p:nvSpPr>
            <p:cNvPr id="64" name="Title 1"/>
            <p:cNvSpPr txBox="1">
              <a:spLocks/>
            </p:cNvSpPr>
            <p:nvPr/>
          </p:nvSpPr>
          <p:spPr>
            <a:xfrm>
              <a:off x="6821023" y="3474554"/>
              <a:ext cx="1252284" cy="413873"/>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013" b="1" dirty="0">
                  <a:solidFill>
                    <a:schemeClr val="accent2"/>
                  </a:solidFill>
                  <a:latin typeface="Century Gothic" panose="020B0502020202020204" pitchFamily="34" charset="0"/>
                </a:rPr>
                <a:t>Average of 3</a:t>
              </a:r>
            </a:p>
          </p:txBody>
        </p:sp>
        <p:sp>
          <p:nvSpPr>
            <p:cNvPr id="29" name="Left Brace 28"/>
            <p:cNvSpPr/>
            <p:nvPr/>
          </p:nvSpPr>
          <p:spPr>
            <a:xfrm rot="5400000">
              <a:off x="7331695" y="3408335"/>
              <a:ext cx="184907" cy="862363"/>
            </a:xfrm>
            <a:prstGeom prst="leftBrace">
              <a:avLst/>
            </a:prstGeom>
            <a:ln>
              <a:solidFill>
                <a:schemeClr val="accent2"/>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13" dirty="0">
                <a:latin typeface="Century Gothic" panose="020B0502020202020204" pitchFamily="34" charset="0"/>
              </a:endParaRPr>
            </a:p>
          </p:txBody>
        </p:sp>
      </p:grpSp>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393" y="1918499"/>
            <a:ext cx="1930539" cy="757230"/>
          </a:xfrm>
          <a:prstGeom prst="rect">
            <a:avLst/>
          </a:prstGeom>
        </p:spPr>
      </p:pic>
      <p:sp>
        <p:nvSpPr>
          <p:cNvPr id="79" name="Title 1"/>
          <p:cNvSpPr txBox="1">
            <a:spLocks/>
          </p:cNvSpPr>
          <p:nvPr/>
        </p:nvSpPr>
        <p:spPr>
          <a:xfrm>
            <a:off x="6998359" y="4536729"/>
            <a:ext cx="431237" cy="251858"/>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1125" b="1" dirty="0">
                <a:solidFill>
                  <a:schemeClr val="accent2"/>
                </a:solidFill>
                <a:latin typeface="Century Gothic" panose="020B0502020202020204" pitchFamily="34" charset="0"/>
              </a:rPr>
              <a:t>/</a:t>
            </a:r>
            <a:r>
              <a:rPr lang="en-US" sz="1125" dirty="0">
                <a:solidFill>
                  <a:schemeClr val="tx1"/>
                </a:solidFill>
                <a:latin typeface="Century Gothic" panose="020B0502020202020204" pitchFamily="34" charset="0"/>
              </a:rPr>
              <a:t> 3</a:t>
            </a:r>
            <a:endParaRPr lang="en-US" sz="1125" b="1" dirty="0">
              <a:solidFill>
                <a:schemeClr val="accent2"/>
              </a:solidFill>
              <a:latin typeface="Century Gothic" panose="020B0502020202020204" pitchFamily="34" charset="0"/>
            </a:endParaRPr>
          </a:p>
        </p:txBody>
      </p:sp>
      <p:cxnSp>
        <p:nvCxnSpPr>
          <p:cNvPr id="67" name="Straight Connector 66"/>
          <p:cNvCxnSpPr/>
          <p:nvPr/>
        </p:nvCxnSpPr>
        <p:spPr>
          <a:xfrm>
            <a:off x="7656298" y="4103094"/>
            <a:ext cx="0" cy="376015"/>
          </a:xfrm>
          <a:prstGeom prst="line">
            <a:avLst/>
          </a:prstGeom>
          <a:ln w="28575">
            <a:solidFill>
              <a:srgbClr val="2683C6"/>
            </a:solidFill>
            <a:prstDash val="sysDot"/>
          </a:ln>
        </p:spPr>
        <p:style>
          <a:lnRef idx="1">
            <a:schemeClr val="accent1"/>
          </a:lnRef>
          <a:fillRef idx="0">
            <a:schemeClr val="accent1"/>
          </a:fillRef>
          <a:effectRef idx="0">
            <a:schemeClr val="accent1"/>
          </a:effectRef>
          <a:fontRef idx="minor">
            <a:schemeClr val="tx1"/>
          </a:fontRef>
        </p:style>
      </p:cxnSp>
      <p:sp>
        <p:nvSpPr>
          <p:cNvPr id="68" name="Title 1"/>
          <p:cNvSpPr txBox="1">
            <a:spLocks/>
          </p:cNvSpPr>
          <p:nvPr/>
        </p:nvSpPr>
        <p:spPr>
          <a:xfrm>
            <a:off x="6733511" y="2895111"/>
            <a:ext cx="1845573" cy="325922"/>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400" b="1" dirty="0">
                <a:solidFill>
                  <a:schemeClr val="accent2"/>
                </a:solidFill>
                <a:latin typeface="Century Gothic" panose="020B0502020202020204" pitchFamily="34" charset="0"/>
              </a:rPr>
              <a:t>Student Achievement  Score</a:t>
            </a:r>
          </a:p>
        </p:txBody>
      </p:sp>
      <p:sp>
        <p:nvSpPr>
          <p:cNvPr id="80" name="Title 1"/>
          <p:cNvSpPr txBox="1">
            <a:spLocks/>
          </p:cNvSpPr>
          <p:nvPr/>
        </p:nvSpPr>
        <p:spPr>
          <a:xfrm>
            <a:off x="7240613" y="4478988"/>
            <a:ext cx="804991" cy="24922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1600" b="1" dirty="0">
                <a:solidFill>
                  <a:schemeClr val="accent2"/>
                </a:solidFill>
                <a:latin typeface="Century Gothic" panose="020B0502020202020204" pitchFamily="34" charset="0"/>
              </a:rPr>
              <a:t>=</a:t>
            </a:r>
            <a:r>
              <a:rPr lang="en-US" sz="1600" dirty="0">
                <a:solidFill>
                  <a:schemeClr val="tx1"/>
                </a:solidFill>
                <a:latin typeface="Century Gothic" panose="020B0502020202020204" pitchFamily="34" charset="0"/>
              </a:rPr>
              <a:t> </a:t>
            </a:r>
            <a:r>
              <a:rPr lang="en-US" sz="1600" b="1" dirty="0">
                <a:solidFill>
                  <a:schemeClr val="accent2"/>
                </a:solidFill>
                <a:latin typeface="Century Gothic" panose="020B0502020202020204" pitchFamily="34" charset="0"/>
              </a:rPr>
              <a:t>60.2</a:t>
            </a:r>
          </a:p>
        </p:txBody>
      </p:sp>
      <p:sp>
        <p:nvSpPr>
          <p:cNvPr id="26" name="Rectangle 25"/>
          <p:cNvSpPr/>
          <p:nvPr/>
        </p:nvSpPr>
        <p:spPr>
          <a:xfrm>
            <a:off x="7303912" y="3472744"/>
            <a:ext cx="678392" cy="57612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latin typeface="Century Gothic" panose="020B0502020202020204" pitchFamily="34" charset="0"/>
              </a:rPr>
              <a:t>A</a:t>
            </a:r>
            <a:endParaRPr lang="en-US" sz="3000" b="1" dirty="0">
              <a:solidFill>
                <a:srgbClr val="FFC000"/>
              </a:solidFill>
              <a:latin typeface="Century Gothic" panose="020B0502020202020204" pitchFamily="34" charset="0"/>
            </a:endParaRPr>
          </a:p>
        </p:txBody>
      </p:sp>
      <p:sp>
        <p:nvSpPr>
          <p:cNvPr id="13" name="TextBox 12"/>
          <p:cNvSpPr txBox="1"/>
          <p:nvPr/>
        </p:nvSpPr>
        <p:spPr>
          <a:xfrm>
            <a:off x="2010255" y="4982640"/>
            <a:ext cx="2317206" cy="230832"/>
          </a:xfrm>
          <a:prstGeom prst="rect">
            <a:avLst/>
          </a:prstGeom>
          <a:noFill/>
        </p:spPr>
        <p:txBody>
          <a:bodyPr wrap="square" rtlCol="0">
            <a:spAutoFit/>
          </a:bodyPr>
          <a:lstStyle/>
          <a:p>
            <a:r>
              <a:rPr lang="en-US" sz="900" b="1" dirty="0">
                <a:solidFill>
                  <a:schemeClr val="bg1"/>
                </a:solidFill>
                <a:latin typeface="Century Gothic" panose="020B0502020202020204" pitchFamily="34" charset="0"/>
              </a:rPr>
              <a:t>Approaches Grade Level or Above</a:t>
            </a:r>
          </a:p>
        </p:txBody>
      </p:sp>
      <p:sp>
        <p:nvSpPr>
          <p:cNvPr id="35" name="TextBox 34"/>
          <p:cNvSpPr txBox="1"/>
          <p:nvPr/>
        </p:nvSpPr>
        <p:spPr>
          <a:xfrm>
            <a:off x="2010255" y="5200138"/>
            <a:ext cx="2026869" cy="242374"/>
          </a:xfrm>
          <a:prstGeom prst="rect">
            <a:avLst/>
          </a:prstGeom>
          <a:noFill/>
        </p:spPr>
        <p:txBody>
          <a:bodyPr wrap="square" rtlCol="0">
            <a:spAutoFit/>
          </a:bodyPr>
          <a:lstStyle/>
          <a:p>
            <a:r>
              <a:rPr lang="en-US" sz="975" b="1" dirty="0">
                <a:solidFill>
                  <a:schemeClr val="bg1"/>
                </a:solidFill>
                <a:latin typeface="Century Gothic" panose="020B0502020202020204" pitchFamily="34" charset="0"/>
              </a:rPr>
              <a:t>Meets Grade Level or Above</a:t>
            </a:r>
          </a:p>
        </p:txBody>
      </p:sp>
      <p:sp>
        <p:nvSpPr>
          <p:cNvPr id="37" name="TextBox 36"/>
          <p:cNvSpPr txBox="1"/>
          <p:nvPr/>
        </p:nvSpPr>
        <p:spPr>
          <a:xfrm>
            <a:off x="2010573" y="5426770"/>
            <a:ext cx="1475267" cy="242374"/>
          </a:xfrm>
          <a:prstGeom prst="rect">
            <a:avLst/>
          </a:prstGeom>
          <a:noFill/>
        </p:spPr>
        <p:txBody>
          <a:bodyPr wrap="square" rtlCol="0">
            <a:spAutoFit/>
          </a:bodyPr>
          <a:lstStyle/>
          <a:p>
            <a:r>
              <a:rPr lang="en-US" sz="975" b="1" dirty="0">
                <a:solidFill>
                  <a:schemeClr val="bg1"/>
                </a:solidFill>
                <a:latin typeface="Century Gothic" panose="020B0502020202020204" pitchFamily="34" charset="0"/>
              </a:rPr>
              <a:t>Masters Grade Level </a:t>
            </a:r>
          </a:p>
        </p:txBody>
      </p:sp>
      <p:sp>
        <p:nvSpPr>
          <p:cNvPr id="38" name="TextBox 37"/>
          <p:cNvSpPr txBox="1"/>
          <p:nvPr/>
        </p:nvSpPr>
        <p:spPr>
          <a:xfrm>
            <a:off x="4243717" y="4969193"/>
            <a:ext cx="538467" cy="242374"/>
          </a:xfrm>
          <a:prstGeom prst="rect">
            <a:avLst/>
          </a:prstGeom>
          <a:noFill/>
        </p:spPr>
        <p:txBody>
          <a:bodyPr wrap="square" rtlCol="0">
            <a:spAutoFit/>
          </a:bodyPr>
          <a:lstStyle/>
          <a:p>
            <a:r>
              <a:rPr lang="en-US" sz="975" b="1" dirty="0">
                <a:solidFill>
                  <a:schemeClr val="bg1"/>
                </a:solidFill>
                <a:latin typeface="Century Gothic" panose="020B0502020202020204" pitchFamily="34" charset="0"/>
              </a:rPr>
              <a:t>92.7%</a:t>
            </a:r>
          </a:p>
        </p:txBody>
      </p:sp>
      <p:sp>
        <p:nvSpPr>
          <p:cNvPr id="39" name="TextBox 38"/>
          <p:cNvSpPr txBox="1"/>
          <p:nvPr/>
        </p:nvSpPr>
        <p:spPr>
          <a:xfrm>
            <a:off x="4240039" y="5188304"/>
            <a:ext cx="542145" cy="242374"/>
          </a:xfrm>
          <a:prstGeom prst="rect">
            <a:avLst/>
          </a:prstGeom>
          <a:noFill/>
        </p:spPr>
        <p:txBody>
          <a:bodyPr wrap="square" rtlCol="0">
            <a:spAutoFit/>
          </a:bodyPr>
          <a:lstStyle/>
          <a:p>
            <a:r>
              <a:rPr lang="en-US" sz="975" b="1" dirty="0">
                <a:solidFill>
                  <a:schemeClr val="bg1"/>
                </a:solidFill>
                <a:latin typeface="Century Gothic" panose="020B0502020202020204" pitchFamily="34" charset="0"/>
              </a:rPr>
              <a:t>60.6%</a:t>
            </a:r>
          </a:p>
        </p:txBody>
      </p:sp>
      <p:sp>
        <p:nvSpPr>
          <p:cNvPr id="40" name="TextBox 39"/>
          <p:cNvSpPr txBox="1"/>
          <p:nvPr/>
        </p:nvSpPr>
        <p:spPr>
          <a:xfrm>
            <a:off x="4240039" y="5431486"/>
            <a:ext cx="624257" cy="242374"/>
          </a:xfrm>
          <a:prstGeom prst="rect">
            <a:avLst/>
          </a:prstGeom>
          <a:noFill/>
        </p:spPr>
        <p:txBody>
          <a:bodyPr wrap="square" rtlCol="0">
            <a:spAutoFit/>
          </a:bodyPr>
          <a:lstStyle/>
          <a:p>
            <a:r>
              <a:rPr lang="en-US" sz="975" b="1" dirty="0">
                <a:solidFill>
                  <a:schemeClr val="bg1"/>
                </a:solidFill>
                <a:latin typeface="Century Gothic" panose="020B0502020202020204" pitchFamily="34" charset="0"/>
              </a:rPr>
              <a:t>27.3%</a:t>
            </a:r>
          </a:p>
        </p:txBody>
      </p:sp>
      <p:cxnSp>
        <p:nvCxnSpPr>
          <p:cNvPr id="31" name="Straight Connector 30"/>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Title 1"/>
          <p:cNvSpPr txBox="1">
            <a:spLocks/>
          </p:cNvSpPr>
          <p:nvPr/>
        </p:nvSpPr>
        <p:spPr>
          <a:xfrm>
            <a:off x="540792" y="522621"/>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Student Achievement: </a:t>
            </a:r>
            <a:r>
              <a:rPr lang="en-US" sz="3200" dirty="0">
                <a:solidFill>
                  <a:schemeClr val="tx1"/>
                </a:solidFill>
                <a:latin typeface="Century Gothic" panose="020B0502020202020204" pitchFamily="34" charset="0"/>
              </a:rPr>
              <a:t>Calculating Score</a:t>
            </a:r>
            <a:endParaRPr lang="en-US" sz="3200" dirty="0">
              <a:solidFill>
                <a:schemeClr val="accent1">
                  <a:lumMod val="75000"/>
                </a:schemeClr>
              </a:solidFill>
              <a:latin typeface="Century Gothic" panose="020B0502020202020204" pitchFamily="34" charset="0"/>
            </a:endParaRPr>
          </a:p>
        </p:txBody>
      </p:sp>
      <p:sp>
        <p:nvSpPr>
          <p:cNvPr id="2" name="TextBox 1">
            <a:extLst>
              <a:ext uri="{FF2B5EF4-FFF2-40B4-BE49-F238E27FC236}">
                <a16:creationId xmlns:a16="http://schemas.microsoft.com/office/drawing/2014/main" xmlns="" id="{29874CE3-00B7-4668-ABB0-C8E5A82D03A7}"/>
              </a:ext>
            </a:extLst>
          </p:cNvPr>
          <p:cNvSpPr txBox="1"/>
          <p:nvPr/>
        </p:nvSpPr>
        <p:spPr>
          <a:xfrm>
            <a:off x="3168858" y="1855798"/>
            <a:ext cx="4634699" cy="830997"/>
          </a:xfrm>
          <a:prstGeom prst="rect">
            <a:avLst/>
          </a:prstGeom>
          <a:noFill/>
        </p:spPr>
        <p:txBody>
          <a:bodyPr wrap="square" rtlCol="0">
            <a:spAutoFit/>
          </a:bodyPr>
          <a:lstStyle/>
          <a:p>
            <a:r>
              <a:rPr lang="en-US" sz="1600" b="1" dirty="0">
                <a:solidFill>
                  <a:srgbClr val="1582C6"/>
                </a:solidFill>
                <a:latin typeface="Century Gothic" panose="020B0502020202020204" pitchFamily="34" charset="0"/>
              </a:rPr>
              <a:t>Texas Higher Education Coordinating Board</a:t>
            </a:r>
          </a:p>
          <a:p>
            <a:r>
              <a:rPr lang="en-US" sz="1600" dirty="0">
                <a:latin typeface="Century Gothic" panose="020B0502020202020204" pitchFamily="34" charset="0"/>
              </a:rPr>
              <a:t>By 2030, at least 60 percent of Texans ages 25–34 will have a certificate or degree.</a:t>
            </a:r>
          </a:p>
        </p:txBody>
      </p:sp>
      <p:pic>
        <p:nvPicPr>
          <p:cNvPr id="34"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3"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625112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Title 1"/>
          <p:cNvSpPr txBox="1">
            <a:spLocks/>
          </p:cNvSpPr>
          <p:nvPr/>
        </p:nvSpPr>
        <p:spPr>
          <a:xfrm>
            <a:off x="623805" y="1066588"/>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STAAR Component</a:t>
            </a:r>
          </a:p>
        </p:txBody>
      </p:sp>
      <p:sp>
        <p:nvSpPr>
          <p:cNvPr id="34" name="TextBox 33">
            <a:extLst>
              <a:ext uri="{FF2B5EF4-FFF2-40B4-BE49-F238E27FC236}">
                <a16:creationId xmlns:a16="http://schemas.microsoft.com/office/drawing/2014/main" xmlns="" id="{596CD33C-A6E0-4C81-BEE7-F43D4C0D7B1F}"/>
              </a:ext>
            </a:extLst>
          </p:cNvPr>
          <p:cNvSpPr txBox="1"/>
          <p:nvPr/>
        </p:nvSpPr>
        <p:spPr>
          <a:xfrm>
            <a:off x="623805" y="1897578"/>
            <a:ext cx="7915241" cy="2010807"/>
          </a:xfrm>
          <a:prstGeom prst="rect">
            <a:avLst/>
          </a:prstGeom>
          <a:noFill/>
        </p:spPr>
        <p:txBody>
          <a:bodyPr wrap="square" rtlCol="0">
            <a:spAutoFit/>
          </a:bodyPr>
          <a:lstStyle/>
          <a:p>
            <a:pPr marL="285750" indent="-285750">
              <a:spcAft>
                <a:spcPts val="450"/>
              </a:spcAft>
              <a:buClr>
                <a:srgbClr val="1582C6"/>
              </a:buClr>
              <a:buFont typeface="Wingdings" charset="2"/>
              <a:buChar char="§"/>
            </a:pPr>
            <a:r>
              <a:rPr lang="en-US" altLang="en-US" dirty="0">
                <a:latin typeface="Century Gothic" panose="020B0502020202020204" pitchFamily="34" charset="0"/>
                <a:cs typeface="Calibri" charset="0"/>
              </a:rPr>
              <a:t>All tests (STAAR with and without accommodations and STAAR Alternate 2) combined</a:t>
            </a:r>
          </a:p>
          <a:p>
            <a:pPr marL="285750" indent="-285750">
              <a:spcAft>
                <a:spcPts val="450"/>
              </a:spcAft>
              <a:buClr>
                <a:srgbClr val="1582C6"/>
              </a:buClr>
              <a:buFont typeface="Wingdings" charset="2"/>
              <a:buChar char="§"/>
            </a:pPr>
            <a:r>
              <a:rPr lang="en-US" altLang="en-US" dirty="0">
                <a:latin typeface="Century Gothic" panose="020B0502020202020204" pitchFamily="34" charset="0"/>
                <a:cs typeface="Calibri" charset="0"/>
              </a:rPr>
              <a:t>All subjects combined</a:t>
            </a:r>
          </a:p>
          <a:p>
            <a:pPr marL="285750" indent="-285750">
              <a:spcAft>
                <a:spcPts val="450"/>
              </a:spcAft>
              <a:buClr>
                <a:srgbClr val="1582C6"/>
              </a:buClr>
              <a:buFont typeface="Wingdings" charset="2"/>
              <a:buChar char="§"/>
            </a:pPr>
            <a:r>
              <a:rPr lang="en-US" altLang="en-US" dirty="0">
                <a:latin typeface="Century Gothic" panose="020B0502020202020204" pitchFamily="34" charset="0"/>
                <a:cs typeface="Calibri" charset="0"/>
              </a:rPr>
              <a:t>ELs (except in their first year in US schools)</a:t>
            </a:r>
          </a:p>
          <a:p>
            <a:pPr marL="285750" indent="-285750">
              <a:spcAft>
                <a:spcPts val="450"/>
              </a:spcAft>
              <a:buClr>
                <a:srgbClr val="1582C6"/>
              </a:buClr>
              <a:buFont typeface="Wingdings" charset="2"/>
              <a:buChar char="§"/>
            </a:pPr>
            <a:r>
              <a:rPr lang="en-US" altLang="en-US" dirty="0">
                <a:latin typeface="Century Gothic" panose="020B0502020202020204" pitchFamily="34" charset="0"/>
                <a:cs typeface="Calibri" charset="0"/>
              </a:rPr>
              <a:t>Specific EL performance measures for year two in US schools only</a:t>
            </a:r>
          </a:p>
          <a:p>
            <a:pPr marL="214313" indent="-214313">
              <a:spcAft>
                <a:spcPts val="450"/>
              </a:spcAft>
              <a:buFont typeface="Arial" charset="0"/>
              <a:buChar char="•"/>
            </a:pPr>
            <a:endParaRPr lang="en-US" altLang="en-US" dirty="0">
              <a:latin typeface="Century Gothic" panose="020B0502020202020204" pitchFamily="34" charset="0"/>
              <a:ea typeface="Calibri" charset="0"/>
              <a:cs typeface="Calibri" charset="0"/>
            </a:endParaRPr>
          </a:p>
        </p:txBody>
      </p:sp>
      <p:sp>
        <p:nvSpPr>
          <p:cNvPr id="106" name="TextBox 105">
            <a:extLst>
              <a:ext uri="{FF2B5EF4-FFF2-40B4-BE49-F238E27FC236}">
                <a16:creationId xmlns:a16="http://schemas.microsoft.com/office/drawing/2014/main" xmlns="" id="{400E8AC6-F3B7-4B63-9E4E-7D58646D905A}"/>
              </a:ext>
            </a:extLst>
          </p:cNvPr>
          <p:cNvSpPr txBox="1"/>
          <p:nvPr/>
        </p:nvSpPr>
        <p:spPr>
          <a:xfrm>
            <a:off x="594756" y="3754093"/>
            <a:ext cx="7915241" cy="2351926"/>
          </a:xfrm>
          <a:prstGeom prst="rect">
            <a:avLst/>
          </a:prstGeom>
          <a:noFill/>
        </p:spPr>
        <p:txBody>
          <a:bodyPr wrap="square" rtlCol="0">
            <a:spAutoFit/>
          </a:bodyPr>
          <a:lstStyle/>
          <a:p>
            <a:pPr>
              <a:spcAft>
                <a:spcPts val="450"/>
              </a:spcAft>
              <a:buClr>
                <a:srgbClr val="1582C6"/>
              </a:buClr>
            </a:pPr>
            <a:r>
              <a:rPr lang="en-US" dirty="0">
                <a:latin typeface="Century Gothic" panose="020B0502020202020204" pitchFamily="34" charset="0"/>
                <a:cs typeface="Calibri" charset="0"/>
              </a:rPr>
              <a:t>Three Performance Levels</a:t>
            </a:r>
          </a:p>
          <a:p>
            <a:pPr marL="426244" lvl="1" indent="-209550">
              <a:spcAft>
                <a:spcPts val="450"/>
              </a:spcAft>
              <a:buClr>
                <a:srgbClr val="F35B2B"/>
              </a:buClr>
              <a:buSzPct val="90000"/>
              <a:buFont typeface="Wingdings" panose="05000000000000000000" pitchFamily="2" charset="2"/>
              <a:buChar char="§"/>
            </a:pPr>
            <a:r>
              <a:rPr lang="en-US" altLang="en-US" dirty="0">
                <a:latin typeface="Century Gothic" panose="020B0502020202020204" pitchFamily="34" charset="0"/>
                <a:ea typeface="Calibri" charset="0"/>
                <a:cs typeface="Calibri" charset="0"/>
              </a:rPr>
              <a:t>Approaches Grade Level and Meets </a:t>
            </a:r>
            <a:r>
              <a:rPr lang="en-US" altLang="en-US" dirty="0" smtClean="0">
                <a:latin typeface="Century Gothic" panose="020B0502020202020204" pitchFamily="34" charset="0"/>
                <a:ea typeface="Calibri" charset="0"/>
                <a:cs typeface="Calibri" charset="0"/>
              </a:rPr>
              <a:t>= HB 22</a:t>
            </a:r>
            <a:endParaRPr lang="en-US" dirty="0">
              <a:latin typeface="Century Gothic" panose="020B0502020202020204" pitchFamily="34" charset="0"/>
            </a:endParaRPr>
          </a:p>
          <a:p>
            <a:pPr marL="426244" lvl="1" indent="-209550">
              <a:spcAft>
                <a:spcPts val="450"/>
              </a:spcAft>
              <a:buClr>
                <a:srgbClr val="F35B2B"/>
              </a:buClr>
              <a:buSzPct val="90000"/>
              <a:buFont typeface="Wingdings" panose="05000000000000000000" pitchFamily="2" charset="2"/>
              <a:buChar char="§"/>
            </a:pPr>
            <a:r>
              <a:rPr lang="en-US" altLang="en-US" dirty="0">
                <a:latin typeface="Century Gothic" panose="020B0502020202020204" pitchFamily="34" charset="0"/>
                <a:cs typeface="Calibri" charset="0"/>
              </a:rPr>
              <a:t>Masters Grade Level </a:t>
            </a:r>
            <a:r>
              <a:rPr lang="en-US" altLang="en-US" dirty="0" smtClean="0">
                <a:latin typeface="Century Gothic" panose="020B0502020202020204" pitchFamily="34" charset="0"/>
                <a:cs typeface="Calibri" charset="0"/>
              </a:rPr>
              <a:t>= Commissioner</a:t>
            </a:r>
            <a:endParaRPr lang="en-US" altLang="en-US" dirty="0">
              <a:latin typeface="Century Gothic" panose="020B0502020202020204" pitchFamily="34" charset="0"/>
              <a:cs typeface="Calibri" charset="0"/>
            </a:endParaRPr>
          </a:p>
          <a:p>
            <a:pPr marL="426244" lvl="1" indent="-209550">
              <a:spcAft>
                <a:spcPts val="450"/>
              </a:spcAft>
              <a:buClr>
                <a:srgbClr val="F35B2B"/>
              </a:buClr>
              <a:buSzPct val="90000"/>
              <a:buFont typeface="Wingdings" panose="05000000000000000000" pitchFamily="2" charset="2"/>
              <a:buChar char="§"/>
            </a:pPr>
            <a:r>
              <a:rPr lang="en-US" altLang="en-US" dirty="0">
                <a:latin typeface="Century Gothic" panose="020B0502020202020204" pitchFamily="34" charset="0"/>
                <a:cs typeface="Calibri" charset="0"/>
              </a:rPr>
              <a:t>The average of three levels is very close to the </a:t>
            </a:r>
            <a:r>
              <a:rPr lang="en-US" altLang="en-US" dirty="0" smtClean="0">
                <a:latin typeface="Century Gothic" panose="020B0502020202020204" pitchFamily="34" charset="0"/>
                <a:cs typeface="Calibri" charset="0"/>
              </a:rPr>
              <a:t>% Meets standard</a:t>
            </a:r>
            <a:r>
              <a:rPr lang="en-US" altLang="en-US" dirty="0">
                <a:latin typeface="Century Gothic" panose="020B0502020202020204" pitchFamily="34" charset="0"/>
                <a:cs typeface="Calibri" charset="0"/>
              </a:rPr>
              <a:t>.</a:t>
            </a:r>
          </a:p>
          <a:p>
            <a:pPr marL="426244" lvl="1" indent="-209550">
              <a:spcAft>
                <a:spcPts val="450"/>
              </a:spcAft>
              <a:buClr>
                <a:srgbClr val="F35B2B"/>
              </a:buClr>
              <a:buSzPct val="90000"/>
              <a:buFont typeface="Wingdings" panose="05000000000000000000" pitchFamily="2" charset="2"/>
              <a:buChar char="§"/>
            </a:pPr>
            <a:r>
              <a:rPr lang="en-US" altLang="en-US" dirty="0">
                <a:latin typeface="Century Gothic" panose="020B0502020202020204" pitchFamily="34" charset="0"/>
                <a:cs typeface="Calibri" charset="0"/>
              </a:rPr>
              <a:t>Meets </a:t>
            </a:r>
            <a:r>
              <a:rPr lang="en-US" altLang="en-US" dirty="0" smtClean="0">
                <a:latin typeface="Century Gothic" panose="020B0502020202020204" pitchFamily="34" charset="0"/>
                <a:cs typeface="Calibri" charset="0"/>
              </a:rPr>
              <a:t>standard = 60</a:t>
            </a:r>
            <a:r>
              <a:rPr lang="en-US" altLang="en-US" dirty="0">
                <a:latin typeface="Century Gothic" panose="020B0502020202020204" pitchFamily="34" charset="0"/>
                <a:cs typeface="Calibri" charset="0"/>
              </a:rPr>
              <a:t>% chance of completing one year of college without remediation. </a:t>
            </a:r>
            <a:endParaRPr lang="en-US" altLang="en-US" dirty="0" smtClean="0">
              <a:latin typeface="Century Gothic" panose="020B0502020202020204" pitchFamily="34" charset="0"/>
              <a:cs typeface="Calibri" charset="0"/>
            </a:endParaRPr>
          </a:p>
          <a:p>
            <a:pPr marL="426244" lvl="1" indent="-209550">
              <a:spcAft>
                <a:spcPts val="450"/>
              </a:spcAft>
              <a:buClr>
                <a:srgbClr val="F35B2B"/>
              </a:buClr>
              <a:buSzPct val="90000"/>
              <a:buFont typeface="Wingdings" panose="05000000000000000000" pitchFamily="2" charset="2"/>
              <a:buChar char="§"/>
            </a:pPr>
            <a:r>
              <a:rPr lang="en-US" altLang="en-US" dirty="0" smtClean="0">
                <a:latin typeface="Century Gothic" panose="020B0502020202020204" pitchFamily="34" charset="0"/>
                <a:cs typeface="Calibri" charset="0"/>
              </a:rPr>
              <a:t>Masters = 75</a:t>
            </a:r>
            <a:r>
              <a:rPr lang="en-US" altLang="en-US" dirty="0">
                <a:latin typeface="Century Gothic" panose="020B0502020202020204" pitchFamily="34" charset="0"/>
                <a:cs typeface="Calibri" charset="0"/>
              </a:rPr>
              <a:t>% chance.</a:t>
            </a:r>
          </a:p>
        </p:txBody>
      </p:sp>
      <p:pic>
        <p:nvPicPr>
          <p:cNvPr id="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2686703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Title 1"/>
          <p:cNvSpPr txBox="1">
            <a:spLocks/>
          </p:cNvSpPr>
          <p:nvPr/>
        </p:nvSpPr>
        <p:spPr>
          <a:xfrm>
            <a:off x="571929" y="519204"/>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Student Achievement: </a:t>
            </a:r>
            <a:r>
              <a:rPr lang="en-US" sz="3200" dirty="0">
                <a:solidFill>
                  <a:schemeClr val="tx1"/>
                </a:solidFill>
                <a:latin typeface="Century Gothic" panose="020B0502020202020204" pitchFamily="34" charset="0"/>
              </a:rPr>
              <a:t>Calculating Score</a:t>
            </a:r>
            <a:endParaRPr lang="en-US" sz="3200" dirty="0">
              <a:solidFill>
                <a:schemeClr val="accent1">
                  <a:lumMod val="75000"/>
                </a:schemeClr>
              </a:solidFill>
              <a:latin typeface="Century Gothic" panose="020B0502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3081" y="1889613"/>
            <a:ext cx="714375" cy="69056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5515" y="3009165"/>
            <a:ext cx="771941" cy="762733"/>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9010" y="4161324"/>
            <a:ext cx="1342517" cy="1019175"/>
          </a:xfrm>
          <a:prstGeom prst="rect">
            <a:avLst/>
          </a:prstGeom>
        </p:spPr>
      </p:pic>
      <p:sp>
        <p:nvSpPr>
          <p:cNvPr id="42" name="TextBox 41"/>
          <p:cNvSpPr txBox="1"/>
          <p:nvPr/>
        </p:nvSpPr>
        <p:spPr>
          <a:xfrm>
            <a:off x="2657833" y="4507433"/>
            <a:ext cx="3197535" cy="1384995"/>
          </a:xfrm>
          <a:prstGeom prst="rect">
            <a:avLst/>
          </a:prstGeom>
          <a:noFill/>
        </p:spPr>
        <p:txBody>
          <a:bodyPr wrap="square" rtlCol="0">
            <a:spAutoFit/>
          </a:bodyPr>
          <a:lstStyle/>
          <a:p>
            <a:pPr marL="257175" indent="-257175">
              <a:spcAft>
                <a:spcPts val="1350"/>
              </a:spcAft>
              <a:buClr>
                <a:srgbClr val="1582C6"/>
              </a:buClr>
              <a:buFont typeface="Arial" charset="0"/>
              <a:buChar char="•"/>
            </a:pPr>
            <a:r>
              <a:rPr lang="en-US" sz="1600" dirty="0">
                <a:latin typeface="Century Gothic" panose="020B0502020202020204" pitchFamily="34" charset="0"/>
              </a:rPr>
              <a:t> </a:t>
            </a:r>
          </a:p>
          <a:p>
            <a:pPr marL="129779" indent="-129779">
              <a:spcBef>
                <a:spcPts val="450"/>
              </a:spcBef>
              <a:buClr>
                <a:srgbClr val="1582C6"/>
              </a:buClr>
              <a:buFont typeface="Arial" charset="0"/>
              <a:buChar char="•"/>
            </a:pPr>
            <a:r>
              <a:rPr lang="en-US" sz="1600" dirty="0">
                <a:latin typeface="Century Gothic" panose="020B0502020202020204" pitchFamily="34" charset="0"/>
              </a:rPr>
              <a:t>College, Career, Military Ready (CCMR)</a:t>
            </a:r>
          </a:p>
          <a:p>
            <a:pPr marL="129779" indent="-129779">
              <a:spcBef>
                <a:spcPts val="450"/>
              </a:spcBef>
              <a:buClr>
                <a:srgbClr val="1582C6"/>
              </a:buClr>
              <a:buFont typeface="Arial" charset="0"/>
              <a:buChar char="•"/>
            </a:pPr>
            <a:r>
              <a:rPr lang="en-US" sz="1600" dirty="0">
                <a:latin typeface="Century Gothic" panose="020B0502020202020204" pitchFamily="34" charset="0"/>
              </a:rPr>
              <a:t>Graduation Rates</a:t>
            </a:r>
          </a:p>
        </p:txBody>
      </p:sp>
      <p:sp>
        <p:nvSpPr>
          <p:cNvPr id="43" name="TextBox 42"/>
          <p:cNvSpPr txBox="1"/>
          <p:nvPr/>
        </p:nvSpPr>
        <p:spPr>
          <a:xfrm>
            <a:off x="628110" y="2560504"/>
            <a:ext cx="2029723" cy="338554"/>
          </a:xfrm>
          <a:prstGeom prst="rect">
            <a:avLst/>
          </a:prstGeom>
          <a:noFill/>
        </p:spPr>
        <p:txBody>
          <a:bodyPr wrap="none" rtlCol="0">
            <a:spAutoFit/>
          </a:bodyPr>
          <a:lstStyle/>
          <a:p>
            <a:r>
              <a:rPr lang="en-US" sz="1600" dirty="0">
                <a:latin typeface="Century Gothic" panose="020B0502020202020204" pitchFamily="34" charset="0"/>
              </a:rPr>
              <a:t>Elementary School</a:t>
            </a:r>
          </a:p>
        </p:txBody>
      </p:sp>
      <p:sp>
        <p:nvSpPr>
          <p:cNvPr id="44" name="TextBox 43"/>
          <p:cNvSpPr txBox="1"/>
          <p:nvPr/>
        </p:nvSpPr>
        <p:spPr>
          <a:xfrm>
            <a:off x="781133" y="3771898"/>
            <a:ext cx="1600118" cy="338554"/>
          </a:xfrm>
          <a:prstGeom prst="rect">
            <a:avLst/>
          </a:prstGeom>
          <a:noFill/>
        </p:spPr>
        <p:txBody>
          <a:bodyPr wrap="none" rtlCol="0">
            <a:spAutoFit/>
          </a:bodyPr>
          <a:lstStyle/>
          <a:p>
            <a:r>
              <a:rPr lang="en-US" sz="1600" dirty="0">
                <a:latin typeface="Century Gothic" panose="020B0502020202020204" pitchFamily="34" charset="0"/>
              </a:rPr>
              <a:t>Middle School</a:t>
            </a:r>
          </a:p>
        </p:txBody>
      </p:sp>
      <p:sp>
        <p:nvSpPr>
          <p:cNvPr id="45" name="TextBox 44"/>
          <p:cNvSpPr txBox="1"/>
          <p:nvPr/>
        </p:nvSpPr>
        <p:spPr>
          <a:xfrm>
            <a:off x="936969" y="5180497"/>
            <a:ext cx="1356462" cy="338554"/>
          </a:xfrm>
          <a:prstGeom prst="rect">
            <a:avLst/>
          </a:prstGeom>
          <a:noFill/>
        </p:spPr>
        <p:txBody>
          <a:bodyPr wrap="none" rtlCol="0">
            <a:spAutoFit/>
          </a:bodyPr>
          <a:lstStyle/>
          <a:p>
            <a:r>
              <a:rPr lang="en-US" sz="1600" dirty="0">
                <a:latin typeface="Century Gothic" panose="020B0502020202020204" pitchFamily="34" charset="0"/>
              </a:rPr>
              <a:t>High School</a:t>
            </a:r>
          </a:p>
        </p:txBody>
      </p:sp>
      <p:cxnSp>
        <p:nvCxnSpPr>
          <p:cNvPr id="47" name="Straight Connector 46"/>
          <p:cNvCxnSpPr/>
          <p:nvPr/>
        </p:nvCxnSpPr>
        <p:spPr>
          <a:xfrm>
            <a:off x="623804" y="2877594"/>
            <a:ext cx="5486400" cy="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46912" y="4083186"/>
            <a:ext cx="5486400" cy="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82773" y="2038720"/>
            <a:ext cx="951707" cy="579081"/>
          </a:xfrm>
          <a:prstGeom prst="rect">
            <a:avLst/>
          </a:prstGeom>
        </p:spPr>
      </p:pic>
      <p:pic>
        <p:nvPicPr>
          <p:cNvPr id="55" name="Picture 5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82773" y="3154985"/>
            <a:ext cx="951707" cy="579081"/>
          </a:xfrm>
          <a:prstGeom prst="rect">
            <a:avLst/>
          </a:prstGeom>
        </p:spPr>
      </p:pic>
      <p:sp>
        <p:nvSpPr>
          <p:cNvPr id="18" name="TextBox 17">
            <a:extLst>
              <a:ext uri="{FF2B5EF4-FFF2-40B4-BE49-F238E27FC236}">
                <a16:creationId xmlns:a16="http://schemas.microsoft.com/office/drawing/2014/main" xmlns="" id="{5956E008-18DF-4551-8345-E517AD0F3148}"/>
              </a:ext>
            </a:extLst>
          </p:cNvPr>
          <p:cNvSpPr txBox="1"/>
          <p:nvPr/>
        </p:nvSpPr>
        <p:spPr>
          <a:xfrm>
            <a:off x="5855368" y="4670911"/>
            <a:ext cx="2764196" cy="925894"/>
          </a:xfrm>
          <a:prstGeom prst="rect">
            <a:avLst/>
          </a:prstGeom>
          <a:solidFill>
            <a:schemeClr val="bg1"/>
          </a:solidFill>
          <a:ln w="28575">
            <a:solidFill>
              <a:srgbClr val="1582C6"/>
            </a:solidFill>
          </a:ln>
          <a:effectLst>
            <a:outerShdw blurRad="101600" dist="88900" dir="2700000" algn="tl" rotWithShape="0">
              <a:prstClr val="black">
                <a:alpha val="40000"/>
              </a:prstClr>
            </a:outerShdw>
          </a:effectLst>
        </p:spPr>
        <p:txBody>
          <a:bodyPr wrap="square" rtlCol="0">
            <a:spAutoFit/>
          </a:bodyPr>
          <a:lstStyle/>
          <a:p>
            <a:pPr>
              <a:spcAft>
                <a:spcPts val="450"/>
              </a:spcAft>
            </a:pPr>
            <a:r>
              <a:rPr lang="en-US" b="1" dirty="0">
                <a:solidFill>
                  <a:srgbClr val="F57F43"/>
                </a:solidFill>
                <a:latin typeface="Century Gothic" panose="020B0502020202020204" pitchFamily="34" charset="0"/>
              </a:rPr>
              <a:t>Feedback Opportunity</a:t>
            </a:r>
          </a:p>
          <a:p>
            <a:r>
              <a:rPr lang="en-US" sz="1600" dirty="0">
                <a:latin typeface="Century Gothic" panose="020B0502020202020204" pitchFamily="34" charset="0"/>
              </a:rPr>
              <a:t>Weighting of three </a:t>
            </a:r>
            <a:br>
              <a:rPr lang="en-US" sz="1600" dirty="0">
                <a:latin typeface="Century Gothic" panose="020B0502020202020204" pitchFamily="34" charset="0"/>
              </a:rPr>
            </a:br>
            <a:r>
              <a:rPr lang="en-US" sz="1600" dirty="0">
                <a:latin typeface="Century Gothic" panose="020B0502020202020204" pitchFamily="34" charset="0"/>
              </a:rPr>
              <a:t>high </a:t>
            </a:r>
            <a:r>
              <a:rPr lang="en-US" sz="1600" dirty="0" smtClean="0">
                <a:latin typeface="Century Gothic" panose="020B0502020202020204" pitchFamily="34" charset="0"/>
              </a:rPr>
              <a:t>school components</a:t>
            </a:r>
            <a:endParaRPr lang="en-US" sz="1600" dirty="0">
              <a:latin typeface="Century Gothic" panose="020B0502020202020204" pitchFamily="34" charset="0"/>
            </a:endParaRPr>
          </a:p>
        </p:txBody>
      </p:sp>
      <p:pic>
        <p:nvPicPr>
          <p:cNvPr id="19" name="Picture 18">
            <a:extLst>
              <a:ext uri="{FF2B5EF4-FFF2-40B4-BE49-F238E27FC236}">
                <a16:creationId xmlns:a16="http://schemas.microsoft.com/office/drawing/2014/main" xmlns="" id="{25470C1E-79D8-4FB2-84A8-05F9A220EEB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76549" y="4306931"/>
            <a:ext cx="951707" cy="579081"/>
          </a:xfrm>
          <a:prstGeom prst="rect">
            <a:avLst/>
          </a:prstGeom>
        </p:spPr>
      </p:pic>
      <p:pic>
        <p:nvPicPr>
          <p:cNvPr id="20"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59863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Title 1"/>
          <p:cNvSpPr txBox="1">
            <a:spLocks/>
          </p:cNvSpPr>
          <p:nvPr/>
        </p:nvSpPr>
        <p:spPr>
          <a:xfrm>
            <a:off x="591146" y="494717"/>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Student Achievement: </a:t>
            </a:r>
            <a:endParaRPr lang="en-US" sz="3200" b="1" dirty="0" smtClean="0">
              <a:solidFill>
                <a:schemeClr val="accent2"/>
              </a:solidFill>
              <a:latin typeface="Century Gothic" panose="020B0502020202020204" pitchFamily="34" charset="0"/>
            </a:endParaRPr>
          </a:p>
          <a:p>
            <a:pPr>
              <a:lnSpc>
                <a:spcPct val="100000"/>
              </a:lnSpc>
            </a:pPr>
            <a:r>
              <a:rPr lang="en-US" sz="3200" dirty="0" smtClean="0">
                <a:solidFill>
                  <a:schemeClr val="tx1"/>
                </a:solidFill>
                <a:latin typeface="Century Gothic" panose="020B0502020202020204" pitchFamily="34" charset="0"/>
              </a:rPr>
              <a:t>CCMR </a:t>
            </a:r>
            <a:r>
              <a:rPr lang="en-US" sz="3200" dirty="0">
                <a:solidFill>
                  <a:schemeClr val="tx1"/>
                </a:solidFill>
                <a:latin typeface="Century Gothic" panose="020B0502020202020204" pitchFamily="34" charset="0"/>
              </a:rPr>
              <a:t>Indicators for HS</a:t>
            </a:r>
            <a:endParaRPr lang="en-US" sz="3200" dirty="0">
              <a:solidFill>
                <a:schemeClr val="accent1">
                  <a:lumMod val="75000"/>
                </a:schemeClr>
              </a:solidFill>
              <a:latin typeface="Century Gothic" panose="020B0502020202020204" pitchFamily="34" charset="0"/>
            </a:endParaRPr>
          </a:p>
        </p:txBody>
      </p:sp>
      <p:sp>
        <p:nvSpPr>
          <p:cNvPr id="7" name="TextBox 6"/>
          <p:cNvSpPr txBox="1"/>
          <p:nvPr/>
        </p:nvSpPr>
        <p:spPr>
          <a:xfrm>
            <a:off x="591146" y="1809860"/>
            <a:ext cx="4975465" cy="4285789"/>
          </a:xfrm>
          <a:prstGeom prst="rect">
            <a:avLst/>
          </a:prstGeom>
          <a:noFill/>
        </p:spPr>
        <p:txBody>
          <a:bodyPr wrap="square" rtlCol="0">
            <a:spAutoFit/>
          </a:bodyPr>
          <a:lstStyle/>
          <a:p>
            <a:pPr>
              <a:spcAft>
                <a:spcPts val="900"/>
              </a:spcAft>
            </a:pPr>
            <a:r>
              <a:rPr lang="en-US" sz="2400" b="1" u="sng" dirty="0">
                <a:solidFill>
                  <a:schemeClr val="accent2"/>
                </a:solidFill>
                <a:latin typeface="Century Gothic" panose="020B0502020202020204" pitchFamily="34" charset="0"/>
              </a:rPr>
              <a:t>College Ready</a:t>
            </a:r>
            <a:endParaRPr lang="en-US" sz="2400" dirty="0">
              <a:latin typeface="Century Gothic" panose="020B0502020202020204" pitchFamily="34" charset="0"/>
            </a:endParaRPr>
          </a:p>
          <a:p>
            <a:pPr marL="342900" indent="-342900">
              <a:spcAft>
                <a:spcPts val="450"/>
              </a:spcAft>
              <a:buClr>
                <a:srgbClr val="1582C6"/>
              </a:buClr>
              <a:buFont typeface="+mj-lt"/>
              <a:buAutoNum type="arabicPeriod"/>
            </a:pPr>
            <a:r>
              <a:rPr lang="en-US" dirty="0">
                <a:latin typeface="Century Gothic" panose="020B0502020202020204" pitchFamily="34" charset="0"/>
                <a:cs typeface="Calibri" charset="0"/>
              </a:rPr>
              <a:t>Meet criteria on AP/IB exams</a:t>
            </a:r>
          </a:p>
          <a:p>
            <a:pPr marL="342900" indent="-342900">
              <a:spcAft>
                <a:spcPts val="450"/>
              </a:spcAft>
              <a:buClr>
                <a:srgbClr val="1582C6"/>
              </a:buClr>
              <a:buFont typeface="+mj-lt"/>
              <a:buAutoNum type="arabicPeriod"/>
            </a:pPr>
            <a:r>
              <a:rPr lang="en-US" dirty="0">
                <a:latin typeface="Century Gothic" panose="020B0502020202020204" pitchFamily="34" charset="0"/>
                <a:cs typeface="Calibri" charset="0"/>
              </a:rPr>
              <a:t>Meet TSI criteria (SAT/ACT/TSIA) in reading and mathematics</a:t>
            </a:r>
          </a:p>
          <a:p>
            <a:pPr marL="342900" indent="-342900">
              <a:spcAft>
                <a:spcPts val="450"/>
              </a:spcAft>
              <a:buClr>
                <a:srgbClr val="1582C6"/>
              </a:buClr>
              <a:buFont typeface="+mj-lt"/>
              <a:buAutoNum type="arabicPeriod"/>
            </a:pPr>
            <a:r>
              <a:rPr lang="en-US" dirty="0">
                <a:latin typeface="Century Gothic" panose="020B0502020202020204" pitchFamily="34" charset="0"/>
                <a:cs typeface="Calibri" charset="0"/>
              </a:rPr>
              <a:t>Complete a college prep course offered by a partnership between a district and higher education institution as required from HB5</a:t>
            </a:r>
          </a:p>
          <a:p>
            <a:pPr marL="342900" indent="-342900">
              <a:spcAft>
                <a:spcPts val="450"/>
              </a:spcAft>
              <a:buClr>
                <a:srgbClr val="1582C6"/>
              </a:buClr>
              <a:buFont typeface="+mj-lt"/>
              <a:buAutoNum type="arabicPeriod"/>
            </a:pPr>
            <a:r>
              <a:rPr lang="en-US" dirty="0">
                <a:latin typeface="Century Gothic" panose="020B0502020202020204" pitchFamily="34" charset="0"/>
                <a:cs typeface="Calibri" charset="0"/>
              </a:rPr>
              <a:t>Complete a course for dual credit</a:t>
            </a:r>
          </a:p>
          <a:p>
            <a:pPr marL="342900" indent="-342900">
              <a:spcAft>
                <a:spcPts val="450"/>
              </a:spcAft>
              <a:buClr>
                <a:srgbClr val="1582C6"/>
              </a:buClr>
              <a:buFont typeface="+mj-lt"/>
              <a:buAutoNum type="arabicPeriod"/>
            </a:pPr>
            <a:r>
              <a:rPr lang="en-US" dirty="0">
                <a:latin typeface="Century Gothic" panose="020B0502020202020204" pitchFamily="34" charset="0"/>
                <a:cs typeface="Calibri" charset="0"/>
              </a:rPr>
              <a:t>Complete an OnRamps course</a:t>
            </a:r>
          </a:p>
          <a:p>
            <a:pPr marL="342900" indent="-342900">
              <a:spcAft>
                <a:spcPts val="450"/>
              </a:spcAft>
              <a:buClr>
                <a:srgbClr val="1582C6"/>
              </a:buClr>
              <a:buFont typeface="+mj-lt"/>
              <a:buAutoNum type="arabicPeriod"/>
            </a:pPr>
            <a:r>
              <a:rPr lang="en-US" dirty="0">
                <a:latin typeface="Century Gothic" panose="020B0502020202020204" pitchFamily="34" charset="0"/>
                <a:cs typeface="Calibri" charset="0"/>
              </a:rPr>
              <a:t>Earn an associate’s degree</a:t>
            </a:r>
          </a:p>
          <a:p>
            <a:pPr marL="342900" indent="-342900">
              <a:spcAft>
                <a:spcPts val="450"/>
              </a:spcAft>
              <a:buClr>
                <a:srgbClr val="1582C6"/>
              </a:buClr>
              <a:buFont typeface="+mj-lt"/>
              <a:buAutoNum type="arabicPeriod"/>
            </a:pPr>
            <a:r>
              <a:rPr lang="en-US" dirty="0">
                <a:latin typeface="Century Gothic" panose="020B0502020202020204" pitchFamily="34" charset="0"/>
                <a:cs typeface="Calibri" charset="0"/>
              </a:rPr>
              <a:t>Meet standards on a composite of indicators indicating college readiness</a:t>
            </a:r>
          </a:p>
        </p:txBody>
      </p:sp>
      <p:sp>
        <p:nvSpPr>
          <p:cNvPr id="36" name="TextBox 35"/>
          <p:cNvSpPr txBox="1"/>
          <p:nvPr/>
        </p:nvSpPr>
        <p:spPr>
          <a:xfrm>
            <a:off x="5694947" y="1823004"/>
            <a:ext cx="3128210" cy="3483005"/>
          </a:xfrm>
          <a:prstGeom prst="rect">
            <a:avLst/>
          </a:prstGeom>
          <a:noFill/>
        </p:spPr>
        <p:txBody>
          <a:bodyPr wrap="square" rtlCol="0">
            <a:spAutoFit/>
          </a:bodyPr>
          <a:lstStyle/>
          <a:p>
            <a:pPr>
              <a:spcAft>
                <a:spcPts val="900"/>
              </a:spcAft>
            </a:pPr>
            <a:r>
              <a:rPr lang="en-US" sz="2400" b="1" u="sng" dirty="0">
                <a:solidFill>
                  <a:schemeClr val="accent2"/>
                </a:solidFill>
                <a:latin typeface="Century Gothic" panose="020B0502020202020204" pitchFamily="34" charset="0"/>
              </a:rPr>
              <a:t>Career Ready</a:t>
            </a:r>
          </a:p>
          <a:p>
            <a:pPr marL="342900" indent="-342900">
              <a:spcAft>
                <a:spcPts val="450"/>
              </a:spcAft>
              <a:buClr>
                <a:srgbClr val="1582C6"/>
              </a:buClr>
              <a:buFont typeface="+mj-lt"/>
              <a:buAutoNum type="arabicPeriod" startAt="8"/>
            </a:pPr>
            <a:r>
              <a:rPr lang="en-US" dirty="0">
                <a:latin typeface="Century Gothic" panose="020B0502020202020204" pitchFamily="34" charset="0"/>
                <a:cs typeface="Calibri" charset="0"/>
              </a:rPr>
              <a:t>Earn industry certification</a:t>
            </a:r>
          </a:p>
          <a:p>
            <a:pPr marL="342900" indent="-342900">
              <a:spcAft>
                <a:spcPts val="450"/>
              </a:spcAft>
              <a:buClr>
                <a:srgbClr val="1582C6"/>
              </a:buClr>
              <a:buFont typeface="+mj-lt"/>
              <a:buAutoNum type="arabicPeriod" startAt="8"/>
            </a:pPr>
            <a:r>
              <a:rPr lang="en-US" dirty="0">
                <a:latin typeface="Century Gothic" panose="020B0502020202020204" pitchFamily="34" charset="0"/>
                <a:cs typeface="Calibri" charset="0"/>
              </a:rPr>
              <a:t>Be admitted to post-secondary industry certification program</a:t>
            </a:r>
          </a:p>
          <a:p>
            <a:pPr>
              <a:spcBef>
                <a:spcPts val="1800"/>
              </a:spcBef>
              <a:spcAft>
                <a:spcPts val="900"/>
              </a:spcAft>
            </a:pPr>
            <a:r>
              <a:rPr lang="en-US" sz="2400" b="1" u="sng" dirty="0">
                <a:solidFill>
                  <a:schemeClr val="accent2"/>
                </a:solidFill>
                <a:latin typeface="Century Gothic" panose="020B0502020202020204" pitchFamily="34" charset="0"/>
              </a:rPr>
              <a:t>Military Ready</a:t>
            </a:r>
            <a:endParaRPr lang="en-US" sz="2800" u="sng" dirty="0">
              <a:latin typeface="Century Gothic" panose="020B0502020202020204" pitchFamily="34" charset="0"/>
            </a:endParaRPr>
          </a:p>
          <a:p>
            <a:pPr>
              <a:spcAft>
                <a:spcPts val="450"/>
              </a:spcAft>
              <a:buClr>
                <a:srgbClr val="1582C6"/>
              </a:buClr>
            </a:pPr>
            <a:r>
              <a:rPr lang="en-US" dirty="0">
                <a:solidFill>
                  <a:srgbClr val="0070C0"/>
                </a:solidFill>
                <a:latin typeface="Century Gothic" panose="020B0502020202020204" pitchFamily="34" charset="0"/>
                <a:cs typeface="Calibri" charset="0"/>
              </a:rPr>
              <a:t>10. </a:t>
            </a:r>
            <a:r>
              <a:rPr lang="en-US" dirty="0">
                <a:latin typeface="Century Gothic" panose="020B0502020202020204" pitchFamily="34" charset="0"/>
                <a:cs typeface="Calibri" charset="0"/>
              </a:rPr>
              <a:t>Enlist in the United States Armed Forces </a:t>
            </a:r>
          </a:p>
        </p:txBody>
      </p:sp>
      <p:pic>
        <p:nvPicPr>
          <p:cNvPr id="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4159476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3081" y="1889613"/>
            <a:ext cx="714375" cy="69056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5515" y="3009165"/>
            <a:ext cx="771941" cy="762733"/>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9010" y="4161324"/>
            <a:ext cx="1342517" cy="1019175"/>
          </a:xfrm>
          <a:prstGeom prst="rect">
            <a:avLst/>
          </a:prstGeom>
        </p:spPr>
      </p:pic>
      <p:sp>
        <p:nvSpPr>
          <p:cNvPr id="43" name="TextBox 42"/>
          <p:cNvSpPr txBox="1"/>
          <p:nvPr/>
        </p:nvSpPr>
        <p:spPr>
          <a:xfrm>
            <a:off x="515816" y="2560504"/>
            <a:ext cx="2029723" cy="338554"/>
          </a:xfrm>
          <a:prstGeom prst="rect">
            <a:avLst/>
          </a:prstGeom>
          <a:noFill/>
        </p:spPr>
        <p:txBody>
          <a:bodyPr wrap="none" rtlCol="0">
            <a:spAutoFit/>
          </a:bodyPr>
          <a:lstStyle/>
          <a:p>
            <a:r>
              <a:rPr lang="en-US" sz="1600" dirty="0">
                <a:latin typeface="Century Gothic" panose="020B0502020202020204" pitchFamily="34" charset="0"/>
              </a:rPr>
              <a:t>Elementary School</a:t>
            </a:r>
          </a:p>
        </p:txBody>
      </p:sp>
      <p:sp>
        <p:nvSpPr>
          <p:cNvPr id="44" name="TextBox 43"/>
          <p:cNvSpPr txBox="1"/>
          <p:nvPr/>
        </p:nvSpPr>
        <p:spPr>
          <a:xfrm>
            <a:off x="668839" y="3771898"/>
            <a:ext cx="1600118" cy="338554"/>
          </a:xfrm>
          <a:prstGeom prst="rect">
            <a:avLst/>
          </a:prstGeom>
          <a:noFill/>
        </p:spPr>
        <p:txBody>
          <a:bodyPr wrap="none" rtlCol="0">
            <a:spAutoFit/>
          </a:bodyPr>
          <a:lstStyle/>
          <a:p>
            <a:r>
              <a:rPr lang="en-US" sz="1600" dirty="0">
                <a:latin typeface="Century Gothic" panose="020B0502020202020204" pitchFamily="34" charset="0"/>
              </a:rPr>
              <a:t>Middle School</a:t>
            </a:r>
          </a:p>
        </p:txBody>
      </p:sp>
      <p:sp>
        <p:nvSpPr>
          <p:cNvPr id="45" name="TextBox 44"/>
          <p:cNvSpPr txBox="1"/>
          <p:nvPr/>
        </p:nvSpPr>
        <p:spPr>
          <a:xfrm>
            <a:off x="824675" y="5180497"/>
            <a:ext cx="1356462" cy="338554"/>
          </a:xfrm>
          <a:prstGeom prst="rect">
            <a:avLst/>
          </a:prstGeom>
          <a:noFill/>
        </p:spPr>
        <p:txBody>
          <a:bodyPr wrap="none" rtlCol="0">
            <a:spAutoFit/>
          </a:bodyPr>
          <a:lstStyle/>
          <a:p>
            <a:r>
              <a:rPr lang="en-US" sz="1600" dirty="0">
                <a:latin typeface="Century Gothic" panose="020B0502020202020204" pitchFamily="34" charset="0"/>
              </a:rPr>
              <a:t>High School</a:t>
            </a:r>
          </a:p>
        </p:txBody>
      </p:sp>
      <p:cxnSp>
        <p:nvCxnSpPr>
          <p:cNvPr id="47" name="Straight Connector 46"/>
          <p:cNvCxnSpPr>
            <a:cxnSpLocks/>
          </p:cNvCxnSpPr>
          <p:nvPr/>
        </p:nvCxnSpPr>
        <p:spPr>
          <a:xfrm>
            <a:off x="623804" y="2877594"/>
            <a:ext cx="5486400" cy="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46912" y="4083186"/>
            <a:ext cx="5486400" cy="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38395" y="2038720"/>
            <a:ext cx="951707" cy="579081"/>
          </a:xfrm>
          <a:prstGeom prst="rect">
            <a:avLst/>
          </a:prstGeom>
        </p:spPr>
      </p:pic>
      <p:pic>
        <p:nvPicPr>
          <p:cNvPr id="55" name="Picture 5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38395" y="3154985"/>
            <a:ext cx="951707" cy="579081"/>
          </a:xfrm>
          <a:prstGeom prst="rect">
            <a:avLst/>
          </a:prstGeom>
        </p:spPr>
      </p:pic>
      <p:sp>
        <p:nvSpPr>
          <p:cNvPr id="3" name="TextBox 2">
            <a:extLst>
              <a:ext uri="{FF2B5EF4-FFF2-40B4-BE49-F238E27FC236}">
                <a16:creationId xmlns:a16="http://schemas.microsoft.com/office/drawing/2014/main" xmlns="" id="{A7BDDF53-D5FD-4D10-B78C-74337F97CDD0}"/>
              </a:ext>
            </a:extLst>
          </p:cNvPr>
          <p:cNvSpPr txBox="1"/>
          <p:nvPr/>
        </p:nvSpPr>
        <p:spPr>
          <a:xfrm>
            <a:off x="3690102" y="2178219"/>
            <a:ext cx="3314178" cy="369332"/>
          </a:xfrm>
          <a:prstGeom prst="rect">
            <a:avLst/>
          </a:prstGeom>
          <a:noFill/>
        </p:spPr>
        <p:txBody>
          <a:bodyPr wrap="square" rtlCol="0">
            <a:spAutoFit/>
          </a:bodyPr>
          <a:lstStyle/>
          <a:p>
            <a:r>
              <a:rPr lang="en-US" b="1" dirty="0">
                <a:latin typeface="Cambria Math" panose="02040503050406030204" pitchFamily="18" charset="0"/>
                <a:ea typeface="Cambria Math" panose="02040503050406030204" pitchFamily="18" charset="0"/>
              </a:rPr>
              <a:t>= </a:t>
            </a:r>
            <a:r>
              <a:rPr lang="en-US" b="1" dirty="0">
                <a:latin typeface="Century Gothic" panose="020B0502020202020204" pitchFamily="34" charset="0"/>
              </a:rPr>
              <a:t>100% of domain score</a:t>
            </a:r>
          </a:p>
        </p:txBody>
      </p:sp>
      <p:sp>
        <p:nvSpPr>
          <p:cNvPr id="23" name="TextBox 22">
            <a:extLst>
              <a:ext uri="{FF2B5EF4-FFF2-40B4-BE49-F238E27FC236}">
                <a16:creationId xmlns:a16="http://schemas.microsoft.com/office/drawing/2014/main" xmlns="" id="{60FB62BD-69EC-4149-963C-8A6263753A9F}"/>
              </a:ext>
            </a:extLst>
          </p:cNvPr>
          <p:cNvSpPr txBox="1"/>
          <p:nvPr/>
        </p:nvSpPr>
        <p:spPr>
          <a:xfrm>
            <a:off x="3690102" y="3271402"/>
            <a:ext cx="3314178" cy="369332"/>
          </a:xfrm>
          <a:prstGeom prst="rect">
            <a:avLst/>
          </a:prstGeom>
          <a:noFill/>
        </p:spPr>
        <p:txBody>
          <a:bodyPr wrap="square" rtlCol="0">
            <a:spAutoFit/>
          </a:bodyPr>
          <a:lstStyle/>
          <a:p>
            <a:r>
              <a:rPr lang="en-US" b="1" dirty="0">
                <a:latin typeface="Cambria Math" panose="02040503050406030204" pitchFamily="18" charset="0"/>
                <a:ea typeface="Cambria Math" panose="02040503050406030204" pitchFamily="18" charset="0"/>
              </a:rPr>
              <a:t>= </a:t>
            </a:r>
            <a:r>
              <a:rPr lang="en-US" b="1" dirty="0">
                <a:latin typeface="Century Gothic" panose="020B0502020202020204" pitchFamily="34" charset="0"/>
              </a:rPr>
              <a:t>100% of domain score</a:t>
            </a:r>
          </a:p>
        </p:txBody>
      </p:sp>
      <p:sp>
        <p:nvSpPr>
          <p:cNvPr id="24" name="TextBox 23">
            <a:extLst>
              <a:ext uri="{FF2B5EF4-FFF2-40B4-BE49-F238E27FC236}">
                <a16:creationId xmlns:a16="http://schemas.microsoft.com/office/drawing/2014/main" xmlns="" id="{C2F9C642-CD0E-4AC0-9CDE-7B914FF5A756}"/>
              </a:ext>
            </a:extLst>
          </p:cNvPr>
          <p:cNvSpPr txBox="1"/>
          <p:nvPr/>
        </p:nvSpPr>
        <p:spPr>
          <a:xfrm>
            <a:off x="2497308" y="4499070"/>
            <a:ext cx="4039395" cy="866904"/>
          </a:xfrm>
          <a:prstGeom prst="rect">
            <a:avLst/>
          </a:prstGeom>
          <a:noFill/>
        </p:spPr>
        <p:txBody>
          <a:bodyPr wrap="square" rtlCol="0">
            <a:spAutoFit/>
          </a:bodyPr>
          <a:lstStyle/>
          <a:p>
            <a:pPr marL="257175" indent="-257175">
              <a:buFont typeface="Arial" charset="0"/>
              <a:buChar char="•"/>
            </a:pPr>
            <a:r>
              <a:rPr lang="en-US" sz="1400" dirty="0">
                <a:latin typeface="Century Gothic" panose="020B0502020202020204" pitchFamily="34" charset="0"/>
              </a:rPr>
              <a:t> </a:t>
            </a:r>
          </a:p>
          <a:p>
            <a:pPr marL="129779" indent="-129779">
              <a:spcBef>
                <a:spcPts val="450"/>
              </a:spcBef>
              <a:buFont typeface="Arial" charset="0"/>
              <a:buChar char="•"/>
            </a:pPr>
            <a:r>
              <a:rPr lang="en-US" sz="1400" dirty="0">
                <a:latin typeface="Century Gothic" panose="020B0502020202020204" pitchFamily="34" charset="0"/>
              </a:rPr>
              <a:t>CCMR</a:t>
            </a:r>
          </a:p>
          <a:p>
            <a:pPr marL="129779" indent="-129779">
              <a:spcBef>
                <a:spcPts val="450"/>
              </a:spcBef>
              <a:buFont typeface="Arial" charset="0"/>
              <a:buChar char="•"/>
            </a:pPr>
            <a:r>
              <a:rPr lang="en-US" sz="1400" dirty="0">
                <a:latin typeface="Century Gothic" panose="020B0502020202020204" pitchFamily="34" charset="0"/>
              </a:rPr>
              <a:t>Graduation Rates</a:t>
            </a:r>
          </a:p>
        </p:txBody>
      </p:sp>
      <p:pic>
        <p:nvPicPr>
          <p:cNvPr id="25" name="Picture 24">
            <a:extLst>
              <a:ext uri="{FF2B5EF4-FFF2-40B4-BE49-F238E27FC236}">
                <a16:creationId xmlns:a16="http://schemas.microsoft.com/office/drawing/2014/main" xmlns="" id="{C7BD97A9-DD1B-43AB-B95C-E86514DD982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32171" y="4411924"/>
            <a:ext cx="566537" cy="344719"/>
          </a:xfrm>
          <a:prstGeom prst="rect">
            <a:avLst/>
          </a:prstGeom>
        </p:spPr>
      </p:pic>
      <p:sp>
        <p:nvSpPr>
          <p:cNvPr id="26" name="TextBox 25">
            <a:extLst>
              <a:ext uri="{FF2B5EF4-FFF2-40B4-BE49-F238E27FC236}">
                <a16:creationId xmlns:a16="http://schemas.microsoft.com/office/drawing/2014/main" xmlns="" id="{62BD7A9D-FFC6-44C7-875E-D62203EE5B9E}"/>
              </a:ext>
            </a:extLst>
          </p:cNvPr>
          <p:cNvSpPr txBox="1"/>
          <p:nvPr/>
        </p:nvSpPr>
        <p:spPr>
          <a:xfrm>
            <a:off x="3305085" y="4449393"/>
            <a:ext cx="2451626" cy="323165"/>
          </a:xfrm>
          <a:prstGeom prst="rect">
            <a:avLst/>
          </a:prstGeom>
          <a:noFill/>
        </p:spPr>
        <p:txBody>
          <a:bodyPr wrap="square" rtlCol="0">
            <a:spAutoFit/>
          </a:bodyPr>
          <a:lstStyle/>
          <a:p>
            <a:r>
              <a:rPr lang="en-US" sz="1500" b="1" dirty="0">
                <a:latin typeface="Cambria Math" panose="02040503050406030204" pitchFamily="18" charset="0"/>
                <a:ea typeface="Cambria Math" panose="02040503050406030204" pitchFamily="18" charset="0"/>
              </a:rPr>
              <a:t>= </a:t>
            </a:r>
            <a:r>
              <a:rPr lang="en-US" sz="1500" b="1" dirty="0">
                <a:latin typeface="Century Gothic" panose="020B0502020202020204" pitchFamily="34" charset="0"/>
                <a:ea typeface="Cambria Math" panose="02040503050406030204" pitchFamily="18" charset="0"/>
              </a:rPr>
              <a:t>?</a:t>
            </a:r>
            <a:r>
              <a:rPr lang="en-US" sz="1500" b="1" dirty="0">
                <a:latin typeface="Century Gothic" panose="020B0502020202020204" pitchFamily="34" charset="0"/>
              </a:rPr>
              <a:t>% of domain score</a:t>
            </a:r>
          </a:p>
        </p:txBody>
      </p:sp>
      <p:sp>
        <p:nvSpPr>
          <p:cNvPr id="27" name="TextBox 26">
            <a:extLst>
              <a:ext uri="{FF2B5EF4-FFF2-40B4-BE49-F238E27FC236}">
                <a16:creationId xmlns:a16="http://schemas.microsoft.com/office/drawing/2014/main" xmlns="" id="{186DFB20-582F-4A42-B396-33B2BE39126C}"/>
              </a:ext>
            </a:extLst>
          </p:cNvPr>
          <p:cNvSpPr txBox="1"/>
          <p:nvPr/>
        </p:nvSpPr>
        <p:spPr>
          <a:xfrm>
            <a:off x="4228027" y="5014068"/>
            <a:ext cx="2451626" cy="323165"/>
          </a:xfrm>
          <a:prstGeom prst="rect">
            <a:avLst/>
          </a:prstGeom>
          <a:noFill/>
        </p:spPr>
        <p:txBody>
          <a:bodyPr wrap="square" rtlCol="0">
            <a:spAutoFit/>
          </a:bodyPr>
          <a:lstStyle/>
          <a:p>
            <a:r>
              <a:rPr lang="en-US" sz="1500" b="1" dirty="0">
                <a:latin typeface="Cambria Math" panose="02040503050406030204" pitchFamily="18" charset="0"/>
                <a:ea typeface="Cambria Math" panose="02040503050406030204" pitchFamily="18" charset="0"/>
              </a:rPr>
              <a:t>= </a:t>
            </a:r>
            <a:r>
              <a:rPr lang="en-US" sz="1500" b="1" dirty="0">
                <a:latin typeface="Century Gothic" panose="020B0502020202020204" pitchFamily="34" charset="0"/>
                <a:ea typeface="Cambria Math" panose="02040503050406030204" pitchFamily="18" charset="0"/>
              </a:rPr>
              <a:t>?</a:t>
            </a:r>
            <a:r>
              <a:rPr lang="en-US" sz="1500" b="1" dirty="0">
                <a:latin typeface="Century Gothic" panose="020B0502020202020204" pitchFamily="34" charset="0"/>
              </a:rPr>
              <a:t>% of domain score</a:t>
            </a:r>
          </a:p>
        </p:txBody>
      </p:sp>
      <p:sp>
        <p:nvSpPr>
          <p:cNvPr id="28" name="TextBox 27">
            <a:extLst>
              <a:ext uri="{FF2B5EF4-FFF2-40B4-BE49-F238E27FC236}">
                <a16:creationId xmlns:a16="http://schemas.microsoft.com/office/drawing/2014/main" xmlns="" id="{4533AABD-0F0B-4BFA-80E0-A50AE6700ECB}"/>
              </a:ext>
            </a:extLst>
          </p:cNvPr>
          <p:cNvSpPr txBox="1"/>
          <p:nvPr/>
        </p:nvSpPr>
        <p:spPr>
          <a:xfrm>
            <a:off x="3279747" y="4756643"/>
            <a:ext cx="2451626" cy="323165"/>
          </a:xfrm>
          <a:prstGeom prst="rect">
            <a:avLst/>
          </a:prstGeom>
          <a:noFill/>
        </p:spPr>
        <p:txBody>
          <a:bodyPr wrap="square" rtlCol="0">
            <a:spAutoFit/>
          </a:bodyPr>
          <a:lstStyle/>
          <a:p>
            <a:r>
              <a:rPr lang="en-US" sz="1500" b="1" dirty="0">
                <a:latin typeface="Cambria Math" panose="02040503050406030204" pitchFamily="18" charset="0"/>
                <a:ea typeface="Cambria Math" panose="02040503050406030204" pitchFamily="18" charset="0"/>
              </a:rPr>
              <a:t>= ?</a:t>
            </a:r>
            <a:r>
              <a:rPr lang="en-US" sz="1500" b="1" dirty="0">
                <a:latin typeface="Century Gothic" panose="020B0502020202020204" pitchFamily="34" charset="0"/>
              </a:rPr>
              <a:t>% of domain score</a:t>
            </a:r>
          </a:p>
        </p:txBody>
      </p:sp>
      <p:sp>
        <p:nvSpPr>
          <p:cNvPr id="29" name="Arrow: Left 28">
            <a:extLst>
              <a:ext uri="{FF2B5EF4-FFF2-40B4-BE49-F238E27FC236}">
                <a16:creationId xmlns:a16="http://schemas.microsoft.com/office/drawing/2014/main" xmlns="" id="{2EA4C215-8678-4553-897B-58E75AD01B88}"/>
              </a:ext>
            </a:extLst>
          </p:cNvPr>
          <p:cNvSpPr/>
          <p:nvPr/>
        </p:nvSpPr>
        <p:spPr>
          <a:xfrm>
            <a:off x="6510878" y="4265302"/>
            <a:ext cx="2328322" cy="1305845"/>
          </a:xfrm>
          <a:prstGeom prst="leftArrow">
            <a:avLst/>
          </a:prstGeom>
          <a:solidFill>
            <a:srgbClr val="1582C6"/>
          </a:solidFill>
          <a:ln w="31750">
            <a:solidFill>
              <a:srgbClr val="DE42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entury Gothic" panose="020B0502020202020204" pitchFamily="34" charset="0"/>
              </a:rPr>
              <a:t>Different weights or logic?</a:t>
            </a:r>
          </a:p>
        </p:txBody>
      </p:sp>
      <p:sp>
        <p:nvSpPr>
          <p:cNvPr id="30" name="Title 1">
            <a:extLst>
              <a:ext uri="{FF2B5EF4-FFF2-40B4-BE49-F238E27FC236}">
                <a16:creationId xmlns:a16="http://schemas.microsoft.com/office/drawing/2014/main" xmlns="" id="{12D98DC3-F7A0-460F-94C7-DAA723CD2C25}"/>
              </a:ext>
            </a:extLst>
          </p:cNvPr>
          <p:cNvSpPr txBox="1">
            <a:spLocks/>
          </p:cNvSpPr>
          <p:nvPr/>
        </p:nvSpPr>
        <p:spPr>
          <a:xfrm>
            <a:off x="578749" y="513168"/>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smtClean="0">
                <a:solidFill>
                  <a:schemeClr val="accent2"/>
                </a:solidFill>
                <a:latin typeface="Century Gothic" panose="020B0502020202020204" pitchFamily="34" charset="0"/>
              </a:rPr>
              <a:t>Calculating the Score: </a:t>
            </a:r>
            <a:r>
              <a:rPr lang="en-US" sz="3200" dirty="0" smtClean="0">
                <a:solidFill>
                  <a:schemeClr val="tx1"/>
                </a:solidFill>
                <a:latin typeface="Century Gothic" panose="020B0502020202020204" pitchFamily="34" charset="0"/>
              </a:rPr>
              <a:t>Stakeholder Input</a:t>
            </a:r>
            <a:endParaRPr lang="en-US" sz="3200" dirty="0">
              <a:solidFill>
                <a:schemeClr val="accent1">
                  <a:lumMod val="75000"/>
                </a:schemeClr>
              </a:solidFill>
              <a:latin typeface="Century Gothic" panose="020B0502020202020204" pitchFamily="34" charset="0"/>
            </a:endParaRPr>
          </a:p>
        </p:txBody>
      </p:sp>
      <p:pic>
        <p:nvPicPr>
          <p:cNvPr id="32"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283118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 name="Straight Connector 62"/>
          <p:cNvCxnSpPr/>
          <p:nvPr/>
        </p:nvCxnSpPr>
        <p:spPr>
          <a:xfrm>
            <a:off x="639847" y="1658611"/>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1" name="Title 1"/>
          <p:cNvSpPr txBox="1">
            <a:spLocks/>
          </p:cNvSpPr>
          <p:nvPr/>
        </p:nvSpPr>
        <p:spPr>
          <a:xfrm>
            <a:off x="540792" y="996899"/>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School Progress: </a:t>
            </a:r>
            <a:r>
              <a:rPr lang="en-US" sz="3200" dirty="0">
                <a:solidFill>
                  <a:schemeClr val="tx1"/>
                </a:solidFill>
                <a:latin typeface="Century Gothic" panose="020B0502020202020204" pitchFamily="34" charset="0"/>
              </a:rPr>
              <a:t>Growth</a:t>
            </a:r>
            <a:endParaRPr lang="en-US" sz="3200" dirty="0">
              <a:solidFill>
                <a:schemeClr val="accent1">
                  <a:lumMod val="75000"/>
                </a:schemeClr>
              </a:solidFill>
              <a:latin typeface="Century Gothic" panose="020B0502020202020204" pitchFamily="34" charset="0"/>
            </a:endParaRPr>
          </a:p>
        </p:txBody>
      </p:sp>
      <p:sp>
        <p:nvSpPr>
          <p:cNvPr id="28" name="Rectangle 27">
            <a:extLst>
              <a:ext uri="{FF2B5EF4-FFF2-40B4-BE49-F238E27FC236}">
                <a16:creationId xmlns:a16="http://schemas.microsoft.com/office/drawing/2014/main" xmlns="" id="{98216E42-BEDE-4756-9A4B-CD98A7A5C638}"/>
              </a:ext>
            </a:extLst>
          </p:cNvPr>
          <p:cNvSpPr/>
          <p:nvPr/>
        </p:nvSpPr>
        <p:spPr>
          <a:xfrm>
            <a:off x="3433300" y="2028755"/>
            <a:ext cx="2387184" cy="36819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p:txBody>
      </p:sp>
      <p:sp>
        <p:nvSpPr>
          <p:cNvPr id="30" name="Rectangle 29">
            <a:extLst>
              <a:ext uri="{FF2B5EF4-FFF2-40B4-BE49-F238E27FC236}">
                <a16:creationId xmlns:a16="http://schemas.microsoft.com/office/drawing/2014/main" xmlns="" id="{3002DA80-400A-48E9-B4F4-45FB3CB6585A}"/>
              </a:ext>
            </a:extLst>
          </p:cNvPr>
          <p:cNvSpPr/>
          <p:nvPr/>
        </p:nvSpPr>
        <p:spPr>
          <a:xfrm>
            <a:off x="3909820" y="4216548"/>
            <a:ext cx="1434142" cy="9136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2"/>
                </a:solidFill>
                <a:latin typeface="Century Gothic" panose="020B0502020202020204" pitchFamily="34" charset="0"/>
              </a:rPr>
              <a:t>School Progress</a:t>
            </a:r>
          </a:p>
        </p:txBody>
      </p:sp>
      <p:pic>
        <p:nvPicPr>
          <p:cNvPr id="23" name="Picture 22">
            <a:extLst>
              <a:ext uri="{FF2B5EF4-FFF2-40B4-BE49-F238E27FC236}">
                <a16:creationId xmlns:a16="http://schemas.microsoft.com/office/drawing/2014/main" xmlns="" id="{D92ED8EA-AF58-417F-8175-422F2787AE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5431" y="2288402"/>
            <a:ext cx="1642919" cy="1714500"/>
          </a:xfrm>
          <a:prstGeom prst="rect">
            <a:avLst/>
          </a:prstGeom>
        </p:spPr>
      </p:pic>
      <p:sp>
        <p:nvSpPr>
          <p:cNvPr id="31" name="Rectangle 30">
            <a:extLst>
              <a:ext uri="{FF2B5EF4-FFF2-40B4-BE49-F238E27FC236}">
                <a16:creationId xmlns:a16="http://schemas.microsoft.com/office/drawing/2014/main" xmlns="" id="{A74EA7E0-216A-4AE1-87EB-E54F74CE8BFF}"/>
              </a:ext>
            </a:extLst>
          </p:cNvPr>
          <p:cNvSpPr/>
          <p:nvPr/>
        </p:nvSpPr>
        <p:spPr>
          <a:xfrm>
            <a:off x="6282068" y="2602778"/>
            <a:ext cx="1425159" cy="221099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p:txBody>
      </p:sp>
      <p:pic>
        <p:nvPicPr>
          <p:cNvPr id="32" name="Picture 31">
            <a:extLst>
              <a:ext uri="{FF2B5EF4-FFF2-40B4-BE49-F238E27FC236}">
                <a16:creationId xmlns:a16="http://schemas.microsoft.com/office/drawing/2014/main" xmlns="" id="{180D98B1-BF0C-476B-BA87-57813DC08C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7999" y="2915860"/>
            <a:ext cx="750209" cy="787484"/>
          </a:xfrm>
          <a:prstGeom prst="rect">
            <a:avLst/>
          </a:prstGeom>
        </p:spPr>
      </p:pic>
      <p:sp>
        <p:nvSpPr>
          <p:cNvPr id="33" name="Rectangle 32">
            <a:extLst>
              <a:ext uri="{FF2B5EF4-FFF2-40B4-BE49-F238E27FC236}">
                <a16:creationId xmlns:a16="http://schemas.microsoft.com/office/drawing/2014/main" xmlns="" id="{727B7690-5CDC-4628-AF32-0EFF7E3036BD}"/>
              </a:ext>
            </a:extLst>
          </p:cNvPr>
          <p:cNvSpPr/>
          <p:nvPr/>
        </p:nvSpPr>
        <p:spPr>
          <a:xfrm>
            <a:off x="6415858" y="3803819"/>
            <a:ext cx="1144202" cy="7331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2"/>
                </a:solidFill>
                <a:latin typeface="Century Gothic" panose="020B0502020202020204" pitchFamily="34" charset="0"/>
              </a:rPr>
              <a:t>Closing </a:t>
            </a:r>
          </a:p>
          <a:p>
            <a:pPr algn="ctr"/>
            <a:r>
              <a:rPr lang="en-US" sz="1200" b="1" dirty="0">
                <a:solidFill>
                  <a:schemeClr val="accent2"/>
                </a:solidFill>
                <a:latin typeface="Century Gothic" panose="020B0502020202020204" pitchFamily="34" charset="0"/>
              </a:rPr>
              <a:t>The Gaps</a:t>
            </a:r>
          </a:p>
        </p:txBody>
      </p:sp>
      <p:sp>
        <p:nvSpPr>
          <p:cNvPr id="34" name="Rectangle 33">
            <a:extLst>
              <a:ext uri="{FF2B5EF4-FFF2-40B4-BE49-F238E27FC236}">
                <a16:creationId xmlns:a16="http://schemas.microsoft.com/office/drawing/2014/main" xmlns="" id="{DD60DB85-F9BC-4AB0-B581-FAB637B344EB}"/>
              </a:ext>
            </a:extLst>
          </p:cNvPr>
          <p:cNvSpPr/>
          <p:nvPr/>
        </p:nvSpPr>
        <p:spPr>
          <a:xfrm>
            <a:off x="1538204" y="2602778"/>
            <a:ext cx="1433513" cy="221099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p:txBody>
      </p:sp>
      <p:pic>
        <p:nvPicPr>
          <p:cNvPr id="35" name="Picture 34">
            <a:extLst>
              <a:ext uri="{FF2B5EF4-FFF2-40B4-BE49-F238E27FC236}">
                <a16:creationId xmlns:a16="http://schemas.microsoft.com/office/drawing/2014/main" xmlns="" id="{9B99D424-4E24-4D67-A4D4-0571552B467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77748" y="2915859"/>
            <a:ext cx="707798" cy="738637"/>
          </a:xfrm>
          <a:prstGeom prst="rect">
            <a:avLst/>
          </a:prstGeom>
        </p:spPr>
      </p:pic>
      <p:sp>
        <p:nvSpPr>
          <p:cNvPr id="36" name="Rectangle 35">
            <a:extLst>
              <a:ext uri="{FF2B5EF4-FFF2-40B4-BE49-F238E27FC236}">
                <a16:creationId xmlns:a16="http://schemas.microsoft.com/office/drawing/2014/main" xmlns="" id="{F134676B-E856-4A3B-965C-17DF1FC2BD79}"/>
              </a:ext>
            </a:extLst>
          </p:cNvPr>
          <p:cNvSpPr/>
          <p:nvPr/>
        </p:nvSpPr>
        <p:spPr>
          <a:xfrm>
            <a:off x="1672779" y="3803819"/>
            <a:ext cx="1150909" cy="7331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2"/>
                </a:solidFill>
                <a:latin typeface="Century Gothic" panose="020B0502020202020204" pitchFamily="34" charset="0"/>
              </a:rPr>
              <a:t>Student Achievement</a:t>
            </a:r>
          </a:p>
        </p:txBody>
      </p:sp>
      <p:sp>
        <p:nvSpPr>
          <p:cNvPr id="15" name="Rectangle 14">
            <a:extLst>
              <a:ext uri="{FF2B5EF4-FFF2-40B4-BE49-F238E27FC236}">
                <a16:creationId xmlns:a16="http://schemas.microsoft.com/office/drawing/2014/main" xmlns="" id="{370670B7-071A-4EA0-A6AF-784E1557D49A}"/>
              </a:ext>
            </a:extLst>
          </p:cNvPr>
          <p:cNvSpPr/>
          <p:nvPr/>
        </p:nvSpPr>
        <p:spPr>
          <a:xfrm>
            <a:off x="6054811" y="2510782"/>
            <a:ext cx="2057400" cy="261937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Rectangle 15">
            <a:extLst>
              <a:ext uri="{FF2B5EF4-FFF2-40B4-BE49-F238E27FC236}">
                <a16:creationId xmlns:a16="http://schemas.microsoft.com/office/drawing/2014/main" xmlns="" id="{8E1F0537-9274-43B4-B9D6-41875008D3CB}"/>
              </a:ext>
            </a:extLst>
          </p:cNvPr>
          <p:cNvSpPr/>
          <p:nvPr/>
        </p:nvSpPr>
        <p:spPr>
          <a:xfrm>
            <a:off x="1189835" y="2494130"/>
            <a:ext cx="2057400" cy="261937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7"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397573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Edmodo Code: ktms9k</a:t>
            </a:r>
          </a:p>
        </p:txBody>
      </p:sp>
      <p:pic>
        <p:nvPicPr>
          <p:cNvPr id="1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a:t>
            </a:r>
            <a:r>
              <a:rPr lang="is-IS" b="0" dirty="0" smtClean="0"/>
              <a:t>2018</a:t>
            </a:r>
            <a:r>
              <a:rPr lang="en-US" b="0" dirty="0" smtClean="0"/>
              <a:t> </a:t>
            </a:r>
            <a:r>
              <a:rPr lang="en-US" b="0" dirty="0"/>
              <a:t>Region One Education Service Center</a:t>
            </a:r>
          </a:p>
        </p:txBody>
      </p:sp>
      <p:grpSp>
        <p:nvGrpSpPr>
          <p:cNvPr id="8" name="Group 7"/>
          <p:cNvGrpSpPr/>
          <p:nvPr/>
        </p:nvGrpSpPr>
        <p:grpSpPr>
          <a:xfrm>
            <a:off x="1055751" y="1363006"/>
            <a:ext cx="2539903" cy="3069257"/>
            <a:chOff x="3277298" y="1351794"/>
            <a:chExt cx="2539903" cy="3069257"/>
          </a:xfrm>
        </p:grpSpPr>
        <p:grpSp>
          <p:nvGrpSpPr>
            <p:cNvPr id="6" name="Group 5"/>
            <p:cNvGrpSpPr/>
            <p:nvPr/>
          </p:nvGrpSpPr>
          <p:grpSpPr>
            <a:xfrm>
              <a:off x="3277298" y="1351794"/>
              <a:ext cx="2539903" cy="2560165"/>
              <a:chOff x="3277298" y="1556619"/>
              <a:chExt cx="2539903" cy="2560165"/>
            </a:xfrm>
          </p:grpSpPr>
          <p:sp>
            <p:nvSpPr>
              <p:cNvPr id="5" name="Rectangle 4"/>
              <p:cNvSpPr/>
              <p:nvPr/>
            </p:nvSpPr>
            <p:spPr>
              <a:xfrm>
                <a:off x="3277298" y="1556619"/>
                <a:ext cx="2430662" cy="25601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Edmodo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9688" y="1679271"/>
                <a:ext cx="2437513" cy="2437513"/>
              </a:xfrm>
              <a:prstGeom prst="rect">
                <a:avLst/>
              </a:prstGeom>
            </p:spPr>
          </p:pic>
        </p:grpSp>
        <p:sp>
          <p:nvSpPr>
            <p:cNvPr id="7" name="TextBox 6"/>
            <p:cNvSpPr txBox="1"/>
            <p:nvPr/>
          </p:nvSpPr>
          <p:spPr>
            <a:xfrm>
              <a:off x="3277298" y="4020941"/>
              <a:ext cx="2430661" cy="400110"/>
            </a:xfrm>
            <a:prstGeom prst="rect">
              <a:avLst/>
            </a:prstGeom>
            <a:noFill/>
          </p:spPr>
          <p:txBody>
            <a:bodyPr wrap="square" rtlCol="0">
              <a:spAutoFit/>
            </a:bodyPr>
            <a:lstStyle/>
            <a:p>
              <a:pPr algn="ctr"/>
              <a:r>
                <a:rPr lang="en-US" sz="2000" dirty="0" err="1"/>
                <a:t>www.edmodo.com</a:t>
              </a:r>
              <a:endParaRPr lang="en-US" sz="2000" dirty="0"/>
            </a:p>
          </p:txBody>
        </p:sp>
      </p:grpSp>
      <p:sp>
        <p:nvSpPr>
          <p:cNvPr id="3" name="TextBox 2"/>
          <p:cNvSpPr txBox="1"/>
          <p:nvPr/>
        </p:nvSpPr>
        <p:spPr>
          <a:xfrm>
            <a:off x="4552377" y="1363006"/>
            <a:ext cx="3753215" cy="2308324"/>
          </a:xfrm>
          <a:prstGeom prst="rect">
            <a:avLst/>
          </a:prstGeom>
          <a:noFill/>
        </p:spPr>
        <p:txBody>
          <a:bodyPr wrap="square" rtlCol="0">
            <a:spAutoFit/>
          </a:bodyPr>
          <a:lstStyle/>
          <a:p>
            <a:pPr marL="342900" indent="-342900">
              <a:buAutoNum type="arabicPeriod"/>
            </a:pPr>
            <a:r>
              <a:rPr lang="en-US" sz="2400" dirty="0" smtClean="0"/>
              <a:t>Post an idea that called your attention from Chapters 2 or 3.</a:t>
            </a:r>
          </a:p>
          <a:p>
            <a:pPr marL="342900" indent="-342900">
              <a:buAutoNum type="arabicPeriod"/>
            </a:pPr>
            <a:endParaRPr lang="en-US" sz="2400" dirty="0" smtClean="0"/>
          </a:p>
          <a:p>
            <a:pPr marL="342900" indent="-342900">
              <a:buAutoNum type="arabicPeriod"/>
            </a:pPr>
            <a:r>
              <a:rPr lang="en-US" sz="2400" dirty="0" smtClean="0"/>
              <a:t>Respond to someone else’s comment.</a:t>
            </a:r>
            <a:endParaRPr lang="en-US" sz="2400" dirty="0"/>
          </a:p>
        </p:txBody>
      </p:sp>
    </p:spTree>
    <p:extLst>
      <p:ext uri="{BB962C8B-B14F-4D97-AF65-F5344CB8AC3E}">
        <p14:creationId xmlns:p14="http://schemas.microsoft.com/office/powerpoint/2010/main" val="1490674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 name="Straight Connector 62"/>
          <p:cNvCxnSpPr>
            <a:cxnSpLocks/>
          </p:cNvCxnSpPr>
          <p:nvPr/>
        </p:nvCxnSpPr>
        <p:spPr>
          <a:xfrm>
            <a:off x="623804" y="1674653"/>
            <a:ext cx="6544046"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1" name="Title 1"/>
          <p:cNvSpPr txBox="1">
            <a:spLocks/>
          </p:cNvSpPr>
          <p:nvPr/>
        </p:nvSpPr>
        <p:spPr>
          <a:xfrm>
            <a:off x="582082" y="542844"/>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School Progress: </a:t>
            </a:r>
            <a:endParaRPr lang="en-US" sz="3200" b="1" dirty="0" smtClean="0">
              <a:solidFill>
                <a:schemeClr val="accent2"/>
              </a:solidFill>
              <a:latin typeface="Century Gothic" panose="020B0502020202020204" pitchFamily="34" charset="0"/>
            </a:endParaRPr>
          </a:p>
          <a:p>
            <a:pPr>
              <a:lnSpc>
                <a:spcPct val="100000"/>
              </a:lnSpc>
            </a:pPr>
            <a:r>
              <a:rPr lang="en-US" sz="3200" dirty="0" smtClean="0">
                <a:solidFill>
                  <a:schemeClr val="tx1"/>
                </a:solidFill>
                <a:latin typeface="Century Gothic" panose="020B0502020202020204" pitchFamily="34" charset="0"/>
              </a:rPr>
              <a:t>Two </a:t>
            </a:r>
            <a:r>
              <a:rPr lang="en-US" sz="3200" dirty="0">
                <a:solidFill>
                  <a:schemeClr val="tx1"/>
                </a:solidFill>
                <a:latin typeface="Century Gothic" panose="020B0502020202020204" pitchFamily="34" charset="0"/>
              </a:rPr>
              <a:t>Aspects to Progress</a:t>
            </a:r>
            <a:endParaRPr lang="en-US" sz="3200" dirty="0">
              <a:solidFill>
                <a:schemeClr val="accent1">
                  <a:lumMod val="75000"/>
                </a:schemeClr>
              </a:solidFill>
              <a:latin typeface="Century Gothic" panose="020B0502020202020204" pitchFamily="34" charset="0"/>
            </a:endParaRPr>
          </a:p>
        </p:txBody>
      </p:sp>
      <p:cxnSp>
        <p:nvCxnSpPr>
          <p:cNvPr id="82" name="Straight Connector 81"/>
          <p:cNvCxnSpPr/>
          <p:nvPr/>
        </p:nvCxnSpPr>
        <p:spPr>
          <a:xfrm>
            <a:off x="4359780" y="2395361"/>
            <a:ext cx="0" cy="2690447"/>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776375" y="3230052"/>
            <a:ext cx="1714500" cy="1714500"/>
          </a:xfrm>
          <a:prstGeom prst="rect">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entury Gothic" panose="020B0502020202020204" pitchFamily="34" charset="0"/>
            </a:endParaRPr>
          </a:p>
        </p:txBody>
      </p:sp>
      <p:sp>
        <p:nvSpPr>
          <p:cNvPr id="85" name="Rectangle 84"/>
          <p:cNvSpPr/>
          <p:nvPr/>
        </p:nvSpPr>
        <p:spPr>
          <a:xfrm>
            <a:off x="5202629" y="3199863"/>
            <a:ext cx="1714500" cy="1714500"/>
          </a:xfrm>
          <a:prstGeom prst="rect">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entury Gothic" panose="020B0502020202020204" pitchFamily="34" charset="0"/>
            </a:endParaRPr>
          </a:p>
        </p:txBody>
      </p:sp>
      <p:sp>
        <p:nvSpPr>
          <p:cNvPr id="12" name="TextBox 11"/>
          <p:cNvSpPr txBox="1"/>
          <p:nvPr/>
        </p:nvSpPr>
        <p:spPr>
          <a:xfrm>
            <a:off x="1240457" y="2624621"/>
            <a:ext cx="2786340" cy="380873"/>
          </a:xfrm>
          <a:prstGeom prst="rect">
            <a:avLst/>
          </a:prstGeom>
          <a:noFill/>
        </p:spPr>
        <p:txBody>
          <a:bodyPr wrap="none" rtlCol="0">
            <a:spAutoFit/>
          </a:bodyPr>
          <a:lstStyle/>
          <a:p>
            <a:pPr algn="ctr"/>
            <a:r>
              <a:rPr lang="en-US" sz="1875" b="1" dirty="0">
                <a:solidFill>
                  <a:schemeClr val="accent2"/>
                </a:solidFill>
                <a:latin typeface="Century Gothic" panose="020B0502020202020204" pitchFamily="34" charset="0"/>
              </a:rPr>
              <a:t>Part A: Student Growth</a:t>
            </a:r>
          </a:p>
        </p:txBody>
      </p:sp>
      <p:sp>
        <p:nvSpPr>
          <p:cNvPr id="87" name="TextBox 86"/>
          <p:cNvSpPr txBox="1"/>
          <p:nvPr/>
        </p:nvSpPr>
        <p:spPr>
          <a:xfrm>
            <a:off x="4654469" y="2628463"/>
            <a:ext cx="3464410" cy="380873"/>
          </a:xfrm>
          <a:prstGeom prst="rect">
            <a:avLst/>
          </a:prstGeom>
          <a:noFill/>
        </p:spPr>
        <p:txBody>
          <a:bodyPr wrap="none" rtlCol="0">
            <a:spAutoFit/>
          </a:bodyPr>
          <a:lstStyle/>
          <a:p>
            <a:r>
              <a:rPr lang="en-US" sz="1875" b="1" dirty="0">
                <a:solidFill>
                  <a:schemeClr val="accent2"/>
                </a:solidFill>
                <a:latin typeface="Century Gothic" panose="020B0502020202020204" pitchFamily="34" charset="0"/>
              </a:rPr>
              <a:t>Part B: Relative Performance</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7831" y="3413425"/>
            <a:ext cx="1411589" cy="1504754"/>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5566" y="3526156"/>
            <a:ext cx="1468626" cy="1122293"/>
          </a:xfrm>
          <a:prstGeom prst="rect">
            <a:avLst/>
          </a:prstGeom>
        </p:spPr>
      </p:pic>
      <p:pic>
        <p:nvPicPr>
          <p:cNvPr id="13"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234946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 name="Straight Connector 62"/>
          <p:cNvCxnSpPr>
            <a:cxnSpLocks/>
          </p:cNvCxnSpPr>
          <p:nvPr/>
        </p:nvCxnSpPr>
        <p:spPr>
          <a:xfrm>
            <a:off x="623804" y="1674653"/>
            <a:ext cx="6544046"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1" name="Title 1"/>
          <p:cNvSpPr txBox="1">
            <a:spLocks/>
          </p:cNvSpPr>
          <p:nvPr/>
        </p:nvSpPr>
        <p:spPr>
          <a:xfrm>
            <a:off x="582082" y="510760"/>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School Progress</a:t>
            </a:r>
            <a:r>
              <a:rPr lang="en-US" sz="3200" b="1">
                <a:solidFill>
                  <a:schemeClr val="accent2"/>
                </a:solidFill>
                <a:latin typeface="Century Gothic" panose="020B0502020202020204" pitchFamily="34" charset="0"/>
              </a:rPr>
              <a:t>: </a:t>
            </a:r>
            <a:endParaRPr lang="en-US" sz="3200" b="1" smtClean="0">
              <a:solidFill>
                <a:schemeClr val="accent2"/>
              </a:solidFill>
              <a:latin typeface="Century Gothic" panose="020B0502020202020204" pitchFamily="34" charset="0"/>
            </a:endParaRPr>
          </a:p>
          <a:p>
            <a:pPr>
              <a:lnSpc>
                <a:spcPct val="100000"/>
              </a:lnSpc>
            </a:pPr>
            <a:r>
              <a:rPr lang="en-US" sz="3200" dirty="0" smtClean="0">
                <a:solidFill>
                  <a:schemeClr val="tx1"/>
                </a:solidFill>
                <a:latin typeface="Century Gothic" panose="020B0502020202020204" pitchFamily="34" charset="0"/>
              </a:rPr>
              <a:t>Two </a:t>
            </a:r>
            <a:r>
              <a:rPr lang="en-US" sz="3200" dirty="0">
                <a:solidFill>
                  <a:schemeClr val="tx1"/>
                </a:solidFill>
                <a:latin typeface="Century Gothic" panose="020B0502020202020204" pitchFamily="34" charset="0"/>
              </a:rPr>
              <a:t>Aspects to Progress</a:t>
            </a:r>
            <a:endParaRPr lang="en-US" sz="3200" dirty="0">
              <a:solidFill>
                <a:schemeClr val="accent1">
                  <a:lumMod val="75000"/>
                </a:schemeClr>
              </a:solidFill>
              <a:latin typeface="Century Gothic" panose="020B0502020202020204" pitchFamily="34" charset="0"/>
            </a:endParaRPr>
          </a:p>
        </p:txBody>
      </p:sp>
      <p:sp>
        <p:nvSpPr>
          <p:cNvPr id="12" name="TextBox 11"/>
          <p:cNvSpPr txBox="1"/>
          <p:nvPr/>
        </p:nvSpPr>
        <p:spPr>
          <a:xfrm>
            <a:off x="2791655" y="2177139"/>
            <a:ext cx="3518913" cy="461665"/>
          </a:xfrm>
          <a:prstGeom prst="rect">
            <a:avLst/>
          </a:prstGeom>
          <a:noFill/>
        </p:spPr>
        <p:txBody>
          <a:bodyPr wrap="none" rtlCol="0">
            <a:spAutoFit/>
          </a:bodyPr>
          <a:lstStyle/>
          <a:p>
            <a:pPr algn="ctr"/>
            <a:r>
              <a:rPr lang="en-US" sz="2400" b="1" dirty="0">
                <a:solidFill>
                  <a:schemeClr val="accent2"/>
                </a:solidFill>
                <a:latin typeface="Century Gothic" panose="020B0502020202020204" pitchFamily="34" charset="0"/>
              </a:rPr>
              <a:t>Part A: Student Growth</a:t>
            </a:r>
          </a:p>
        </p:txBody>
      </p:sp>
      <p:grpSp>
        <p:nvGrpSpPr>
          <p:cNvPr id="2" name="Group 1">
            <a:extLst>
              <a:ext uri="{FF2B5EF4-FFF2-40B4-BE49-F238E27FC236}">
                <a16:creationId xmlns:a16="http://schemas.microsoft.com/office/drawing/2014/main" xmlns="" id="{FD65DE5D-C9C6-4A67-A577-40004AECBEAF}"/>
              </a:ext>
            </a:extLst>
          </p:cNvPr>
          <p:cNvGrpSpPr/>
          <p:nvPr/>
        </p:nvGrpSpPr>
        <p:grpSpPr>
          <a:xfrm>
            <a:off x="3350962" y="2847351"/>
            <a:ext cx="2400300" cy="2400300"/>
            <a:chOff x="1162016" y="2607609"/>
            <a:chExt cx="2286000" cy="2286000"/>
          </a:xfrm>
        </p:grpSpPr>
        <p:sp>
          <p:nvSpPr>
            <p:cNvPr id="11" name="Rectangle 10"/>
            <p:cNvSpPr/>
            <p:nvPr/>
          </p:nvSpPr>
          <p:spPr>
            <a:xfrm>
              <a:off x="1162016" y="2607609"/>
              <a:ext cx="2286000" cy="2286000"/>
            </a:xfrm>
            <a:prstGeom prst="rect">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entury Gothic" panose="020B0502020202020204" pitchFamily="34"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3957" y="2852107"/>
              <a:ext cx="1882118" cy="2006338"/>
            </a:xfrm>
            <a:prstGeom prst="rect">
              <a:avLst/>
            </a:prstGeom>
          </p:spPr>
        </p:pic>
      </p:grpSp>
      <p:pic>
        <p:nvPicPr>
          <p:cNvPr id="1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9789685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Title 1"/>
          <p:cNvSpPr txBox="1">
            <a:spLocks/>
          </p:cNvSpPr>
          <p:nvPr/>
        </p:nvSpPr>
        <p:spPr>
          <a:xfrm>
            <a:off x="623805" y="558886"/>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STAAR</a:t>
            </a:r>
            <a:r>
              <a:rPr lang="en-US" sz="3200" b="1">
                <a:solidFill>
                  <a:schemeClr val="accent2"/>
                </a:solidFill>
                <a:latin typeface="Century Gothic" panose="020B0502020202020204" pitchFamily="34" charset="0"/>
              </a:rPr>
              <a:t>: </a:t>
            </a:r>
            <a:endParaRPr lang="en-US" sz="3200" b="1" smtClean="0">
              <a:solidFill>
                <a:schemeClr val="accent2"/>
              </a:solidFill>
              <a:latin typeface="Century Gothic" panose="020B0502020202020204" pitchFamily="34" charset="0"/>
            </a:endParaRPr>
          </a:p>
          <a:p>
            <a:pPr>
              <a:lnSpc>
                <a:spcPct val="100000"/>
              </a:lnSpc>
            </a:pPr>
            <a:r>
              <a:rPr lang="en-US" sz="3200" dirty="0" smtClean="0">
                <a:solidFill>
                  <a:schemeClr val="tx1"/>
                </a:solidFill>
                <a:latin typeface="Century Gothic" panose="020B0502020202020204" pitchFamily="34" charset="0"/>
              </a:rPr>
              <a:t>Test </a:t>
            </a:r>
            <a:r>
              <a:rPr lang="en-US" sz="3200" dirty="0">
                <a:solidFill>
                  <a:schemeClr val="tx1"/>
                </a:solidFill>
                <a:latin typeface="Century Gothic" panose="020B0502020202020204" pitchFamily="34" charset="0"/>
              </a:rPr>
              <a:t>Inclusion Methodology </a:t>
            </a:r>
            <a:endParaRPr lang="en-US" sz="3200" b="1" dirty="0">
              <a:solidFill>
                <a:schemeClr val="accent2"/>
              </a:solidFill>
              <a:latin typeface="Century Gothic" panose="020B0502020202020204" pitchFamily="34" charset="0"/>
            </a:endParaRPr>
          </a:p>
        </p:txBody>
      </p:sp>
      <p:sp>
        <p:nvSpPr>
          <p:cNvPr id="34" name="TextBox 33">
            <a:extLst>
              <a:ext uri="{FF2B5EF4-FFF2-40B4-BE49-F238E27FC236}">
                <a16:creationId xmlns:a16="http://schemas.microsoft.com/office/drawing/2014/main" xmlns="" id="{596CD33C-A6E0-4C81-BEE7-F43D4C0D7B1F}"/>
              </a:ext>
            </a:extLst>
          </p:cNvPr>
          <p:cNvSpPr txBox="1"/>
          <p:nvPr/>
        </p:nvSpPr>
        <p:spPr>
          <a:xfrm>
            <a:off x="623805" y="1938504"/>
            <a:ext cx="3825323" cy="4078039"/>
          </a:xfrm>
          <a:prstGeom prst="rect">
            <a:avLst/>
          </a:prstGeom>
          <a:noFill/>
        </p:spPr>
        <p:txBody>
          <a:bodyPr wrap="square" rtlCol="0">
            <a:spAutoFit/>
          </a:bodyPr>
          <a:lstStyle/>
          <a:p>
            <a:pPr marL="214313" indent="-214313">
              <a:spcAft>
                <a:spcPts val="450"/>
              </a:spcAft>
              <a:buClr>
                <a:srgbClr val="1582C6"/>
              </a:buClr>
              <a:buFont typeface="Arial" charset="0"/>
              <a:buChar char="•"/>
            </a:pPr>
            <a:r>
              <a:rPr lang="en-US" altLang="en-US" dirty="0">
                <a:latin typeface="Century Gothic" panose="020B0502020202020204" pitchFamily="34" charset="0"/>
                <a:cs typeface="Calibri" charset="0"/>
              </a:rPr>
              <a:t>Includes all tests (STAAR with and without accommodations and STAAR Alternate 2) combined</a:t>
            </a:r>
          </a:p>
          <a:p>
            <a:pPr marL="214313" indent="-214313">
              <a:spcAft>
                <a:spcPts val="450"/>
              </a:spcAft>
              <a:buClr>
                <a:srgbClr val="1582C6"/>
              </a:buClr>
              <a:buFont typeface="Arial" charset="0"/>
              <a:buChar char="•"/>
            </a:pPr>
            <a:r>
              <a:rPr lang="en-US" altLang="en-US" dirty="0">
                <a:latin typeface="Century Gothic" panose="020B0502020202020204" pitchFamily="34" charset="0"/>
                <a:cs typeface="Calibri" charset="0"/>
              </a:rPr>
              <a:t>Combines reading and mathematics</a:t>
            </a:r>
          </a:p>
          <a:p>
            <a:pPr marL="214313" indent="-214313">
              <a:spcAft>
                <a:spcPts val="450"/>
              </a:spcAft>
              <a:buClr>
                <a:srgbClr val="1582C6"/>
              </a:buClr>
              <a:buFont typeface="Arial" charset="0"/>
              <a:buChar char="•"/>
            </a:pPr>
            <a:r>
              <a:rPr lang="en-US" altLang="en-US" dirty="0">
                <a:latin typeface="Century Gothic" panose="020B0502020202020204" pitchFamily="34" charset="0"/>
                <a:cs typeface="Calibri" charset="0"/>
              </a:rPr>
              <a:t>Uses STAAR Progress Measure</a:t>
            </a:r>
          </a:p>
          <a:p>
            <a:pPr marL="214313" indent="-214313">
              <a:spcAft>
                <a:spcPts val="450"/>
              </a:spcAft>
              <a:buClr>
                <a:srgbClr val="1582C6"/>
              </a:buClr>
              <a:buFont typeface="Arial" charset="0"/>
              <a:buChar char="•"/>
            </a:pPr>
            <a:r>
              <a:rPr lang="en-US" altLang="en-US" dirty="0">
                <a:latin typeface="Century Gothic" panose="020B0502020202020204" pitchFamily="34" charset="0"/>
                <a:cs typeface="Calibri" charset="0"/>
              </a:rPr>
              <a:t>Includes ELs (except in their first year in US schools)</a:t>
            </a:r>
          </a:p>
          <a:p>
            <a:pPr marL="214313" indent="-214313">
              <a:spcAft>
                <a:spcPts val="450"/>
              </a:spcAft>
              <a:buClr>
                <a:srgbClr val="1582C6"/>
              </a:buClr>
              <a:buFont typeface="Arial" charset="0"/>
              <a:buChar char="•"/>
            </a:pPr>
            <a:r>
              <a:rPr lang="en-US" altLang="en-US" dirty="0">
                <a:latin typeface="Century Gothic" panose="020B0502020202020204" pitchFamily="34" charset="0"/>
                <a:cs typeface="Calibri" charset="0"/>
              </a:rPr>
              <a:t>Uses same STAAR Progress Measure for ELs and non-Els</a:t>
            </a:r>
          </a:p>
          <a:p>
            <a:pPr marL="214313" indent="-214313">
              <a:spcAft>
                <a:spcPts val="450"/>
              </a:spcAft>
              <a:buClr>
                <a:srgbClr val="1582C6"/>
              </a:buClr>
              <a:buFont typeface="Arial" charset="0"/>
              <a:buChar char="•"/>
            </a:pPr>
            <a:endParaRPr lang="en-US" altLang="en-US" dirty="0">
              <a:latin typeface="Century Gothic" panose="020B0502020202020204" pitchFamily="34" charset="0"/>
              <a:cs typeface="Calibri" charset="0"/>
            </a:endParaRPr>
          </a:p>
          <a:p>
            <a:pPr marL="214313" indent="-214313">
              <a:spcAft>
                <a:spcPts val="450"/>
              </a:spcAft>
              <a:buFont typeface="Arial" charset="0"/>
              <a:buChar char="•"/>
            </a:pPr>
            <a:endParaRPr lang="en-US" altLang="en-US" dirty="0">
              <a:latin typeface="Century Gothic" panose="020B0502020202020204" pitchFamily="34" charset="0"/>
              <a:ea typeface="Calibri" charset="0"/>
              <a:cs typeface="Calibri" charset="0"/>
            </a:endParaRPr>
          </a:p>
        </p:txBody>
      </p:sp>
      <p:sp>
        <p:nvSpPr>
          <p:cNvPr id="8" name="TextBox 7">
            <a:extLst>
              <a:ext uri="{FF2B5EF4-FFF2-40B4-BE49-F238E27FC236}">
                <a16:creationId xmlns:a16="http://schemas.microsoft.com/office/drawing/2014/main" xmlns="" id="{849A40B9-F92F-4D72-9C73-0B7D2254CB93}"/>
              </a:ext>
            </a:extLst>
          </p:cNvPr>
          <p:cNvSpPr txBox="1"/>
          <p:nvPr/>
        </p:nvSpPr>
        <p:spPr>
          <a:xfrm>
            <a:off x="4471797" y="1938505"/>
            <a:ext cx="3992582" cy="2713563"/>
          </a:xfrm>
          <a:prstGeom prst="rect">
            <a:avLst/>
          </a:prstGeom>
          <a:noFill/>
        </p:spPr>
        <p:txBody>
          <a:bodyPr wrap="square" rtlCol="0">
            <a:spAutoFit/>
          </a:bodyPr>
          <a:lstStyle/>
          <a:p>
            <a:pPr marL="214313" indent="-214313">
              <a:spcAft>
                <a:spcPts val="450"/>
              </a:spcAft>
              <a:buClr>
                <a:srgbClr val="1582C6"/>
              </a:buClr>
              <a:buFont typeface="Arial" charset="0"/>
              <a:buChar char="•"/>
            </a:pPr>
            <a:r>
              <a:rPr lang="en-US" dirty="0">
                <a:latin typeface="Century Gothic" panose="020B0502020202020204" pitchFamily="34" charset="0"/>
                <a:cs typeface="Calibri" charset="0"/>
              </a:rPr>
              <a:t>Because the first STAAR tests are given in third grade, we can’t assess growth using the STAAR Progress Measure until fourth grade.</a:t>
            </a:r>
          </a:p>
          <a:p>
            <a:pPr marL="214313" indent="-214313">
              <a:spcAft>
                <a:spcPts val="450"/>
              </a:spcAft>
              <a:buClr>
                <a:srgbClr val="1582C6"/>
              </a:buClr>
              <a:buFont typeface="Arial" charset="0"/>
              <a:buChar char="•"/>
            </a:pPr>
            <a:r>
              <a:rPr lang="en-US" dirty="0" smtClean="0">
                <a:latin typeface="Century Gothic" panose="020B0502020202020204" pitchFamily="34" charset="0"/>
                <a:cs typeface="Calibri" charset="0"/>
              </a:rPr>
              <a:t>At </a:t>
            </a:r>
            <a:r>
              <a:rPr lang="en-US" dirty="0">
                <a:latin typeface="Century Gothic" panose="020B0502020202020204" pitchFamily="34" charset="0"/>
                <a:cs typeface="Calibri" charset="0"/>
              </a:rPr>
              <a:t>this point, only Relative Performance will be analyzed in high school. </a:t>
            </a:r>
            <a:endParaRPr lang="en-US" altLang="en-US" dirty="0">
              <a:latin typeface="Century Gothic" panose="020B0502020202020204" pitchFamily="34" charset="0"/>
              <a:cs typeface="Calibri" charset="0"/>
            </a:endParaRPr>
          </a:p>
          <a:p>
            <a:pPr marL="214313" indent="-214313">
              <a:spcAft>
                <a:spcPts val="450"/>
              </a:spcAft>
              <a:buClr>
                <a:srgbClr val="1582C6"/>
              </a:buClr>
              <a:buFont typeface="Arial" charset="0"/>
              <a:buChar char="•"/>
            </a:pPr>
            <a:endParaRPr lang="en-US" altLang="en-US" dirty="0">
              <a:latin typeface="Century Gothic" panose="020B0502020202020204" pitchFamily="34" charset="0"/>
              <a:cs typeface="Calibri" charset="0"/>
            </a:endParaRPr>
          </a:p>
        </p:txBody>
      </p:sp>
      <p:pic>
        <p:nvPicPr>
          <p:cNvPr id="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8145285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 name="Straight Connector 62"/>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1" name="Title 1"/>
          <p:cNvSpPr txBox="1">
            <a:spLocks/>
          </p:cNvSpPr>
          <p:nvPr/>
        </p:nvSpPr>
        <p:spPr>
          <a:xfrm>
            <a:off x="623805" y="543048"/>
            <a:ext cx="646307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Student Growth</a:t>
            </a:r>
            <a:r>
              <a:rPr lang="en-US" sz="3200" b="1">
                <a:solidFill>
                  <a:schemeClr val="accent2"/>
                </a:solidFill>
                <a:latin typeface="Century Gothic" panose="020B0502020202020204" pitchFamily="34" charset="0"/>
              </a:rPr>
              <a:t>: </a:t>
            </a:r>
            <a:endParaRPr lang="en-US" sz="3200" b="1" smtClean="0">
              <a:solidFill>
                <a:schemeClr val="accent2"/>
              </a:solidFill>
              <a:latin typeface="Century Gothic" panose="020B0502020202020204" pitchFamily="34" charset="0"/>
            </a:endParaRPr>
          </a:p>
          <a:p>
            <a:pPr>
              <a:lnSpc>
                <a:spcPct val="100000"/>
              </a:lnSpc>
            </a:pPr>
            <a:r>
              <a:rPr lang="en-US" sz="3200" dirty="0" smtClean="0">
                <a:solidFill>
                  <a:schemeClr val="tx1"/>
                </a:solidFill>
                <a:latin typeface="Century Gothic" panose="020B0502020202020204" pitchFamily="34" charset="0"/>
              </a:rPr>
              <a:t>Measuring </a:t>
            </a:r>
            <a:r>
              <a:rPr lang="en-US" sz="3200" dirty="0">
                <a:solidFill>
                  <a:schemeClr val="tx1"/>
                </a:solidFill>
                <a:latin typeface="Century Gothic" panose="020B0502020202020204" pitchFamily="34" charset="0"/>
              </a:rPr>
              <a:t>Advancement</a:t>
            </a:r>
            <a:endParaRPr lang="en-US" sz="3200" dirty="0">
              <a:solidFill>
                <a:schemeClr val="accent1">
                  <a:lumMod val="75000"/>
                </a:schemeClr>
              </a:solidFill>
              <a:latin typeface="Century Gothic" panose="020B0502020202020204" pitchFamily="34" charset="0"/>
            </a:endParaRPr>
          </a:p>
        </p:txBody>
      </p:sp>
      <p:grpSp>
        <p:nvGrpSpPr>
          <p:cNvPr id="19" name="Group 18"/>
          <p:cNvGrpSpPr/>
          <p:nvPr/>
        </p:nvGrpSpPr>
        <p:grpSpPr>
          <a:xfrm>
            <a:off x="128337" y="2213811"/>
            <a:ext cx="8951495" cy="3080083"/>
            <a:chOff x="890353" y="2719854"/>
            <a:chExt cx="7539903" cy="2546879"/>
          </a:xfrm>
        </p:grpSpPr>
        <p:cxnSp>
          <p:nvCxnSpPr>
            <p:cNvPr id="56" name="Straight Connector 55"/>
            <p:cNvCxnSpPr/>
            <p:nvPr/>
          </p:nvCxnSpPr>
          <p:spPr>
            <a:xfrm>
              <a:off x="2456839" y="2719854"/>
              <a:ext cx="0" cy="2314575"/>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2456839" y="5017284"/>
              <a:ext cx="272241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830261" y="2719854"/>
              <a:ext cx="0" cy="2314575"/>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2469056" y="4477216"/>
              <a:ext cx="136120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2465411" y="3945721"/>
              <a:ext cx="136120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2456839" y="3379936"/>
              <a:ext cx="136120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3830261" y="4271476"/>
              <a:ext cx="136120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3830261" y="3679974"/>
              <a:ext cx="136120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3830261" y="3148479"/>
              <a:ext cx="136120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2469058" y="3954294"/>
              <a:ext cx="1366132" cy="531495"/>
            </a:xfrm>
            <a:prstGeom prst="rect">
              <a:avLst/>
            </a:prstGeom>
            <a:solidFill>
              <a:srgbClr val="ED7D3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67" name="Rectangle 66"/>
            <p:cNvSpPr/>
            <p:nvPr/>
          </p:nvSpPr>
          <p:spPr>
            <a:xfrm>
              <a:off x="3838832" y="3680869"/>
              <a:ext cx="1352634" cy="582930"/>
            </a:xfrm>
            <a:prstGeom prst="rect">
              <a:avLst/>
            </a:prstGeom>
            <a:solidFill>
              <a:srgbClr val="ED7D3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68" name="Rectangle 67"/>
            <p:cNvSpPr/>
            <p:nvPr/>
          </p:nvSpPr>
          <p:spPr>
            <a:xfrm>
              <a:off x="3834547" y="4281003"/>
              <a:ext cx="1356920" cy="728663"/>
            </a:xfrm>
            <a:prstGeom prst="rect">
              <a:avLst/>
            </a:prstGeom>
            <a:solidFill>
              <a:srgbClr val="C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69" name="Rectangle 68"/>
            <p:cNvSpPr/>
            <p:nvPr/>
          </p:nvSpPr>
          <p:spPr>
            <a:xfrm>
              <a:off x="2472702" y="4485789"/>
              <a:ext cx="1352634" cy="522923"/>
            </a:xfrm>
            <a:prstGeom prst="rect">
              <a:avLst/>
            </a:prstGeom>
            <a:solidFill>
              <a:srgbClr val="C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pic>
          <p:nvPicPr>
            <p:cNvPr id="70" name="Picture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353" y="3426160"/>
              <a:ext cx="974786" cy="1039122"/>
            </a:xfrm>
            <a:prstGeom prst="rect">
              <a:avLst/>
            </a:prstGeom>
          </p:spPr>
        </p:pic>
        <p:cxnSp>
          <p:nvCxnSpPr>
            <p:cNvPr id="71" name="Straight Connector 70"/>
            <p:cNvCxnSpPr>
              <a:cxnSpLocks/>
            </p:cNvCxnSpPr>
            <p:nvPr/>
          </p:nvCxnSpPr>
          <p:spPr>
            <a:xfrm flipV="1">
              <a:off x="1876202" y="3459761"/>
              <a:ext cx="325230" cy="419291"/>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cxnSpLocks/>
            </p:cNvCxnSpPr>
            <p:nvPr/>
          </p:nvCxnSpPr>
          <p:spPr>
            <a:xfrm>
              <a:off x="1871488" y="3981677"/>
              <a:ext cx="280892" cy="548545"/>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3834547" y="3148479"/>
              <a:ext cx="1352634" cy="522923"/>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4" name="Rectangle 73"/>
            <p:cNvSpPr/>
            <p:nvPr/>
          </p:nvSpPr>
          <p:spPr>
            <a:xfrm>
              <a:off x="2472702" y="3387560"/>
              <a:ext cx="1352634" cy="553288"/>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5" name="Rectangle 74"/>
            <p:cNvSpPr/>
            <p:nvPr/>
          </p:nvSpPr>
          <p:spPr>
            <a:xfrm>
              <a:off x="2469950" y="2719856"/>
              <a:ext cx="1352634" cy="651394"/>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6" name="Rectangle 75"/>
            <p:cNvSpPr/>
            <p:nvPr/>
          </p:nvSpPr>
          <p:spPr>
            <a:xfrm>
              <a:off x="3834547" y="2719854"/>
              <a:ext cx="1352634" cy="428627"/>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7" name="Title 1"/>
            <p:cNvSpPr txBox="1">
              <a:spLocks/>
            </p:cNvSpPr>
            <p:nvPr/>
          </p:nvSpPr>
          <p:spPr>
            <a:xfrm rot="16200000">
              <a:off x="1180938" y="3745462"/>
              <a:ext cx="2288858" cy="237647"/>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125" dirty="0">
                  <a:solidFill>
                    <a:schemeClr val="accent2"/>
                  </a:solidFill>
                  <a:latin typeface="Century Gothic" panose="020B0502020202020204" pitchFamily="34" charset="0"/>
                </a:rPr>
                <a:t>STAAR Performance Level</a:t>
              </a:r>
            </a:p>
          </p:txBody>
        </p:sp>
        <p:sp>
          <p:nvSpPr>
            <p:cNvPr id="78" name="Title 1"/>
            <p:cNvSpPr txBox="1">
              <a:spLocks/>
            </p:cNvSpPr>
            <p:nvPr/>
          </p:nvSpPr>
          <p:spPr>
            <a:xfrm>
              <a:off x="2451485" y="5029086"/>
              <a:ext cx="1373854" cy="237647"/>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125" dirty="0">
                  <a:solidFill>
                    <a:schemeClr val="accent2"/>
                  </a:solidFill>
                  <a:latin typeface="Century Gothic" panose="020B0502020202020204" pitchFamily="34" charset="0"/>
                </a:rPr>
                <a:t>3</a:t>
              </a:r>
              <a:r>
                <a:rPr lang="en-US" sz="1125" baseline="30000" dirty="0">
                  <a:solidFill>
                    <a:schemeClr val="accent2"/>
                  </a:solidFill>
                  <a:latin typeface="Century Gothic" panose="020B0502020202020204" pitchFamily="34" charset="0"/>
                </a:rPr>
                <a:t>rd</a:t>
              </a:r>
              <a:r>
                <a:rPr lang="en-US" sz="1125" dirty="0">
                  <a:solidFill>
                    <a:schemeClr val="accent2"/>
                  </a:solidFill>
                  <a:latin typeface="Century Gothic" panose="020B0502020202020204" pitchFamily="34" charset="0"/>
                </a:rPr>
                <a:t> Grade Example</a:t>
              </a:r>
            </a:p>
          </p:txBody>
        </p:sp>
        <p:sp>
          <p:nvSpPr>
            <p:cNvPr id="79" name="Title 1"/>
            <p:cNvSpPr txBox="1">
              <a:spLocks/>
            </p:cNvSpPr>
            <p:nvPr/>
          </p:nvSpPr>
          <p:spPr>
            <a:xfrm>
              <a:off x="3842481" y="5018067"/>
              <a:ext cx="1373854" cy="237647"/>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125" dirty="0">
                  <a:solidFill>
                    <a:schemeClr val="accent2"/>
                  </a:solidFill>
                  <a:latin typeface="Century Gothic" panose="020B0502020202020204" pitchFamily="34" charset="0"/>
                </a:rPr>
                <a:t>4</a:t>
              </a:r>
              <a:r>
                <a:rPr lang="en-US" sz="1125" baseline="30000" dirty="0">
                  <a:solidFill>
                    <a:schemeClr val="accent2"/>
                  </a:solidFill>
                  <a:latin typeface="Century Gothic" panose="020B0502020202020204" pitchFamily="34" charset="0"/>
                </a:rPr>
                <a:t>th</a:t>
              </a:r>
              <a:r>
                <a:rPr lang="en-US" sz="1125" dirty="0">
                  <a:solidFill>
                    <a:schemeClr val="accent2"/>
                  </a:solidFill>
                  <a:latin typeface="Century Gothic" panose="020B0502020202020204" pitchFamily="34" charset="0"/>
                </a:rPr>
                <a:t> Grade Example</a:t>
              </a:r>
            </a:p>
          </p:txBody>
        </p:sp>
        <p:sp>
          <p:nvSpPr>
            <p:cNvPr id="80" name="Title 1"/>
            <p:cNvSpPr txBox="1">
              <a:spLocks/>
            </p:cNvSpPr>
            <p:nvPr/>
          </p:nvSpPr>
          <p:spPr>
            <a:xfrm>
              <a:off x="3833014" y="4530221"/>
              <a:ext cx="1346235" cy="264179"/>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125" b="1" dirty="0">
                  <a:solidFill>
                    <a:srgbClr val="C00000"/>
                  </a:solidFill>
                  <a:latin typeface="Century Gothic" panose="020B0502020202020204" pitchFamily="34" charset="0"/>
                </a:rPr>
                <a:t>Does Not Meet</a:t>
              </a:r>
            </a:p>
          </p:txBody>
        </p:sp>
        <p:sp>
          <p:nvSpPr>
            <p:cNvPr id="82" name="Title 1"/>
            <p:cNvSpPr txBox="1">
              <a:spLocks/>
            </p:cNvSpPr>
            <p:nvPr/>
          </p:nvSpPr>
          <p:spPr>
            <a:xfrm>
              <a:off x="2475455" y="4630475"/>
              <a:ext cx="1346235" cy="264179"/>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125" b="1" dirty="0">
                  <a:solidFill>
                    <a:srgbClr val="C00000"/>
                  </a:solidFill>
                  <a:latin typeface="Century Gothic" panose="020B0502020202020204" pitchFamily="34" charset="0"/>
                </a:rPr>
                <a:t>Does Not Meet</a:t>
              </a:r>
            </a:p>
          </p:txBody>
        </p:sp>
        <p:sp>
          <p:nvSpPr>
            <p:cNvPr id="83" name="Title 1"/>
            <p:cNvSpPr txBox="1">
              <a:spLocks/>
            </p:cNvSpPr>
            <p:nvPr/>
          </p:nvSpPr>
          <p:spPr>
            <a:xfrm>
              <a:off x="3818044" y="3879084"/>
              <a:ext cx="1346235" cy="264179"/>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125" b="1" dirty="0">
                  <a:solidFill>
                    <a:srgbClr val="ED7D31"/>
                  </a:solidFill>
                  <a:latin typeface="Century Gothic" panose="020B0502020202020204" pitchFamily="34" charset="0"/>
                </a:rPr>
                <a:t>Approaches</a:t>
              </a:r>
            </a:p>
          </p:txBody>
        </p:sp>
        <p:sp>
          <p:nvSpPr>
            <p:cNvPr id="84" name="Title 1"/>
            <p:cNvSpPr txBox="1">
              <a:spLocks/>
            </p:cNvSpPr>
            <p:nvPr/>
          </p:nvSpPr>
          <p:spPr>
            <a:xfrm>
              <a:off x="2466837" y="4103166"/>
              <a:ext cx="1346235" cy="264179"/>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125" b="1" dirty="0">
                  <a:solidFill>
                    <a:srgbClr val="ED7D31"/>
                  </a:solidFill>
                  <a:latin typeface="Century Gothic" panose="020B0502020202020204" pitchFamily="34" charset="0"/>
                </a:rPr>
                <a:t>Approaches</a:t>
              </a:r>
            </a:p>
          </p:txBody>
        </p:sp>
        <p:sp>
          <p:nvSpPr>
            <p:cNvPr id="85" name="Title 1"/>
            <p:cNvSpPr txBox="1">
              <a:spLocks/>
            </p:cNvSpPr>
            <p:nvPr/>
          </p:nvSpPr>
          <p:spPr>
            <a:xfrm>
              <a:off x="3833907" y="3343523"/>
              <a:ext cx="1346235" cy="264179"/>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125" b="1" dirty="0">
                  <a:solidFill>
                    <a:schemeClr val="accent2"/>
                  </a:solidFill>
                  <a:latin typeface="Century Gothic" panose="020B0502020202020204" pitchFamily="34" charset="0"/>
                </a:rPr>
                <a:t>Meets</a:t>
              </a:r>
            </a:p>
          </p:txBody>
        </p:sp>
        <p:sp>
          <p:nvSpPr>
            <p:cNvPr id="86" name="Title 1"/>
            <p:cNvSpPr txBox="1">
              <a:spLocks/>
            </p:cNvSpPr>
            <p:nvPr/>
          </p:nvSpPr>
          <p:spPr>
            <a:xfrm>
              <a:off x="2444191" y="3552213"/>
              <a:ext cx="1346235" cy="264179"/>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125" b="1" dirty="0">
                  <a:solidFill>
                    <a:schemeClr val="accent2"/>
                  </a:solidFill>
                  <a:latin typeface="Century Gothic" panose="020B0502020202020204" pitchFamily="34" charset="0"/>
                </a:rPr>
                <a:t>Meets</a:t>
              </a:r>
            </a:p>
          </p:txBody>
        </p:sp>
        <p:sp>
          <p:nvSpPr>
            <p:cNvPr id="87" name="Title 1"/>
            <p:cNvSpPr txBox="1">
              <a:spLocks/>
            </p:cNvSpPr>
            <p:nvPr/>
          </p:nvSpPr>
          <p:spPr>
            <a:xfrm>
              <a:off x="2460485" y="2930897"/>
              <a:ext cx="1346235" cy="264179"/>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125" b="1" dirty="0">
                  <a:solidFill>
                    <a:schemeClr val="accent5"/>
                  </a:solidFill>
                  <a:latin typeface="Century Gothic" panose="020B0502020202020204" pitchFamily="34" charset="0"/>
                </a:rPr>
                <a:t>Masters</a:t>
              </a:r>
            </a:p>
          </p:txBody>
        </p:sp>
        <p:sp>
          <p:nvSpPr>
            <p:cNvPr id="88" name="Title 1"/>
            <p:cNvSpPr txBox="1">
              <a:spLocks/>
            </p:cNvSpPr>
            <p:nvPr/>
          </p:nvSpPr>
          <p:spPr>
            <a:xfrm>
              <a:off x="3837554" y="2810319"/>
              <a:ext cx="1346235" cy="264179"/>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125" b="1" dirty="0">
                  <a:solidFill>
                    <a:schemeClr val="accent5"/>
                  </a:solidFill>
                  <a:latin typeface="Century Gothic" panose="020B0502020202020204" pitchFamily="34" charset="0"/>
                </a:rPr>
                <a:t>Masters</a:t>
              </a:r>
            </a:p>
          </p:txBody>
        </p:sp>
        <p:cxnSp>
          <p:nvCxnSpPr>
            <p:cNvPr id="90" name="Straight Arrow Connector 89"/>
            <p:cNvCxnSpPr>
              <a:cxnSpLocks/>
            </p:cNvCxnSpPr>
            <p:nvPr/>
          </p:nvCxnSpPr>
          <p:spPr>
            <a:xfrm flipV="1">
              <a:off x="3596383" y="3306518"/>
              <a:ext cx="862372" cy="742075"/>
            </a:xfrm>
            <a:prstGeom prst="straightConnector1">
              <a:avLst/>
            </a:prstGeom>
            <a:ln w="3492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nvGrpSpPr>
            <p:cNvPr id="92" name="Group 91"/>
            <p:cNvGrpSpPr/>
            <p:nvPr/>
          </p:nvGrpSpPr>
          <p:grpSpPr>
            <a:xfrm>
              <a:off x="5292361" y="2736786"/>
              <a:ext cx="985712" cy="545909"/>
              <a:chOff x="8970900" y="2416698"/>
              <a:chExt cx="1752376" cy="905557"/>
            </a:xfrm>
          </p:grpSpPr>
          <p:cxnSp>
            <p:nvCxnSpPr>
              <p:cNvPr id="93" name="Straight Connector 92"/>
              <p:cNvCxnSpPr/>
              <p:nvPr/>
            </p:nvCxnSpPr>
            <p:spPr>
              <a:xfrm>
                <a:off x="8970900" y="2416698"/>
                <a:ext cx="0" cy="905557"/>
              </a:xfrm>
              <a:prstGeom prst="line">
                <a:avLst/>
              </a:prstGeom>
              <a:ln w="34925">
                <a:solidFill>
                  <a:schemeClr val="accent5"/>
                </a:solidFill>
                <a:prstDash val="sysDash"/>
              </a:ln>
            </p:spPr>
            <p:style>
              <a:lnRef idx="1">
                <a:schemeClr val="accent1"/>
              </a:lnRef>
              <a:fillRef idx="0">
                <a:schemeClr val="accent1"/>
              </a:fillRef>
              <a:effectRef idx="0">
                <a:schemeClr val="accent1"/>
              </a:effectRef>
              <a:fontRef idx="minor">
                <a:schemeClr val="tx1"/>
              </a:fontRef>
            </p:style>
          </p:cxnSp>
          <p:sp>
            <p:nvSpPr>
              <p:cNvPr id="94" name="Title 1"/>
              <p:cNvSpPr txBox="1">
                <a:spLocks/>
              </p:cNvSpPr>
              <p:nvPr/>
            </p:nvSpPr>
            <p:spPr>
              <a:xfrm>
                <a:off x="9057441" y="2673157"/>
                <a:ext cx="1665835" cy="46965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1200" b="1" dirty="0">
                    <a:solidFill>
                      <a:schemeClr val="accent5"/>
                    </a:solidFill>
                    <a:latin typeface="Century Gothic" panose="020B0502020202020204" pitchFamily="34" charset="0"/>
                  </a:rPr>
                  <a:t>Exceeds</a:t>
                </a:r>
                <a:endParaRPr lang="en-US" sz="1200" dirty="0">
                  <a:solidFill>
                    <a:schemeClr val="tx1">
                      <a:lumMod val="65000"/>
                      <a:lumOff val="35000"/>
                    </a:schemeClr>
                  </a:solidFill>
                  <a:latin typeface="Century Gothic" panose="020B0502020202020204" pitchFamily="34" charset="0"/>
                </a:endParaRPr>
              </a:p>
            </p:txBody>
          </p:sp>
        </p:grpSp>
        <p:cxnSp>
          <p:nvCxnSpPr>
            <p:cNvPr id="96" name="Straight Arrow Connector 95"/>
            <p:cNvCxnSpPr>
              <a:cxnSpLocks/>
            </p:cNvCxnSpPr>
            <p:nvPr/>
          </p:nvCxnSpPr>
          <p:spPr>
            <a:xfrm flipV="1">
              <a:off x="3635784" y="3833123"/>
              <a:ext cx="805329" cy="251888"/>
            </a:xfrm>
            <a:prstGeom prst="straightConnector1">
              <a:avLst/>
            </a:prstGeom>
            <a:ln w="349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nvGrpSpPr>
            <p:cNvPr id="97" name="Group 96"/>
            <p:cNvGrpSpPr/>
            <p:nvPr/>
          </p:nvGrpSpPr>
          <p:grpSpPr>
            <a:xfrm>
              <a:off x="5292367" y="3290561"/>
              <a:ext cx="982059" cy="484258"/>
              <a:chOff x="8970900" y="2416698"/>
              <a:chExt cx="1745881" cy="591548"/>
            </a:xfrm>
          </p:grpSpPr>
          <p:cxnSp>
            <p:nvCxnSpPr>
              <p:cNvPr id="98" name="Straight Connector 97"/>
              <p:cNvCxnSpPr/>
              <p:nvPr/>
            </p:nvCxnSpPr>
            <p:spPr>
              <a:xfrm>
                <a:off x="8970900" y="2416698"/>
                <a:ext cx="0" cy="545030"/>
              </a:xfrm>
              <a:prstGeom prst="line">
                <a:avLst/>
              </a:prstGeom>
              <a:ln w="34925">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99" name="Title 1"/>
              <p:cNvSpPr txBox="1">
                <a:spLocks/>
              </p:cNvSpPr>
              <p:nvPr/>
            </p:nvSpPr>
            <p:spPr>
              <a:xfrm>
                <a:off x="9064965" y="2538595"/>
                <a:ext cx="1651816" cy="469651"/>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1200" b="1" dirty="0">
                    <a:solidFill>
                      <a:schemeClr val="accent2"/>
                    </a:solidFill>
                    <a:latin typeface="Century Gothic" panose="020B0502020202020204" pitchFamily="34" charset="0"/>
                  </a:rPr>
                  <a:t>Expected</a:t>
                </a:r>
                <a:endParaRPr lang="en-US" sz="1200" dirty="0">
                  <a:solidFill>
                    <a:schemeClr val="tx1">
                      <a:lumMod val="65000"/>
                      <a:lumOff val="35000"/>
                    </a:schemeClr>
                  </a:solidFill>
                  <a:latin typeface="Century Gothic" panose="020B0502020202020204" pitchFamily="34" charset="0"/>
                </a:endParaRPr>
              </a:p>
            </p:txBody>
          </p:sp>
        </p:grpSp>
        <p:sp>
          <p:nvSpPr>
            <p:cNvPr id="106" name="Title 1"/>
            <p:cNvSpPr txBox="1">
              <a:spLocks/>
            </p:cNvSpPr>
            <p:nvPr/>
          </p:nvSpPr>
          <p:spPr>
            <a:xfrm>
              <a:off x="6183600" y="2913669"/>
              <a:ext cx="1931871" cy="763598"/>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1600" b="1" dirty="0">
                  <a:solidFill>
                    <a:schemeClr val="accent2"/>
                  </a:solidFill>
                  <a:latin typeface="Century Gothic" panose="020B0502020202020204" pitchFamily="34" charset="0"/>
                </a:rPr>
                <a:t>+ 1 Point Awarded</a:t>
              </a:r>
            </a:p>
            <a:p>
              <a:pPr>
                <a:lnSpc>
                  <a:spcPct val="100000"/>
                </a:lnSpc>
              </a:pPr>
              <a:r>
                <a:rPr lang="en-US" sz="1400" dirty="0">
                  <a:solidFill>
                    <a:schemeClr val="tx1">
                      <a:lumMod val="65000"/>
                      <a:lumOff val="35000"/>
                    </a:schemeClr>
                  </a:solidFill>
                  <a:latin typeface="Century Gothic" panose="020B0502020202020204" pitchFamily="34" charset="0"/>
                </a:rPr>
                <a:t>For meeting or exceeding expected growth</a:t>
              </a:r>
            </a:p>
          </p:txBody>
        </p:sp>
        <p:cxnSp>
          <p:nvCxnSpPr>
            <p:cNvPr id="115" name="Straight Connector 114"/>
            <p:cNvCxnSpPr/>
            <p:nvPr/>
          </p:nvCxnSpPr>
          <p:spPr>
            <a:xfrm>
              <a:off x="5413849" y="3672115"/>
              <a:ext cx="2680235"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9" name="Title 1"/>
            <p:cNvSpPr txBox="1">
              <a:spLocks/>
            </p:cNvSpPr>
            <p:nvPr/>
          </p:nvSpPr>
          <p:spPr>
            <a:xfrm>
              <a:off x="6215472" y="3630568"/>
              <a:ext cx="2214784" cy="763598"/>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1800" b="1" dirty="0">
                  <a:solidFill>
                    <a:srgbClr val="ED7D31"/>
                  </a:solidFill>
                  <a:latin typeface="Century Gothic" panose="020B0502020202020204" pitchFamily="34" charset="0"/>
                </a:rPr>
                <a:t>+ .5 Points Awarded</a:t>
              </a:r>
            </a:p>
            <a:p>
              <a:pPr>
                <a:lnSpc>
                  <a:spcPct val="100000"/>
                </a:lnSpc>
              </a:pPr>
              <a:r>
                <a:rPr lang="en-US" sz="1400" dirty="0">
                  <a:solidFill>
                    <a:schemeClr val="tx1">
                      <a:lumMod val="65000"/>
                      <a:lumOff val="35000"/>
                    </a:schemeClr>
                  </a:solidFill>
                  <a:latin typeface="Century Gothic" panose="020B0502020202020204" pitchFamily="34" charset="0"/>
                </a:rPr>
                <a:t>For maintaining </a:t>
              </a:r>
              <a:r>
                <a:rPr lang="en-US" sz="1400" dirty="0" smtClean="0">
                  <a:solidFill>
                    <a:schemeClr val="tx1">
                      <a:lumMod val="65000"/>
                      <a:lumOff val="35000"/>
                    </a:schemeClr>
                  </a:solidFill>
                  <a:latin typeface="Century Gothic" panose="020B0502020202020204" pitchFamily="34" charset="0"/>
                </a:rPr>
                <a:t>proficiency, but failing </a:t>
              </a:r>
              <a:r>
                <a:rPr lang="en-US" sz="1400" dirty="0">
                  <a:solidFill>
                    <a:schemeClr val="tx1">
                      <a:lumMod val="65000"/>
                      <a:lumOff val="35000"/>
                    </a:schemeClr>
                  </a:solidFill>
                  <a:latin typeface="Century Gothic" panose="020B0502020202020204" pitchFamily="34" charset="0"/>
                </a:rPr>
                <a:t>to meet </a:t>
              </a:r>
              <a:r>
                <a:rPr lang="en-US" sz="1400" dirty="0" smtClean="0">
                  <a:solidFill>
                    <a:schemeClr val="tx1">
                      <a:lumMod val="65000"/>
                      <a:lumOff val="35000"/>
                    </a:schemeClr>
                  </a:solidFill>
                  <a:latin typeface="Century Gothic" panose="020B0502020202020204" pitchFamily="34" charset="0"/>
                </a:rPr>
                <a:t>expected growth</a:t>
              </a:r>
              <a:endParaRPr lang="en-US" sz="1400" dirty="0">
                <a:solidFill>
                  <a:schemeClr val="tx1">
                    <a:lumMod val="65000"/>
                    <a:lumOff val="35000"/>
                  </a:schemeClr>
                </a:solidFill>
                <a:latin typeface="Century Gothic" panose="020B0502020202020204" pitchFamily="34" charset="0"/>
              </a:endParaRPr>
            </a:p>
          </p:txBody>
        </p:sp>
        <p:cxnSp>
          <p:nvCxnSpPr>
            <p:cNvPr id="121" name="Straight Arrow Connector 120"/>
            <p:cNvCxnSpPr>
              <a:cxnSpLocks/>
            </p:cNvCxnSpPr>
            <p:nvPr/>
          </p:nvCxnSpPr>
          <p:spPr>
            <a:xfrm flipV="1">
              <a:off x="3635784" y="4116292"/>
              <a:ext cx="824307" cy="11268"/>
            </a:xfrm>
            <a:prstGeom prst="straightConnector1">
              <a:avLst/>
            </a:prstGeom>
            <a:ln w="34925">
              <a:solidFill>
                <a:srgbClr val="ED7D31"/>
              </a:solidFill>
              <a:tailEnd type="triangle"/>
            </a:ln>
          </p:spPr>
          <p:style>
            <a:lnRef idx="1">
              <a:schemeClr val="accent1"/>
            </a:lnRef>
            <a:fillRef idx="0">
              <a:schemeClr val="accent1"/>
            </a:fillRef>
            <a:effectRef idx="0">
              <a:schemeClr val="accent1"/>
            </a:effectRef>
            <a:fontRef idx="minor">
              <a:schemeClr val="tx1"/>
            </a:fontRef>
          </p:style>
        </p:cxnSp>
        <p:sp>
          <p:nvSpPr>
            <p:cNvPr id="100" name="Oval 99"/>
            <p:cNvSpPr/>
            <p:nvPr/>
          </p:nvSpPr>
          <p:spPr>
            <a:xfrm>
              <a:off x="4480873" y="3225246"/>
              <a:ext cx="81272" cy="812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1" name="Oval 100"/>
            <p:cNvSpPr/>
            <p:nvPr/>
          </p:nvSpPr>
          <p:spPr>
            <a:xfrm>
              <a:off x="4488452" y="3776862"/>
              <a:ext cx="81272" cy="81272"/>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cxnSp>
          <p:nvCxnSpPr>
            <p:cNvPr id="104" name="Straight Arrow Connector 103"/>
            <p:cNvCxnSpPr>
              <a:cxnSpLocks/>
            </p:cNvCxnSpPr>
            <p:nvPr/>
          </p:nvCxnSpPr>
          <p:spPr>
            <a:xfrm>
              <a:off x="3632577" y="4171573"/>
              <a:ext cx="826178" cy="267709"/>
            </a:xfrm>
            <a:prstGeom prst="straightConnector1">
              <a:avLst/>
            </a:prstGeom>
            <a:ln w="349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2" name="Oval 101"/>
            <p:cNvSpPr/>
            <p:nvPr/>
          </p:nvSpPr>
          <p:spPr>
            <a:xfrm>
              <a:off x="3526500" y="4085011"/>
              <a:ext cx="81272" cy="81272"/>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5" name="Oval 104"/>
            <p:cNvSpPr/>
            <p:nvPr/>
          </p:nvSpPr>
          <p:spPr>
            <a:xfrm>
              <a:off x="4480873" y="4075655"/>
              <a:ext cx="81272" cy="81272"/>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7" name="Oval 106"/>
            <p:cNvSpPr/>
            <p:nvPr/>
          </p:nvSpPr>
          <p:spPr>
            <a:xfrm>
              <a:off x="4480873" y="4404177"/>
              <a:ext cx="81272" cy="812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8" name="Title 1"/>
            <p:cNvSpPr txBox="1">
              <a:spLocks/>
            </p:cNvSpPr>
            <p:nvPr/>
          </p:nvSpPr>
          <p:spPr>
            <a:xfrm>
              <a:off x="6236830" y="4450975"/>
              <a:ext cx="1878641" cy="763598"/>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1600" b="1" dirty="0">
                  <a:solidFill>
                    <a:srgbClr val="C00000"/>
                  </a:solidFill>
                  <a:latin typeface="Century Gothic" panose="020B0502020202020204" pitchFamily="34" charset="0"/>
                </a:rPr>
                <a:t>+ 0 Points Awarded</a:t>
              </a:r>
            </a:p>
            <a:p>
              <a:pPr>
                <a:lnSpc>
                  <a:spcPct val="100000"/>
                </a:lnSpc>
              </a:pPr>
              <a:r>
                <a:rPr lang="en-US" sz="1400" dirty="0">
                  <a:solidFill>
                    <a:schemeClr val="tx1">
                      <a:lumMod val="65000"/>
                      <a:lumOff val="35000"/>
                    </a:schemeClr>
                  </a:solidFill>
                  <a:latin typeface="Century Gothic" panose="020B0502020202020204" pitchFamily="34" charset="0"/>
                </a:rPr>
                <a:t>For falling to a lower level</a:t>
              </a:r>
            </a:p>
          </p:txBody>
        </p:sp>
        <p:cxnSp>
          <p:nvCxnSpPr>
            <p:cNvPr id="111" name="Straight Connector 110"/>
            <p:cNvCxnSpPr/>
            <p:nvPr/>
          </p:nvCxnSpPr>
          <p:spPr>
            <a:xfrm>
              <a:off x="5435236" y="4462117"/>
              <a:ext cx="2680235"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2" name="Group 111"/>
            <p:cNvGrpSpPr/>
            <p:nvPr/>
          </p:nvGrpSpPr>
          <p:grpSpPr>
            <a:xfrm>
              <a:off x="5292366" y="3736737"/>
              <a:ext cx="923106" cy="588055"/>
              <a:chOff x="8970900" y="2416698"/>
              <a:chExt cx="1641076" cy="591548"/>
            </a:xfrm>
          </p:grpSpPr>
          <p:cxnSp>
            <p:nvCxnSpPr>
              <p:cNvPr id="113" name="Straight Connector 112"/>
              <p:cNvCxnSpPr/>
              <p:nvPr/>
            </p:nvCxnSpPr>
            <p:spPr>
              <a:xfrm>
                <a:off x="8970900" y="2416698"/>
                <a:ext cx="0" cy="545030"/>
              </a:xfrm>
              <a:prstGeom prst="line">
                <a:avLst/>
              </a:prstGeom>
              <a:ln w="34925">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14" name="Title 1"/>
              <p:cNvSpPr txBox="1">
                <a:spLocks/>
              </p:cNvSpPr>
              <p:nvPr/>
            </p:nvSpPr>
            <p:spPr>
              <a:xfrm>
                <a:off x="9064965" y="2538595"/>
                <a:ext cx="1547011" cy="469651"/>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1200" b="1" dirty="0">
                    <a:solidFill>
                      <a:srgbClr val="ED7D31"/>
                    </a:solidFill>
                    <a:latin typeface="Century Gothic" panose="020B0502020202020204" pitchFamily="34" charset="0"/>
                  </a:rPr>
                  <a:t>Maintains</a:t>
                </a:r>
                <a:endParaRPr lang="en-US" sz="1200" dirty="0">
                  <a:solidFill>
                    <a:srgbClr val="ED7D31"/>
                  </a:solidFill>
                  <a:latin typeface="Century Gothic" panose="020B0502020202020204" pitchFamily="34" charset="0"/>
                </a:endParaRPr>
              </a:p>
            </p:txBody>
          </p:sp>
        </p:grpSp>
        <p:grpSp>
          <p:nvGrpSpPr>
            <p:cNvPr id="116" name="Group 115"/>
            <p:cNvGrpSpPr/>
            <p:nvPr/>
          </p:nvGrpSpPr>
          <p:grpSpPr>
            <a:xfrm>
              <a:off x="5295575" y="4278548"/>
              <a:ext cx="919897" cy="901683"/>
              <a:chOff x="8970900" y="2416698"/>
              <a:chExt cx="1635371" cy="691590"/>
            </a:xfrm>
          </p:grpSpPr>
          <p:cxnSp>
            <p:nvCxnSpPr>
              <p:cNvPr id="117" name="Straight Connector 116"/>
              <p:cNvCxnSpPr/>
              <p:nvPr/>
            </p:nvCxnSpPr>
            <p:spPr>
              <a:xfrm>
                <a:off x="8970900" y="2416698"/>
                <a:ext cx="0" cy="545030"/>
              </a:xfrm>
              <a:prstGeom prst="line">
                <a:avLst/>
              </a:prstGeom>
              <a:ln w="34925">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18" name="Title 1"/>
              <p:cNvSpPr txBox="1">
                <a:spLocks/>
              </p:cNvSpPr>
              <p:nvPr/>
            </p:nvSpPr>
            <p:spPr>
              <a:xfrm>
                <a:off x="9109857" y="2638637"/>
                <a:ext cx="1496414" cy="469651"/>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1200" b="1" dirty="0">
                    <a:solidFill>
                      <a:srgbClr val="C00000"/>
                    </a:solidFill>
                    <a:latin typeface="Century Gothic" panose="020B0502020202020204" pitchFamily="34" charset="0"/>
                  </a:rPr>
                  <a:t>Limited</a:t>
                </a:r>
                <a:endParaRPr lang="en-US" sz="1200" dirty="0">
                  <a:solidFill>
                    <a:srgbClr val="C00000"/>
                  </a:solidFill>
                  <a:latin typeface="Century Gothic" panose="020B0502020202020204" pitchFamily="34" charset="0"/>
                </a:endParaRPr>
              </a:p>
            </p:txBody>
          </p:sp>
        </p:grpSp>
      </p:grpSp>
      <p:pic>
        <p:nvPicPr>
          <p:cNvPr id="8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8796288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 name="Straight Connector 62"/>
          <p:cNvCxnSpPr>
            <a:cxnSpLocks/>
          </p:cNvCxnSpPr>
          <p:nvPr/>
        </p:nvCxnSpPr>
        <p:spPr>
          <a:xfrm>
            <a:off x="623804" y="1674653"/>
            <a:ext cx="646326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1" name="Title 1"/>
          <p:cNvSpPr txBox="1">
            <a:spLocks/>
          </p:cNvSpPr>
          <p:nvPr/>
        </p:nvSpPr>
        <p:spPr>
          <a:xfrm>
            <a:off x="504576" y="488099"/>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Student Growth</a:t>
            </a:r>
            <a:r>
              <a:rPr lang="en-US" sz="3200" b="1">
                <a:solidFill>
                  <a:schemeClr val="accent2"/>
                </a:solidFill>
                <a:latin typeface="Century Gothic" panose="020B0502020202020204" pitchFamily="34" charset="0"/>
              </a:rPr>
              <a:t>: </a:t>
            </a:r>
            <a:endParaRPr lang="en-US" sz="3200" b="1" smtClean="0">
              <a:solidFill>
                <a:schemeClr val="accent2"/>
              </a:solidFill>
              <a:latin typeface="Century Gothic" panose="020B0502020202020204" pitchFamily="34" charset="0"/>
            </a:endParaRPr>
          </a:p>
          <a:p>
            <a:pPr>
              <a:lnSpc>
                <a:spcPct val="100000"/>
              </a:lnSpc>
            </a:pPr>
            <a:r>
              <a:rPr lang="en-US" sz="3200" dirty="0" smtClean="0">
                <a:solidFill>
                  <a:schemeClr val="tx1"/>
                </a:solidFill>
                <a:latin typeface="Century Gothic" panose="020B0502020202020204" pitchFamily="34" charset="0"/>
              </a:rPr>
              <a:t>Percentage </a:t>
            </a:r>
            <a:r>
              <a:rPr lang="en-US" sz="3200" dirty="0">
                <a:solidFill>
                  <a:schemeClr val="tx1"/>
                </a:solidFill>
                <a:latin typeface="Century Gothic" panose="020B0502020202020204" pitchFamily="34" charset="0"/>
              </a:rPr>
              <a:t>of Students Gaining</a:t>
            </a:r>
            <a:endParaRPr lang="en-US" sz="3200" dirty="0">
              <a:solidFill>
                <a:schemeClr val="accent1">
                  <a:lumMod val="75000"/>
                </a:schemeClr>
              </a:solidFill>
              <a:latin typeface="Century Gothic" panose="020B0502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38095203"/>
              </p:ext>
            </p:extLst>
          </p:nvPr>
        </p:nvGraphicFramePr>
        <p:xfrm>
          <a:off x="623804" y="2139650"/>
          <a:ext cx="8054975" cy="3796832"/>
        </p:xfrm>
        <a:graphic>
          <a:graphicData uri="http://schemas.openxmlformats.org/drawingml/2006/table">
            <a:tbl>
              <a:tblPr firstRow="1" bandRow="1">
                <a:tableStyleId>{5C22544A-7EE6-4342-B048-85BDC9FD1C3A}</a:tableStyleId>
              </a:tblPr>
              <a:tblGrid>
                <a:gridCol w="1610995">
                  <a:extLst>
                    <a:ext uri="{9D8B030D-6E8A-4147-A177-3AD203B41FA5}">
                      <a16:colId xmlns:a16="http://schemas.microsoft.com/office/drawing/2014/main" xmlns="" val="20000"/>
                    </a:ext>
                  </a:extLst>
                </a:gridCol>
                <a:gridCol w="1610995">
                  <a:extLst>
                    <a:ext uri="{9D8B030D-6E8A-4147-A177-3AD203B41FA5}">
                      <a16:colId xmlns:a16="http://schemas.microsoft.com/office/drawing/2014/main" xmlns="" val="20001"/>
                    </a:ext>
                  </a:extLst>
                </a:gridCol>
                <a:gridCol w="1610995">
                  <a:extLst>
                    <a:ext uri="{9D8B030D-6E8A-4147-A177-3AD203B41FA5}">
                      <a16:colId xmlns:a16="http://schemas.microsoft.com/office/drawing/2014/main" xmlns="" val="20002"/>
                    </a:ext>
                  </a:extLst>
                </a:gridCol>
                <a:gridCol w="1610995">
                  <a:extLst>
                    <a:ext uri="{9D8B030D-6E8A-4147-A177-3AD203B41FA5}">
                      <a16:colId xmlns:a16="http://schemas.microsoft.com/office/drawing/2014/main" xmlns="" val="20003"/>
                    </a:ext>
                  </a:extLst>
                </a:gridCol>
                <a:gridCol w="1610995">
                  <a:extLst>
                    <a:ext uri="{9D8B030D-6E8A-4147-A177-3AD203B41FA5}">
                      <a16:colId xmlns:a16="http://schemas.microsoft.com/office/drawing/2014/main" xmlns="" val="20004"/>
                    </a:ext>
                  </a:extLst>
                </a:gridCol>
              </a:tblGrid>
              <a:tr h="657549">
                <a:tc>
                  <a:txBody>
                    <a:bodyPr/>
                    <a:lstStyle/>
                    <a:p>
                      <a:endParaRPr lang="en-US" sz="1800" dirty="0">
                        <a:latin typeface="Century Gothic" panose="020B0502020202020204" pitchFamily="34" charset="0"/>
                      </a:endParaRPr>
                    </a:p>
                  </a:txBody>
                  <a:tcPr marL="62355" marR="62355" marT="31178" marB="31178">
                    <a:noFill/>
                  </a:tcPr>
                </a:tc>
                <a:tc>
                  <a:txBody>
                    <a:bodyPr/>
                    <a:lstStyle/>
                    <a:p>
                      <a:pPr algn="ctr"/>
                      <a:r>
                        <a:rPr lang="en-US" sz="1800" b="1" dirty="0">
                          <a:solidFill>
                            <a:srgbClr val="C00000"/>
                          </a:solidFill>
                          <a:latin typeface="Century Gothic" panose="020B0502020202020204" pitchFamily="34" charset="0"/>
                        </a:rPr>
                        <a:t>Does Not Meet </a:t>
                      </a:r>
                    </a:p>
                    <a:p>
                      <a:pPr algn="ctr"/>
                      <a:r>
                        <a:rPr lang="en-US" sz="1100" b="0" dirty="0">
                          <a:solidFill>
                            <a:schemeClr val="tx1"/>
                          </a:solidFill>
                          <a:latin typeface="Century Gothic" panose="020B0502020202020204" pitchFamily="34" charset="0"/>
                        </a:rPr>
                        <a:t>Grade Level</a:t>
                      </a:r>
                    </a:p>
                  </a:txBody>
                  <a:tcPr marL="62355" marR="62355" marT="31178" marB="31178" anchor="ctr">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rgbClr val="FF0000">
                        <a:alpha val="10000"/>
                      </a:srgbClr>
                    </a:solidFill>
                  </a:tcPr>
                </a:tc>
                <a:tc>
                  <a:txBody>
                    <a:bodyPr/>
                    <a:lstStyle/>
                    <a:p>
                      <a:pPr algn="ctr"/>
                      <a:r>
                        <a:rPr lang="en-US" sz="1800" b="1" dirty="0">
                          <a:solidFill>
                            <a:srgbClr val="ED7D31"/>
                          </a:solidFill>
                          <a:latin typeface="Century Gothic" panose="020B0502020202020204" pitchFamily="34" charset="0"/>
                        </a:rPr>
                        <a:t>Approaches </a:t>
                      </a:r>
                    </a:p>
                    <a:p>
                      <a:pPr algn="ctr"/>
                      <a:r>
                        <a:rPr lang="en-US" sz="1200" b="0" dirty="0">
                          <a:solidFill>
                            <a:schemeClr val="tx1"/>
                          </a:solidFill>
                          <a:latin typeface="Century Gothic" panose="020B0502020202020204" pitchFamily="34" charset="0"/>
                        </a:rPr>
                        <a:t>Grade Level</a:t>
                      </a:r>
                    </a:p>
                  </a:txBody>
                  <a:tcPr marL="62355" marR="62355" marT="31178" marB="3117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rgbClr val="ED7D31">
                        <a:alpha val="10000"/>
                      </a:srgbClr>
                    </a:solidFill>
                  </a:tcPr>
                </a:tc>
                <a:tc>
                  <a:txBody>
                    <a:bodyPr/>
                    <a:lstStyle/>
                    <a:p>
                      <a:pPr algn="ctr"/>
                      <a:r>
                        <a:rPr lang="en-US" sz="1800" b="1" dirty="0">
                          <a:solidFill>
                            <a:schemeClr val="accent2"/>
                          </a:solidFill>
                          <a:latin typeface="Century Gothic" panose="020B0502020202020204" pitchFamily="34" charset="0"/>
                        </a:rPr>
                        <a:t>Meets </a:t>
                      </a:r>
                    </a:p>
                    <a:p>
                      <a:pPr algn="ctr"/>
                      <a:r>
                        <a:rPr lang="en-US" sz="1200" b="0" dirty="0">
                          <a:solidFill>
                            <a:schemeClr val="tx1"/>
                          </a:solidFill>
                          <a:latin typeface="Century Gothic" panose="020B0502020202020204" pitchFamily="34" charset="0"/>
                        </a:rPr>
                        <a:t>Grade Level</a:t>
                      </a:r>
                    </a:p>
                  </a:txBody>
                  <a:tcPr marL="62355" marR="62355" marT="31178" marB="3117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chemeClr val="accent2">
                        <a:alpha val="10000"/>
                      </a:schemeClr>
                    </a:solidFill>
                  </a:tcPr>
                </a:tc>
                <a:tc>
                  <a:txBody>
                    <a:bodyPr/>
                    <a:lstStyle/>
                    <a:p>
                      <a:pPr algn="ctr"/>
                      <a:r>
                        <a:rPr lang="en-US" sz="1800" b="1" dirty="0">
                          <a:solidFill>
                            <a:schemeClr val="accent5"/>
                          </a:solidFill>
                          <a:latin typeface="Century Gothic" panose="020B0502020202020204" pitchFamily="34" charset="0"/>
                        </a:rPr>
                        <a:t>Masters </a:t>
                      </a:r>
                    </a:p>
                    <a:p>
                      <a:pPr algn="ctr"/>
                      <a:r>
                        <a:rPr lang="en-US" sz="1200" b="0" dirty="0">
                          <a:solidFill>
                            <a:schemeClr val="tx1"/>
                          </a:solidFill>
                          <a:latin typeface="Century Gothic" panose="020B0502020202020204" pitchFamily="34" charset="0"/>
                        </a:rPr>
                        <a:t>Grade Level</a:t>
                      </a:r>
                    </a:p>
                  </a:txBody>
                  <a:tcPr marL="62355" marR="62355" marT="31178" marB="31178" anchor="ctr">
                    <a:lnL w="12700" cap="flat" cmpd="sng" algn="ctr">
                      <a:solidFill>
                        <a:schemeClr val="bg1">
                          <a:lumMod val="75000"/>
                        </a:schemeClr>
                      </a:solidFill>
                      <a:prstDash val="solid"/>
                      <a:round/>
                      <a:headEnd type="none" w="med" len="med"/>
                      <a:tailEnd type="none" w="med" len="med"/>
                    </a:lnL>
                    <a:lnB w="12700" cap="flat" cmpd="sng" algn="ctr">
                      <a:solidFill>
                        <a:schemeClr val="bg1">
                          <a:lumMod val="75000"/>
                        </a:schemeClr>
                      </a:solidFill>
                      <a:prstDash val="solid"/>
                      <a:round/>
                      <a:headEnd type="none" w="med" len="med"/>
                      <a:tailEnd type="none" w="med" len="med"/>
                    </a:lnB>
                    <a:solidFill>
                      <a:schemeClr val="accent5">
                        <a:alpha val="10000"/>
                      </a:schemeClr>
                    </a:solidFill>
                  </a:tcPr>
                </a:tc>
                <a:extLst>
                  <a:ext uri="{0D108BD9-81ED-4DB2-BD59-A6C34878D82A}">
                    <a16:rowId xmlns:a16="http://schemas.microsoft.com/office/drawing/2014/main" xmlns="" val="10000"/>
                  </a:ext>
                </a:extLst>
              </a:tr>
              <a:tr h="849937">
                <a:tc>
                  <a:txBody>
                    <a:bodyPr/>
                    <a:lstStyle/>
                    <a:p>
                      <a:pPr algn="ctr"/>
                      <a:r>
                        <a:rPr lang="en-US" sz="1800" b="1" dirty="0">
                          <a:solidFill>
                            <a:srgbClr val="C00000"/>
                          </a:solidFill>
                          <a:latin typeface="Century Gothic" panose="020B0502020202020204" pitchFamily="34" charset="0"/>
                        </a:rPr>
                        <a:t>Does Not Meet </a:t>
                      </a:r>
                    </a:p>
                    <a:p>
                      <a:pPr algn="ctr"/>
                      <a:r>
                        <a:rPr lang="en-US" sz="1200" b="0" dirty="0">
                          <a:latin typeface="Century Gothic" panose="020B0502020202020204" pitchFamily="34" charset="0"/>
                        </a:rPr>
                        <a:t>Grade Level</a:t>
                      </a:r>
                    </a:p>
                  </a:txBody>
                  <a:tcPr marL="62355" marR="62355" marT="31178" marB="31178" anchor="ctr">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rgbClr val="FF0000">
                        <a:alpha val="10000"/>
                      </a:srgbClr>
                    </a:solidFill>
                  </a:tcPr>
                </a:tc>
                <a:tc>
                  <a:txBody>
                    <a:bodyPr/>
                    <a:lstStyle/>
                    <a:p>
                      <a:pPr>
                        <a:lnSpc>
                          <a:spcPct val="150000"/>
                        </a:lnSpc>
                      </a:pPr>
                      <a:r>
                        <a:rPr lang="en-US" sz="1050" dirty="0">
                          <a:latin typeface="Century Gothic" panose="020B0502020202020204" pitchFamily="34" charset="0"/>
                        </a:rPr>
                        <a:t>Met/</a:t>
                      </a:r>
                      <a:r>
                        <a:rPr lang="en-US" sz="1050" baseline="0" dirty="0">
                          <a:latin typeface="Century Gothic" panose="020B0502020202020204" pitchFamily="34" charset="0"/>
                        </a:rPr>
                        <a:t>Exceeded </a:t>
                      </a:r>
                    </a:p>
                    <a:p>
                      <a:pPr>
                        <a:lnSpc>
                          <a:spcPct val="150000"/>
                        </a:lnSpc>
                      </a:pPr>
                      <a:r>
                        <a:rPr lang="en-US" sz="1050" baseline="0" dirty="0">
                          <a:latin typeface="Century Gothic" panose="020B0502020202020204" pitchFamily="34" charset="0"/>
                        </a:rPr>
                        <a:t>Growth Measure </a:t>
                      </a:r>
                      <a:r>
                        <a:rPr lang="en-US" sz="1050" baseline="0" dirty="0" smtClean="0">
                          <a:latin typeface="Century Gothic" panose="020B0502020202020204" pitchFamily="34" charset="0"/>
                        </a:rPr>
                        <a:t>= </a:t>
                      </a:r>
                      <a:r>
                        <a:rPr lang="en-US" sz="1050" b="1" baseline="0" dirty="0">
                          <a:solidFill>
                            <a:schemeClr val="accent5"/>
                          </a:solidFill>
                          <a:latin typeface="Century Gothic" panose="020B0502020202020204" pitchFamily="34" charset="0"/>
                        </a:rPr>
                        <a:t>1 pt</a:t>
                      </a:r>
                    </a:p>
                    <a:p>
                      <a:pPr>
                        <a:lnSpc>
                          <a:spcPct val="150000"/>
                        </a:lnSpc>
                      </a:pPr>
                      <a:r>
                        <a:rPr lang="en-US" sz="1050" baseline="0" dirty="0">
                          <a:latin typeface="Century Gothic" panose="020B0502020202020204" pitchFamily="34" charset="0"/>
                        </a:rPr>
                        <a:t>Did not meet </a:t>
                      </a:r>
                      <a:r>
                        <a:rPr lang="en-US" sz="1050" baseline="0" dirty="0" smtClean="0">
                          <a:latin typeface="Century Gothic" panose="020B0502020202020204" pitchFamily="34" charset="0"/>
                        </a:rPr>
                        <a:t>= </a:t>
                      </a:r>
                      <a:r>
                        <a:rPr lang="en-US" sz="1050" b="1" baseline="0" dirty="0">
                          <a:solidFill>
                            <a:srgbClr val="C00000"/>
                          </a:solidFill>
                          <a:latin typeface="Century Gothic" panose="020B0502020202020204" pitchFamily="34" charset="0"/>
                        </a:rPr>
                        <a:t>0 pts</a:t>
                      </a:r>
                      <a:endParaRPr lang="en-US" sz="1050" b="1" dirty="0">
                        <a:solidFill>
                          <a:srgbClr val="C00000"/>
                        </a:solidFill>
                        <a:latin typeface="Century Gothic" panose="020B0502020202020204" pitchFamily="34" charset="0"/>
                      </a:endParaRPr>
                    </a:p>
                  </a:txBody>
                  <a:tcPr marL="62355" marR="62355" marT="31178" marB="3117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nSpc>
                          <a:spcPct val="150000"/>
                        </a:lnSpc>
                      </a:pPr>
                      <a:r>
                        <a:rPr lang="en-US" sz="1050" kern="1200" dirty="0">
                          <a:solidFill>
                            <a:schemeClr val="dk1"/>
                          </a:solidFill>
                          <a:latin typeface="Century Gothic" panose="020B0502020202020204" pitchFamily="34" charset="0"/>
                          <a:ea typeface="+mn-ea"/>
                          <a:cs typeface="+mn-cs"/>
                        </a:rPr>
                        <a:t>Met/Exceeded </a:t>
                      </a:r>
                    </a:p>
                    <a:p>
                      <a:pPr>
                        <a:lnSpc>
                          <a:spcPct val="150000"/>
                        </a:lnSpc>
                      </a:pPr>
                      <a:r>
                        <a:rPr lang="en-US" sz="1050" kern="1200" dirty="0">
                          <a:solidFill>
                            <a:schemeClr val="dk1"/>
                          </a:solidFill>
                          <a:latin typeface="Century Gothic" panose="020B0502020202020204" pitchFamily="34" charset="0"/>
                          <a:ea typeface="+mn-ea"/>
                          <a:cs typeface="+mn-cs"/>
                        </a:rPr>
                        <a:t>Growth Measure = </a:t>
                      </a:r>
                      <a:r>
                        <a:rPr lang="en-US" sz="1050" b="1" kern="1200" baseline="0" dirty="0">
                          <a:solidFill>
                            <a:schemeClr val="accent5"/>
                          </a:solidFill>
                          <a:latin typeface="Century Gothic" panose="020B0502020202020204" pitchFamily="34" charset="0"/>
                          <a:ea typeface="+mn-ea"/>
                          <a:cs typeface="+mn-cs"/>
                        </a:rPr>
                        <a:t>1 pt</a:t>
                      </a:r>
                    </a:p>
                    <a:p>
                      <a:pPr>
                        <a:lnSpc>
                          <a:spcPct val="150000"/>
                        </a:lnSpc>
                      </a:pPr>
                      <a:r>
                        <a:rPr lang="en-US" sz="1050" kern="1200" dirty="0">
                          <a:solidFill>
                            <a:schemeClr val="dk1"/>
                          </a:solidFill>
                          <a:latin typeface="Century Gothic" panose="020B0502020202020204" pitchFamily="34" charset="0"/>
                          <a:ea typeface="+mn-ea"/>
                          <a:cs typeface="+mn-cs"/>
                        </a:rPr>
                        <a:t>Did not meet  </a:t>
                      </a:r>
                      <a:r>
                        <a:rPr lang="en-US" sz="1050" kern="1200" dirty="0" smtClean="0">
                          <a:solidFill>
                            <a:schemeClr val="dk1"/>
                          </a:solidFill>
                          <a:latin typeface="Century Gothic" panose="020B0502020202020204" pitchFamily="34" charset="0"/>
                          <a:ea typeface="+mn-ea"/>
                          <a:cs typeface="+mn-cs"/>
                        </a:rPr>
                        <a:t>= </a:t>
                      </a:r>
                      <a:r>
                        <a:rPr lang="en-US" sz="1050" b="1" kern="1200" baseline="0" dirty="0">
                          <a:solidFill>
                            <a:srgbClr val="ED7D31"/>
                          </a:solidFill>
                          <a:latin typeface="Century Gothic" panose="020B0502020202020204" pitchFamily="34" charset="0"/>
                          <a:ea typeface="+mn-ea"/>
                          <a:cs typeface="+mn-cs"/>
                        </a:rPr>
                        <a:t>.5 pts</a:t>
                      </a:r>
                    </a:p>
                  </a:txBody>
                  <a:tcPr marL="62355" marR="62355" marT="31178" marB="3117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a:solidFill>
                            <a:schemeClr val="accent5"/>
                          </a:solidFill>
                          <a:latin typeface="Century Gothic" panose="020B0502020202020204" pitchFamily="34" charset="0"/>
                        </a:rPr>
                        <a:t>1 pt</a:t>
                      </a:r>
                    </a:p>
                  </a:txBody>
                  <a:tcPr marL="62355" marR="62355" marT="31178" marB="3117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a:solidFill>
                            <a:schemeClr val="accent5"/>
                          </a:solidFill>
                          <a:latin typeface="Century Gothic" panose="020B0502020202020204" pitchFamily="34" charset="0"/>
                        </a:rPr>
                        <a:t>1 pt</a:t>
                      </a:r>
                    </a:p>
                  </a:txBody>
                  <a:tcPr marL="62355" marR="62355" marT="31178" marB="3117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 val="10001"/>
                  </a:ext>
                </a:extLst>
              </a:tr>
              <a:tr h="849937">
                <a:tc>
                  <a:txBody>
                    <a:bodyPr/>
                    <a:lstStyle/>
                    <a:p>
                      <a:pPr algn="ctr"/>
                      <a:r>
                        <a:rPr lang="en-US" sz="1800" b="1" dirty="0">
                          <a:solidFill>
                            <a:srgbClr val="ED7D31"/>
                          </a:solidFill>
                          <a:latin typeface="Century Gothic" panose="020B0502020202020204" pitchFamily="34" charset="0"/>
                        </a:rPr>
                        <a:t>Approaches </a:t>
                      </a:r>
                    </a:p>
                    <a:p>
                      <a:pPr algn="ctr"/>
                      <a:r>
                        <a:rPr lang="en-US" sz="1200" dirty="0">
                          <a:latin typeface="Century Gothic" panose="020B0502020202020204" pitchFamily="34" charset="0"/>
                        </a:rPr>
                        <a:t>Grade Level</a:t>
                      </a:r>
                    </a:p>
                  </a:txBody>
                  <a:tcPr marL="62355" marR="62355" marT="31178" marB="31178"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D7D31">
                        <a:alpha val="10000"/>
                      </a:srgbClr>
                    </a:solidFill>
                  </a:tcPr>
                </a:tc>
                <a:tc>
                  <a:txBody>
                    <a:bodyPr/>
                    <a:lstStyle/>
                    <a:p>
                      <a:pPr marL="0" algn="l" defTabSz="914400" rtl="0" eaLnBrk="1" latinLnBrk="0" hangingPunct="1">
                        <a:lnSpc>
                          <a:spcPct val="150000"/>
                        </a:lnSpc>
                      </a:pPr>
                      <a:r>
                        <a:rPr lang="en-US" sz="1050" kern="1200" baseline="0" dirty="0">
                          <a:solidFill>
                            <a:schemeClr val="dk1"/>
                          </a:solidFill>
                          <a:latin typeface="Century Gothic" panose="020B0502020202020204" pitchFamily="34" charset="0"/>
                          <a:ea typeface="+mn-ea"/>
                          <a:cs typeface="+mn-cs"/>
                        </a:rPr>
                        <a:t>Met/Exceeded </a:t>
                      </a:r>
                    </a:p>
                    <a:p>
                      <a:pPr marL="0" algn="l" defTabSz="914400" rtl="0" eaLnBrk="1" latinLnBrk="0" hangingPunct="1">
                        <a:lnSpc>
                          <a:spcPct val="150000"/>
                        </a:lnSpc>
                      </a:pPr>
                      <a:r>
                        <a:rPr lang="en-US" sz="1050" kern="1200" baseline="0" dirty="0">
                          <a:solidFill>
                            <a:schemeClr val="dk1"/>
                          </a:solidFill>
                          <a:latin typeface="Century Gothic" panose="020B0502020202020204" pitchFamily="34" charset="0"/>
                          <a:ea typeface="+mn-ea"/>
                          <a:cs typeface="+mn-cs"/>
                        </a:rPr>
                        <a:t>Growth Measure = </a:t>
                      </a:r>
                      <a:r>
                        <a:rPr lang="en-US" sz="1050" b="1" kern="1200" baseline="0" dirty="0">
                          <a:solidFill>
                            <a:schemeClr val="accent5"/>
                          </a:solidFill>
                          <a:latin typeface="Century Gothic" panose="020B0502020202020204" pitchFamily="34" charset="0"/>
                          <a:ea typeface="+mn-ea"/>
                          <a:cs typeface="+mn-cs"/>
                        </a:rPr>
                        <a:t>1 pt</a:t>
                      </a:r>
                    </a:p>
                    <a:p>
                      <a:pPr marL="0" algn="l" defTabSz="914400" rtl="0" eaLnBrk="1" latinLnBrk="0" hangingPunct="1">
                        <a:lnSpc>
                          <a:spcPct val="150000"/>
                        </a:lnSpc>
                      </a:pPr>
                      <a:r>
                        <a:rPr lang="en-US" sz="1050" kern="1200" baseline="0" dirty="0">
                          <a:solidFill>
                            <a:schemeClr val="dk1"/>
                          </a:solidFill>
                          <a:latin typeface="Century Gothic" panose="020B0502020202020204" pitchFamily="34" charset="0"/>
                          <a:ea typeface="+mn-ea"/>
                          <a:cs typeface="+mn-cs"/>
                        </a:rPr>
                        <a:t>Did not </a:t>
                      </a:r>
                      <a:r>
                        <a:rPr lang="en-US" sz="1050" kern="1200" baseline="0" dirty="0" smtClean="0">
                          <a:solidFill>
                            <a:schemeClr val="dk1"/>
                          </a:solidFill>
                          <a:latin typeface="Century Gothic" panose="020B0502020202020204" pitchFamily="34" charset="0"/>
                          <a:ea typeface="+mn-ea"/>
                          <a:cs typeface="+mn-cs"/>
                        </a:rPr>
                        <a:t>meet </a:t>
                      </a:r>
                      <a:r>
                        <a:rPr lang="en-US" sz="1050" kern="1200" baseline="0" dirty="0">
                          <a:solidFill>
                            <a:schemeClr val="dk1"/>
                          </a:solidFill>
                          <a:latin typeface="Century Gothic" panose="020B0502020202020204" pitchFamily="34" charset="0"/>
                          <a:ea typeface="+mn-ea"/>
                          <a:cs typeface="+mn-cs"/>
                        </a:rPr>
                        <a:t>= </a:t>
                      </a:r>
                      <a:r>
                        <a:rPr lang="en-US" sz="1050" b="1" kern="1200" baseline="0" dirty="0">
                          <a:solidFill>
                            <a:srgbClr val="C00000"/>
                          </a:solidFill>
                          <a:latin typeface="Century Gothic" panose="020B0502020202020204" pitchFamily="34" charset="0"/>
                          <a:ea typeface="+mn-ea"/>
                          <a:cs typeface="+mn-cs"/>
                        </a:rPr>
                        <a:t>0 pts</a:t>
                      </a:r>
                    </a:p>
                  </a:txBody>
                  <a:tcPr marL="62355" marR="62355" marT="31178" marB="3117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nSpc>
                          <a:spcPct val="150000"/>
                        </a:lnSpc>
                      </a:pPr>
                      <a:r>
                        <a:rPr lang="en-US" sz="1050" dirty="0">
                          <a:latin typeface="Century Gothic" panose="020B0502020202020204" pitchFamily="34" charset="0"/>
                        </a:rPr>
                        <a:t>Met/</a:t>
                      </a:r>
                      <a:r>
                        <a:rPr lang="en-US" sz="1050" baseline="0" dirty="0">
                          <a:latin typeface="Century Gothic" panose="020B0502020202020204" pitchFamily="34" charset="0"/>
                        </a:rPr>
                        <a:t>Exceeded </a:t>
                      </a:r>
                    </a:p>
                    <a:p>
                      <a:pPr>
                        <a:lnSpc>
                          <a:spcPct val="150000"/>
                        </a:lnSpc>
                      </a:pPr>
                      <a:r>
                        <a:rPr lang="en-US" sz="1050" baseline="0" dirty="0">
                          <a:latin typeface="Century Gothic" panose="020B0502020202020204" pitchFamily="34" charset="0"/>
                        </a:rPr>
                        <a:t>Growth Measure = </a:t>
                      </a:r>
                      <a:r>
                        <a:rPr lang="en-US" sz="1050" b="1" baseline="0" dirty="0">
                          <a:solidFill>
                            <a:schemeClr val="accent5"/>
                          </a:solidFill>
                          <a:latin typeface="Century Gothic" panose="020B0502020202020204" pitchFamily="34" charset="0"/>
                        </a:rPr>
                        <a:t>1 pt</a:t>
                      </a:r>
                    </a:p>
                    <a:p>
                      <a:pPr>
                        <a:lnSpc>
                          <a:spcPct val="150000"/>
                        </a:lnSpc>
                      </a:pPr>
                      <a:r>
                        <a:rPr lang="en-US" sz="1050" baseline="0" dirty="0">
                          <a:latin typeface="Century Gothic" panose="020B0502020202020204" pitchFamily="34" charset="0"/>
                        </a:rPr>
                        <a:t>Did not meet  </a:t>
                      </a:r>
                      <a:r>
                        <a:rPr lang="en-US" sz="1050" baseline="0" dirty="0" smtClean="0">
                          <a:latin typeface="Century Gothic" panose="020B0502020202020204" pitchFamily="34" charset="0"/>
                        </a:rPr>
                        <a:t>= </a:t>
                      </a:r>
                      <a:r>
                        <a:rPr lang="en-US" sz="1050" b="1" baseline="0" dirty="0">
                          <a:solidFill>
                            <a:srgbClr val="ED7D31"/>
                          </a:solidFill>
                          <a:latin typeface="Century Gothic" panose="020B0502020202020204" pitchFamily="34" charset="0"/>
                        </a:rPr>
                        <a:t>.5 pts</a:t>
                      </a:r>
                      <a:endParaRPr lang="en-US" sz="1050" dirty="0">
                        <a:latin typeface="Century Gothic" panose="020B0502020202020204" pitchFamily="34" charset="0"/>
                      </a:endParaRPr>
                    </a:p>
                  </a:txBody>
                  <a:tcPr marL="62355" marR="62355" marT="31178" marB="31178">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a:solidFill>
                            <a:schemeClr val="accent5"/>
                          </a:solidFill>
                          <a:latin typeface="Century Gothic" panose="020B0502020202020204" pitchFamily="34" charset="0"/>
                        </a:rPr>
                        <a:t>1 pt</a:t>
                      </a:r>
                    </a:p>
                  </a:txBody>
                  <a:tcPr marL="62355" marR="62355" marT="31178" marB="3117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a:solidFill>
                            <a:schemeClr val="accent5"/>
                          </a:solidFill>
                          <a:latin typeface="Century Gothic" panose="020B0502020202020204" pitchFamily="34" charset="0"/>
                        </a:rPr>
                        <a:t>1 pt</a:t>
                      </a:r>
                    </a:p>
                  </a:txBody>
                  <a:tcPr marL="62355" marR="62355" marT="31178" marB="3117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 val="10002"/>
                  </a:ext>
                </a:extLst>
              </a:tr>
              <a:tr h="690059">
                <a:tc>
                  <a:txBody>
                    <a:bodyPr/>
                    <a:lstStyle/>
                    <a:p>
                      <a:pPr algn="ctr"/>
                      <a:r>
                        <a:rPr lang="en-US" sz="1800" b="1" dirty="0">
                          <a:solidFill>
                            <a:schemeClr val="accent2"/>
                          </a:solidFill>
                          <a:latin typeface="Century Gothic" panose="020B0502020202020204" pitchFamily="34" charset="0"/>
                        </a:rPr>
                        <a:t>Meets </a:t>
                      </a:r>
                    </a:p>
                    <a:p>
                      <a:pPr algn="ctr"/>
                      <a:r>
                        <a:rPr lang="en-US" sz="1200" dirty="0">
                          <a:latin typeface="Century Gothic" panose="020B0502020202020204" pitchFamily="34" charset="0"/>
                        </a:rPr>
                        <a:t>Grade Level</a:t>
                      </a:r>
                    </a:p>
                  </a:txBody>
                  <a:tcPr marL="62355" marR="62355" marT="31178" marB="31178"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alpha val="1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a:solidFill>
                            <a:srgbClr val="C00000"/>
                          </a:solidFill>
                          <a:latin typeface="Century Gothic" panose="020B0502020202020204" pitchFamily="34" charset="0"/>
                        </a:rPr>
                        <a:t>0 pts</a:t>
                      </a:r>
                      <a:endParaRPr lang="en-US" sz="1400" b="1" dirty="0">
                        <a:solidFill>
                          <a:srgbClr val="C00000"/>
                        </a:solidFill>
                        <a:latin typeface="Century Gothic" panose="020B0502020202020204" pitchFamily="34" charset="0"/>
                      </a:endParaRPr>
                    </a:p>
                  </a:txBody>
                  <a:tcPr marL="62355" marR="62355" marT="31178" marB="3117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a:solidFill>
                            <a:srgbClr val="C00000"/>
                          </a:solidFill>
                          <a:latin typeface="Century Gothic" panose="020B0502020202020204" pitchFamily="34" charset="0"/>
                        </a:rPr>
                        <a:t>0 pts</a:t>
                      </a:r>
                      <a:endParaRPr lang="en-US" sz="1400" b="1" dirty="0">
                        <a:solidFill>
                          <a:srgbClr val="C00000"/>
                        </a:solidFill>
                        <a:latin typeface="Century Gothic" panose="020B0502020202020204" pitchFamily="34" charset="0"/>
                      </a:endParaRPr>
                    </a:p>
                  </a:txBody>
                  <a:tcPr marL="62355" marR="62355" marT="31178" marB="3117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a:solidFill>
                            <a:schemeClr val="accent5"/>
                          </a:solidFill>
                          <a:latin typeface="Century Gothic" panose="020B0502020202020204" pitchFamily="34" charset="0"/>
                        </a:rPr>
                        <a:t>1 pt</a:t>
                      </a:r>
                    </a:p>
                  </a:txBody>
                  <a:tcPr marL="62355" marR="62355" marT="31178" marB="3117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a:solidFill>
                            <a:schemeClr val="accent5"/>
                          </a:solidFill>
                          <a:latin typeface="Century Gothic" panose="020B0502020202020204" pitchFamily="34" charset="0"/>
                        </a:rPr>
                        <a:t>1 pt</a:t>
                      </a:r>
                    </a:p>
                  </a:txBody>
                  <a:tcPr marL="62355" marR="62355" marT="31178" marB="3117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 val="10003"/>
                  </a:ext>
                </a:extLst>
              </a:tr>
              <a:tr h="628263">
                <a:tc>
                  <a:txBody>
                    <a:bodyPr/>
                    <a:lstStyle/>
                    <a:p>
                      <a:pPr algn="ctr"/>
                      <a:r>
                        <a:rPr lang="en-US" sz="1800" b="1" dirty="0">
                          <a:solidFill>
                            <a:schemeClr val="accent5"/>
                          </a:solidFill>
                          <a:latin typeface="Century Gothic" panose="020B0502020202020204" pitchFamily="34" charset="0"/>
                        </a:rPr>
                        <a:t>Masters </a:t>
                      </a:r>
                    </a:p>
                    <a:p>
                      <a:pPr algn="ctr"/>
                      <a:r>
                        <a:rPr lang="en-US" sz="1200" dirty="0">
                          <a:latin typeface="Century Gothic" panose="020B0502020202020204" pitchFamily="34" charset="0"/>
                        </a:rPr>
                        <a:t>Grade Level</a:t>
                      </a:r>
                    </a:p>
                  </a:txBody>
                  <a:tcPr marL="62355" marR="62355" marT="31178" marB="31178"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solidFill>
                      <a:schemeClr val="accent5">
                        <a:alpha val="1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a:solidFill>
                            <a:srgbClr val="C00000"/>
                          </a:solidFill>
                          <a:latin typeface="Century Gothic" panose="020B0502020202020204" pitchFamily="34" charset="0"/>
                        </a:rPr>
                        <a:t>0 pts</a:t>
                      </a:r>
                      <a:endParaRPr lang="en-US" sz="1400" b="1" dirty="0">
                        <a:solidFill>
                          <a:srgbClr val="C00000"/>
                        </a:solidFill>
                        <a:latin typeface="Century Gothic" panose="020B0502020202020204" pitchFamily="34" charset="0"/>
                      </a:endParaRPr>
                    </a:p>
                  </a:txBody>
                  <a:tcPr marL="62355" marR="62355" marT="31178" marB="3117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a:solidFill>
                            <a:srgbClr val="C00000"/>
                          </a:solidFill>
                          <a:latin typeface="Century Gothic" panose="020B0502020202020204" pitchFamily="34" charset="0"/>
                        </a:rPr>
                        <a:t>0 pts</a:t>
                      </a:r>
                      <a:endParaRPr lang="en-US" sz="1400" b="1" dirty="0">
                        <a:solidFill>
                          <a:srgbClr val="C00000"/>
                        </a:solidFill>
                        <a:latin typeface="Century Gothic" panose="020B0502020202020204" pitchFamily="34" charset="0"/>
                      </a:endParaRPr>
                    </a:p>
                  </a:txBody>
                  <a:tcPr marL="62355" marR="62355" marT="31178" marB="3117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a:solidFill>
                            <a:srgbClr val="C00000"/>
                          </a:solidFill>
                          <a:latin typeface="Century Gothic" panose="020B0502020202020204" pitchFamily="34" charset="0"/>
                        </a:rPr>
                        <a:t>0 pts</a:t>
                      </a:r>
                      <a:endParaRPr lang="en-US" sz="1400" b="1" dirty="0">
                        <a:solidFill>
                          <a:srgbClr val="C00000"/>
                        </a:solidFill>
                        <a:latin typeface="Century Gothic" panose="020B0502020202020204" pitchFamily="34" charset="0"/>
                      </a:endParaRPr>
                    </a:p>
                  </a:txBody>
                  <a:tcPr marL="62355" marR="62355" marT="31178" marB="3117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a:solidFill>
                            <a:schemeClr val="accent5"/>
                          </a:solidFill>
                          <a:latin typeface="Century Gothic" panose="020B0502020202020204" pitchFamily="34" charset="0"/>
                        </a:rPr>
                        <a:t>1 pt</a:t>
                      </a:r>
                    </a:p>
                  </a:txBody>
                  <a:tcPr marL="62355" marR="62355" marT="31178" marB="3117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 val="10004"/>
                  </a:ext>
                </a:extLst>
              </a:tr>
            </a:tbl>
          </a:graphicData>
        </a:graphic>
      </p:graphicFrame>
      <p:sp>
        <p:nvSpPr>
          <p:cNvPr id="13" name="Title 1">
            <a:extLst>
              <a:ext uri="{FF2B5EF4-FFF2-40B4-BE49-F238E27FC236}">
                <a16:creationId xmlns:a16="http://schemas.microsoft.com/office/drawing/2014/main" xmlns="" id="{F6090D07-40D7-4D3B-A95A-38BE9397876E}"/>
              </a:ext>
            </a:extLst>
          </p:cNvPr>
          <p:cNvSpPr txBox="1">
            <a:spLocks/>
          </p:cNvSpPr>
          <p:nvPr/>
        </p:nvSpPr>
        <p:spPr>
          <a:xfrm>
            <a:off x="2630673" y="1773954"/>
            <a:ext cx="5674919" cy="324003"/>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350" b="1" dirty="0">
                <a:solidFill>
                  <a:schemeClr val="accent2"/>
                </a:solidFill>
                <a:latin typeface="Century Gothic" panose="020B0502020202020204" pitchFamily="34" charset="0"/>
              </a:rPr>
              <a:t>Current Year</a:t>
            </a:r>
            <a:endParaRPr lang="en-US" sz="1350" dirty="0">
              <a:solidFill>
                <a:schemeClr val="accent1">
                  <a:lumMod val="75000"/>
                </a:schemeClr>
              </a:solidFill>
              <a:latin typeface="Century Gothic" panose="020B0502020202020204" pitchFamily="34" charset="0"/>
            </a:endParaRPr>
          </a:p>
        </p:txBody>
      </p:sp>
      <p:cxnSp>
        <p:nvCxnSpPr>
          <p:cNvPr id="15" name="Straight Connector 14">
            <a:extLst>
              <a:ext uri="{FF2B5EF4-FFF2-40B4-BE49-F238E27FC236}">
                <a16:creationId xmlns:a16="http://schemas.microsoft.com/office/drawing/2014/main" xmlns="" id="{435267EB-8D9B-4734-8C8C-9D2735C3541E}"/>
              </a:ext>
            </a:extLst>
          </p:cNvPr>
          <p:cNvCxnSpPr>
            <a:cxnSpLocks/>
          </p:cNvCxnSpPr>
          <p:nvPr/>
        </p:nvCxnSpPr>
        <p:spPr>
          <a:xfrm>
            <a:off x="2330116" y="1915237"/>
            <a:ext cx="1989439" cy="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DD4A62A8-808A-4DFB-B6A4-BE7BB0CDE996}"/>
              </a:ext>
            </a:extLst>
          </p:cNvPr>
          <p:cNvCxnSpPr>
            <a:cxnSpLocks/>
          </p:cNvCxnSpPr>
          <p:nvPr/>
        </p:nvCxnSpPr>
        <p:spPr>
          <a:xfrm>
            <a:off x="6767276" y="1953817"/>
            <a:ext cx="1847335" cy="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C9B7E27E-0878-4A1A-9445-E3848E04CBFE}"/>
              </a:ext>
            </a:extLst>
          </p:cNvPr>
          <p:cNvCxnSpPr>
            <a:cxnSpLocks/>
          </p:cNvCxnSpPr>
          <p:nvPr/>
        </p:nvCxnSpPr>
        <p:spPr>
          <a:xfrm>
            <a:off x="462874" y="4613124"/>
            <a:ext cx="0" cy="433067"/>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xmlns="" id="{428E5FED-545C-458E-B44B-E3F09B1025A8}"/>
              </a:ext>
            </a:extLst>
          </p:cNvPr>
          <p:cNvSpPr txBox="1">
            <a:spLocks/>
          </p:cNvSpPr>
          <p:nvPr/>
        </p:nvSpPr>
        <p:spPr>
          <a:xfrm rot="16200000">
            <a:off x="-801328" y="3879670"/>
            <a:ext cx="2571267" cy="324003"/>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350" b="1" dirty="0">
                <a:solidFill>
                  <a:schemeClr val="accent2"/>
                </a:solidFill>
                <a:latin typeface="Century Gothic" panose="020B0502020202020204" pitchFamily="34" charset="0"/>
              </a:rPr>
              <a:t>Previous Year</a:t>
            </a:r>
            <a:endParaRPr lang="en-US" sz="1350" dirty="0">
              <a:solidFill>
                <a:schemeClr val="accent1">
                  <a:lumMod val="75000"/>
                </a:schemeClr>
              </a:solidFill>
              <a:latin typeface="Century Gothic" panose="020B0502020202020204" pitchFamily="34" charset="0"/>
            </a:endParaRPr>
          </a:p>
        </p:txBody>
      </p:sp>
      <p:cxnSp>
        <p:nvCxnSpPr>
          <p:cNvPr id="23" name="Straight Connector 22">
            <a:extLst>
              <a:ext uri="{FF2B5EF4-FFF2-40B4-BE49-F238E27FC236}">
                <a16:creationId xmlns:a16="http://schemas.microsoft.com/office/drawing/2014/main" xmlns="" id="{ECC652CA-89EB-4415-B5F8-CFD67D6E7365}"/>
              </a:ext>
            </a:extLst>
          </p:cNvPr>
          <p:cNvCxnSpPr>
            <a:cxnSpLocks/>
          </p:cNvCxnSpPr>
          <p:nvPr/>
        </p:nvCxnSpPr>
        <p:spPr>
          <a:xfrm>
            <a:off x="484306" y="2882505"/>
            <a:ext cx="0" cy="582022"/>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pic>
        <p:nvPicPr>
          <p:cNvPr id="1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8502424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 name="Straight Connector 62"/>
          <p:cNvCxnSpPr>
            <a:cxnSpLocks/>
          </p:cNvCxnSpPr>
          <p:nvPr/>
        </p:nvCxnSpPr>
        <p:spPr>
          <a:xfrm>
            <a:off x="623804" y="1674653"/>
            <a:ext cx="6544046"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1" name="Title 1"/>
          <p:cNvSpPr txBox="1">
            <a:spLocks/>
          </p:cNvSpPr>
          <p:nvPr/>
        </p:nvSpPr>
        <p:spPr>
          <a:xfrm>
            <a:off x="582082" y="542844"/>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School Progress</a:t>
            </a:r>
            <a:r>
              <a:rPr lang="en-US" sz="3200" b="1">
                <a:solidFill>
                  <a:schemeClr val="accent2"/>
                </a:solidFill>
                <a:latin typeface="Century Gothic" panose="020B0502020202020204" pitchFamily="34" charset="0"/>
              </a:rPr>
              <a:t>: </a:t>
            </a:r>
            <a:endParaRPr lang="en-US" sz="3200" b="1" smtClean="0">
              <a:solidFill>
                <a:schemeClr val="accent2"/>
              </a:solidFill>
              <a:latin typeface="Century Gothic" panose="020B0502020202020204" pitchFamily="34" charset="0"/>
            </a:endParaRPr>
          </a:p>
          <a:p>
            <a:pPr>
              <a:lnSpc>
                <a:spcPct val="100000"/>
              </a:lnSpc>
            </a:pPr>
            <a:r>
              <a:rPr lang="en-US" sz="3200" dirty="0" smtClean="0">
                <a:solidFill>
                  <a:schemeClr val="tx1"/>
                </a:solidFill>
                <a:latin typeface="Century Gothic" panose="020B0502020202020204" pitchFamily="34" charset="0"/>
              </a:rPr>
              <a:t>Two </a:t>
            </a:r>
            <a:r>
              <a:rPr lang="en-US" sz="3200" dirty="0">
                <a:solidFill>
                  <a:schemeClr val="tx1"/>
                </a:solidFill>
                <a:latin typeface="Century Gothic" panose="020B0502020202020204" pitchFamily="34" charset="0"/>
              </a:rPr>
              <a:t>Aspects to Progress</a:t>
            </a:r>
            <a:endParaRPr lang="en-US" sz="3200" dirty="0">
              <a:solidFill>
                <a:schemeClr val="accent1">
                  <a:lumMod val="75000"/>
                </a:schemeClr>
              </a:solidFill>
              <a:latin typeface="Century Gothic" panose="020B0502020202020204" pitchFamily="34" charset="0"/>
            </a:endParaRPr>
          </a:p>
        </p:txBody>
      </p:sp>
      <p:sp>
        <p:nvSpPr>
          <p:cNvPr id="87" name="TextBox 86"/>
          <p:cNvSpPr txBox="1"/>
          <p:nvPr/>
        </p:nvSpPr>
        <p:spPr>
          <a:xfrm>
            <a:off x="2530992" y="2247163"/>
            <a:ext cx="4386137" cy="461665"/>
          </a:xfrm>
          <a:prstGeom prst="rect">
            <a:avLst/>
          </a:prstGeom>
          <a:noFill/>
        </p:spPr>
        <p:txBody>
          <a:bodyPr wrap="none" rtlCol="0">
            <a:spAutoFit/>
          </a:bodyPr>
          <a:lstStyle/>
          <a:p>
            <a:pPr algn="ctr"/>
            <a:r>
              <a:rPr lang="en-US" sz="2400" b="1" dirty="0">
                <a:solidFill>
                  <a:schemeClr val="accent2"/>
                </a:solidFill>
                <a:latin typeface="Century Gothic" panose="020B0502020202020204" pitchFamily="34" charset="0"/>
              </a:rPr>
              <a:t>Part B: Relative Performance</a:t>
            </a:r>
          </a:p>
        </p:txBody>
      </p:sp>
      <p:grpSp>
        <p:nvGrpSpPr>
          <p:cNvPr id="2" name="Group 1">
            <a:extLst>
              <a:ext uri="{FF2B5EF4-FFF2-40B4-BE49-F238E27FC236}">
                <a16:creationId xmlns:a16="http://schemas.microsoft.com/office/drawing/2014/main" xmlns="" id="{935B970C-EEE5-420E-BC85-6981E19EF798}"/>
              </a:ext>
            </a:extLst>
          </p:cNvPr>
          <p:cNvGrpSpPr/>
          <p:nvPr/>
        </p:nvGrpSpPr>
        <p:grpSpPr>
          <a:xfrm>
            <a:off x="3352227" y="2994050"/>
            <a:ext cx="2400300" cy="2400300"/>
            <a:chOff x="5730355" y="2567357"/>
            <a:chExt cx="2286000" cy="2286000"/>
          </a:xfrm>
        </p:grpSpPr>
        <p:sp>
          <p:nvSpPr>
            <p:cNvPr id="85" name="Rectangle 84"/>
            <p:cNvSpPr/>
            <p:nvPr/>
          </p:nvSpPr>
          <p:spPr>
            <a:xfrm>
              <a:off x="5730355" y="2567357"/>
              <a:ext cx="2286000" cy="2286000"/>
            </a:xfrm>
            <a:prstGeom prst="rect">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entury Gothic" panose="020B0502020202020204" pitchFamily="34" charset="0"/>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4271" y="3002414"/>
              <a:ext cx="1958168" cy="1496391"/>
            </a:xfrm>
            <a:prstGeom prst="rect">
              <a:avLst/>
            </a:prstGeom>
          </p:spPr>
        </p:pic>
      </p:grpSp>
      <p:pic>
        <p:nvPicPr>
          <p:cNvPr id="1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4203190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 name="Straight Connector 62"/>
          <p:cNvCxnSpPr>
            <a:cxnSpLocks/>
          </p:cNvCxnSpPr>
          <p:nvPr/>
        </p:nvCxnSpPr>
        <p:spPr>
          <a:xfrm>
            <a:off x="623804" y="1674653"/>
            <a:ext cx="6544046"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1" name="Title 1"/>
          <p:cNvSpPr txBox="1">
            <a:spLocks/>
          </p:cNvSpPr>
          <p:nvPr/>
        </p:nvSpPr>
        <p:spPr>
          <a:xfrm>
            <a:off x="582082" y="542844"/>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School Progress</a:t>
            </a:r>
            <a:r>
              <a:rPr lang="en-US" sz="3200" b="1">
                <a:solidFill>
                  <a:schemeClr val="accent2"/>
                </a:solidFill>
                <a:latin typeface="Century Gothic" panose="020B0502020202020204" pitchFamily="34" charset="0"/>
              </a:rPr>
              <a:t>: </a:t>
            </a:r>
            <a:endParaRPr lang="en-US" sz="3200" b="1" smtClean="0">
              <a:solidFill>
                <a:schemeClr val="accent2"/>
              </a:solidFill>
              <a:latin typeface="Century Gothic" panose="020B0502020202020204" pitchFamily="34" charset="0"/>
            </a:endParaRPr>
          </a:p>
          <a:p>
            <a:pPr>
              <a:lnSpc>
                <a:spcPct val="100000"/>
              </a:lnSpc>
            </a:pPr>
            <a:r>
              <a:rPr lang="en-US" sz="3200" dirty="0" smtClean="0">
                <a:solidFill>
                  <a:schemeClr val="tx1"/>
                </a:solidFill>
                <a:latin typeface="Century Gothic" panose="020B0502020202020204" pitchFamily="34" charset="0"/>
              </a:rPr>
              <a:t>Two </a:t>
            </a:r>
            <a:r>
              <a:rPr lang="en-US" sz="3200" dirty="0">
                <a:solidFill>
                  <a:schemeClr val="tx1"/>
                </a:solidFill>
                <a:latin typeface="Century Gothic" panose="020B0502020202020204" pitchFamily="34" charset="0"/>
              </a:rPr>
              <a:t>Aspects to Progress</a:t>
            </a:r>
            <a:endParaRPr lang="en-US" sz="3200" dirty="0">
              <a:solidFill>
                <a:schemeClr val="accent1">
                  <a:lumMod val="75000"/>
                </a:schemeClr>
              </a:solidFill>
              <a:latin typeface="Century Gothic" panose="020B0502020202020204" pitchFamily="34"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42519" t="40235" r="5660" b="16491"/>
          <a:stretch/>
        </p:blipFill>
        <p:spPr>
          <a:xfrm>
            <a:off x="4205109" y="1910723"/>
            <a:ext cx="3779472" cy="40844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l="16347" t="27602" r="16450" b="51111"/>
          <a:stretch/>
        </p:blipFill>
        <p:spPr>
          <a:xfrm>
            <a:off x="933087" y="3055471"/>
            <a:ext cx="2753036" cy="11284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3923891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Title 1"/>
          <p:cNvSpPr txBox="1">
            <a:spLocks/>
          </p:cNvSpPr>
          <p:nvPr/>
        </p:nvSpPr>
        <p:spPr>
          <a:xfrm>
            <a:off x="572062" y="527068"/>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Relative Performance: </a:t>
            </a:r>
            <a:r>
              <a:rPr lang="en-US" sz="3200" dirty="0">
                <a:solidFill>
                  <a:schemeClr val="tx1"/>
                </a:solidFill>
                <a:latin typeface="Century Gothic" panose="020B0502020202020204" pitchFamily="34" charset="0"/>
              </a:rPr>
              <a:t>Measuring School Progress</a:t>
            </a:r>
            <a:endParaRPr lang="en-US" sz="3200" dirty="0">
              <a:solidFill>
                <a:schemeClr val="accent1">
                  <a:lumMod val="75000"/>
                </a:schemeClr>
              </a:solidFill>
              <a:latin typeface="Century Gothic" panose="020B0502020202020204" pitchFamily="34" charset="0"/>
            </a:endParaRPr>
          </a:p>
        </p:txBody>
      </p:sp>
      <p:grpSp>
        <p:nvGrpSpPr>
          <p:cNvPr id="2" name="Group 1"/>
          <p:cNvGrpSpPr/>
          <p:nvPr/>
        </p:nvGrpSpPr>
        <p:grpSpPr>
          <a:xfrm>
            <a:off x="658784" y="1674653"/>
            <a:ext cx="7939784" cy="4174302"/>
            <a:chOff x="659324" y="1674653"/>
            <a:chExt cx="7897203" cy="3872624"/>
          </a:xfrm>
        </p:grpSpPr>
        <p:cxnSp>
          <p:nvCxnSpPr>
            <p:cNvPr id="26" name="Straight Connector 25"/>
            <p:cNvCxnSpPr/>
            <p:nvPr/>
          </p:nvCxnSpPr>
          <p:spPr>
            <a:xfrm>
              <a:off x="2603602" y="2453777"/>
              <a:ext cx="0" cy="2654301"/>
            </a:xfrm>
            <a:prstGeom prst="line">
              <a:avLst/>
            </a:prstGeom>
            <a:ln w="57150">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2581470" y="5097497"/>
              <a:ext cx="4122775" cy="0"/>
            </a:xfrm>
            <a:prstGeom prst="line">
              <a:avLst/>
            </a:prstGeom>
            <a:ln w="57150">
              <a:solidFill>
                <a:schemeClr val="accent2"/>
              </a:solidFill>
              <a:headEnd type="triangle"/>
            </a:ln>
          </p:spPr>
          <p:style>
            <a:lnRef idx="1">
              <a:schemeClr val="accent1"/>
            </a:lnRef>
            <a:fillRef idx="0">
              <a:schemeClr val="accent1"/>
            </a:fillRef>
            <a:effectRef idx="0">
              <a:schemeClr val="accent1"/>
            </a:effectRef>
            <a:fontRef idx="minor">
              <a:schemeClr val="tx1"/>
            </a:fontRef>
          </p:style>
        </p:cxnSp>
        <p:sp>
          <p:nvSpPr>
            <p:cNvPr id="68" name="Title 1"/>
            <p:cNvSpPr txBox="1">
              <a:spLocks/>
            </p:cNvSpPr>
            <p:nvPr/>
          </p:nvSpPr>
          <p:spPr>
            <a:xfrm rot="16200000">
              <a:off x="943752" y="3659512"/>
              <a:ext cx="2908886" cy="42044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100" dirty="0">
                  <a:solidFill>
                    <a:schemeClr val="accent2"/>
                  </a:solidFill>
                  <a:latin typeface="Century Gothic" panose="020B0502020202020204" pitchFamily="34" charset="0"/>
                </a:rPr>
                <a:t>Student Achievement </a:t>
              </a:r>
              <a:br>
                <a:rPr lang="en-US" sz="1100" dirty="0">
                  <a:solidFill>
                    <a:schemeClr val="accent2"/>
                  </a:solidFill>
                  <a:latin typeface="Century Gothic" panose="020B0502020202020204" pitchFamily="34" charset="0"/>
                </a:rPr>
              </a:br>
              <a:r>
                <a:rPr lang="en-US" sz="1100" dirty="0">
                  <a:solidFill>
                    <a:schemeClr val="accent2"/>
                  </a:solidFill>
                  <a:latin typeface="Century Gothic" panose="020B0502020202020204" pitchFamily="34" charset="0"/>
                </a:rPr>
                <a:t>Domain Score for All Students</a:t>
              </a:r>
            </a:p>
          </p:txBody>
        </p:sp>
        <p:sp>
          <p:nvSpPr>
            <p:cNvPr id="69" name="Title 1"/>
            <p:cNvSpPr txBox="1">
              <a:spLocks/>
            </p:cNvSpPr>
            <p:nvPr/>
          </p:nvSpPr>
          <p:spPr>
            <a:xfrm>
              <a:off x="1755127" y="5176771"/>
              <a:ext cx="5530725" cy="272277"/>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100" dirty="0">
                  <a:solidFill>
                    <a:schemeClr val="accent2"/>
                  </a:solidFill>
                  <a:latin typeface="Century Gothic" panose="020B0502020202020204" pitchFamily="34" charset="0"/>
                </a:rPr>
                <a:t>% Economically Disadvantaged Students</a:t>
              </a:r>
            </a:p>
          </p:txBody>
        </p:sp>
        <p:sp>
          <p:nvSpPr>
            <p:cNvPr id="25" name="Oval 24"/>
            <p:cNvSpPr/>
            <p:nvPr/>
          </p:nvSpPr>
          <p:spPr>
            <a:xfrm>
              <a:off x="6241030" y="490954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27" name="Oval 26"/>
            <p:cNvSpPr/>
            <p:nvPr/>
          </p:nvSpPr>
          <p:spPr>
            <a:xfrm>
              <a:off x="6241030" y="472889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28" name="Oval 27"/>
            <p:cNvSpPr/>
            <p:nvPr/>
          </p:nvSpPr>
          <p:spPr>
            <a:xfrm>
              <a:off x="5842902" y="457968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30" name="Oval 29"/>
            <p:cNvSpPr/>
            <p:nvPr/>
          </p:nvSpPr>
          <p:spPr>
            <a:xfrm>
              <a:off x="6196012" y="4661536"/>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31" name="Oval 30"/>
            <p:cNvSpPr/>
            <p:nvPr/>
          </p:nvSpPr>
          <p:spPr>
            <a:xfrm>
              <a:off x="5995807" y="4142031"/>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34" name="Oval 33"/>
            <p:cNvSpPr/>
            <p:nvPr/>
          </p:nvSpPr>
          <p:spPr>
            <a:xfrm>
              <a:off x="3716806" y="3620106"/>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35" name="Oval 34"/>
            <p:cNvSpPr/>
            <p:nvPr/>
          </p:nvSpPr>
          <p:spPr>
            <a:xfrm>
              <a:off x="6126755" y="389662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36" name="Oval 35"/>
            <p:cNvSpPr/>
            <p:nvPr/>
          </p:nvSpPr>
          <p:spPr>
            <a:xfrm>
              <a:off x="6049209" y="439767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37" name="Oval 36"/>
            <p:cNvSpPr/>
            <p:nvPr/>
          </p:nvSpPr>
          <p:spPr>
            <a:xfrm>
              <a:off x="6039277" y="480083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38" name="Oval 37"/>
            <p:cNvSpPr/>
            <p:nvPr/>
          </p:nvSpPr>
          <p:spPr>
            <a:xfrm>
              <a:off x="5650646" y="455651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39" name="Oval 38"/>
            <p:cNvSpPr/>
            <p:nvPr/>
          </p:nvSpPr>
          <p:spPr>
            <a:xfrm>
              <a:off x="6147002" y="411038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0" name="Oval 39"/>
            <p:cNvSpPr/>
            <p:nvPr/>
          </p:nvSpPr>
          <p:spPr>
            <a:xfrm>
              <a:off x="6163722" y="362457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1" name="Oval 40"/>
            <p:cNvSpPr/>
            <p:nvPr/>
          </p:nvSpPr>
          <p:spPr>
            <a:xfrm>
              <a:off x="6194473" y="4014041"/>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2" name="Oval 41"/>
            <p:cNvSpPr/>
            <p:nvPr/>
          </p:nvSpPr>
          <p:spPr>
            <a:xfrm>
              <a:off x="6207172" y="451499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3" name="Oval 42"/>
            <p:cNvSpPr/>
            <p:nvPr/>
          </p:nvSpPr>
          <p:spPr>
            <a:xfrm>
              <a:off x="4868693" y="3467741"/>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4" name="Oval 43"/>
            <p:cNvSpPr/>
            <p:nvPr/>
          </p:nvSpPr>
          <p:spPr>
            <a:xfrm>
              <a:off x="6007639" y="4222256"/>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5" name="Oval 44"/>
            <p:cNvSpPr/>
            <p:nvPr/>
          </p:nvSpPr>
          <p:spPr>
            <a:xfrm>
              <a:off x="6219871" y="434349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6" name="Oval 45"/>
            <p:cNvSpPr/>
            <p:nvPr/>
          </p:nvSpPr>
          <p:spPr>
            <a:xfrm>
              <a:off x="6105856" y="432047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7" name="Oval 46"/>
            <p:cNvSpPr/>
            <p:nvPr/>
          </p:nvSpPr>
          <p:spPr>
            <a:xfrm>
              <a:off x="6204073" y="441868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8" name="Oval 47"/>
            <p:cNvSpPr/>
            <p:nvPr/>
          </p:nvSpPr>
          <p:spPr>
            <a:xfrm>
              <a:off x="6147002" y="4805271"/>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9" name="Oval 48"/>
            <p:cNvSpPr/>
            <p:nvPr/>
          </p:nvSpPr>
          <p:spPr>
            <a:xfrm>
              <a:off x="6168211" y="427391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0" name="Oval 49"/>
            <p:cNvSpPr/>
            <p:nvPr/>
          </p:nvSpPr>
          <p:spPr>
            <a:xfrm>
              <a:off x="6085834" y="450343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1" name="Oval 50"/>
            <p:cNvSpPr/>
            <p:nvPr/>
          </p:nvSpPr>
          <p:spPr>
            <a:xfrm>
              <a:off x="4371437" y="385006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2" name="Oval 51"/>
            <p:cNvSpPr/>
            <p:nvPr/>
          </p:nvSpPr>
          <p:spPr>
            <a:xfrm>
              <a:off x="4831269" y="404136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3" name="Oval 52"/>
            <p:cNvSpPr/>
            <p:nvPr/>
          </p:nvSpPr>
          <p:spPr>
            <a:xfrm>
              <a:off x="5522461" y="442553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4" name="Oval 53"/>
            <p:cNvSpPr/>
            <p:nvPr/>
          </p:nvSpPr>
          <p:spPr>
            <a:xfrm>
              <a:off x="5890382" y="437682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5" name="Oval 54"/>
            <p:cNvSpPr/>
            <p:nvPr/>
          </p:nvSpPr>
          <p:spPr>
            <a:xfrm>
              <a:off x="5951540" y="467714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6" name="Oval 55"/>
            <p:cNvSpPr/>
            <p:nvPr/>
          </p:nvSpPr>
          <p:spPr>
            <a:xfrm>
              <a:off x="4098664" y="381024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8" name="Oval 57"/>
            <p:cNvSpPr/>
            <p:nvPr/>
          </p:nvSpPr>
          <p:spPr>
            <a:xfrm>
              <a:off x="3784927" y="318026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9" name="Oval 58"/>
            <p:cNvSpPr/>
            <p:nvPr/>
          </p:nvSpPr>
          <p:spPr>
            <a:xfrm>
              <a:off x="5023131" y="404576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62" name="Oval 61"/>
            <p:cNvSpPr/>
            <p:nvPr/>
          </p:nvSpPr>
          <p:spPr>
            <a:xfrm>
              <a:off x="5121348" y="4143977"/>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63" name="Oval 62"/>
            <p:cNvSpPr/>
            <p:nvPr/>
          </p:nvSpPr>
          <p:spPr>
            <a:xfrm>
              <a:off x="4854861" y="360592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64" name="Oval 63"/>
            <p:cNvSpPr/>
            <p:nvPr/>
          </p:nvSpPr>
          <p:spPr>
            <a:xfrm>
              <a:off x="5317782" y="4340411"/>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65" name="Oval 64"/>
            <p:cNvSpPr/>
            <p:nvPr/>
          </p:nvSpPr>
          <p:spPr>
            <a:xfrm>
              <a:off x="3029719" y="335284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66" name="Oval 65"/>
            <p:cNvSpPr/>
            <p:nvPr/>
          </p:nvSpPr>
          <p:spPr>
            <a:xfrm>
              <a:off x="3319429" y="312563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67" name="Oval 66"/>
            <p:cNvSpPr/>
            <p:nvPr/>
          </p:nvSpPr>
          <p:spPr>
            <a:xfrm>
              <a:off x="3055117" y="337694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0" name="Oval 69"/>
            <p:cNvSpPr/>
            <p:nvPr/>
          </p:nvSpPr>
          <p:spPr>
            <a:xfrm>
              <a:off x="4253047" y="356993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1" name="Oval 70"/>
            <p:cNvSpPr/>
            <p:nvPr/>
          </p:nvSpPr>
          <p:spPr>
            <a:xfrm>
              <a:off x="3352923" y="334757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2" name="Oval 71"/>
            <p:cNvSpPr/>
            <p:nvPr/>
          </p:nvSpPr>
          <p:spPr>
            <a:xfrm>
              <a:off x="4125686" y="399920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3" name="Oval 72"/>
            <p:cNvSpPr/>
            <p:nvPr/>
          </p:nvSpPr>
          <p:spPr>
            <a:xfrm>
              <a:off x="4075131" y="3398546"/>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4" name="Oval 73"/>
            <p:cNvSpPr/>
            <p:nvPr/>
          </p:nvSpPr>
          <p:spPr>
            <a:xfrm>
              <a:off x="3552947" y="324526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5" name="Oval 74"/>
            <p:cNvSpPr/>
            <p:nvPr/>
          </p:nvSpPr>
          <p:spPr>
            <a:xfrm>
              <a:off x="4366792" y="345605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6" name="Oval 75"/>
            <p:cNvSpPr/>
            <p:nvPr/>
          </p:nvSpPr>
          <p:spPr>
            <a:xfrm>
              <a:off x="4696002" y="3592587"/>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7" name="Oval 76"/>
            <p:cNvSpPr/>
            <p:nvPr/>
          </p:nvSpPr>
          <p:spPr>
            <a:xfrm>
              <a:off x="4606552" y="376934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8" name="Oval 77"/>
            <p:cNvSpPr/>
            <p:nvPr/>
          </p:nvSpPr>
          <p:spPr>
            <a:xfrm>
              <a:off x="4829116" y="4328506"/>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9" name="Oval 78"/>
            <p:cNvSpPr/>
            <p:nvPr/>
          </p:nvSpPr>
          <p:spPr>
            <a:xfrm>
              <a:off x="4563225" y="3652486"/>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80" name="Oval 79"/>
            <p:cNvSpPr/>
            <p:nvPr/>
          </p:nvSpPr>
          <p:spPr>
            <a:xfrm>
              <a:off x="4661442" y="375070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82" name="Oval 81"/>
            <p:cNvSpPr/>
            <p:nvPr/>
          </p:nvSpPr>
          <p:spPr>
            <a:xfrm>
              <a:off x="3440259" y="368466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83" name="Oval 82"/>
            <p:cNvSpPr/>
            <p:nvPr/>
          </p:nvSpPr>
          <p:spPr>
            <a:xfrm>
              <a:off x="3143918" y="3540076"/>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89" name="Oval 88"/>
            <p:cNvSpPr/>
            <p:nvPr/>
          </p:nvSpPr>
          <p:spPr>
            <a:xfrm>
              <a:off x="4956093" y="404535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0" name="Oval 89"/>
            <p:cNvSpPr/>
            <p:nvPr/>
          </p:nvSpPr>
          <p:spPr>
            <a:xfrm>
              <a:off x="4845496" y="372482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1" name="Oval 90"/>
            <p:cNvSpPr/>
            <p:nvPr/>
          </p:nvSpPr>
          <p:spPr>
            <a:xfrm>
              <a:off x="3743880" y="382317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2" name="Oval 91"/>
            <p:cNvSpPr/>
            <p:nvPr/>
          </p:nvSpPr>
          <p:spPr>
            <a:xfrm>
              <a:off x="4845496" y="357824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3" name="Oval 92"/>
            <p:cNvSpPr/>
            <p:nvPr/>
          </p:nvSpPr>
          <p:spPr>
            <a:xfrm>
              <a:off x="3032773" y="352623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4" name="Oval 93"/>
            <p:cNvSpPr/>
            <p:nvPr/>
          </p:nvSpPr>
          <p:spPr>
            <a:xfrm>
              <a:off x="3435783" y="328047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5" name="Oval 94"/>
            <p:cNvSpPr/>
            <p:nvPr/>
          </p:nvSpPr>
          <p:spPr>
            <a:xfrm>
              <a:off x="3819625" y="359992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6" name="Oval 95"/>
            <p:cNvSpPr/>
            <p:nvPr/>
          </p:nvSpPr>
          <p:spPr>
            <a:xfrm>
              <a:off x="4054774" y="354620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7" name="Oval 96"/>
            <p:cNvSpPr/>
            <p:nvPr/>
          </p:nvSpPr>
          <p:spPr>
            <a:xfrm>
              <a:off x="3411247" y="349231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8" name="Oval 97"/>
            <p:cNvSpPr/>
            <p:nvPr/>
          </p:nvSpPr>
          <p:spPr>
            <a:xfrm>
              <a:off x="4312418" y="408628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9" name="Oval 98"/>
            <p:cNvSpPr/>
            <p:nvPr/>
          </p:nvSpPr>
          <p:spPr>
            <a:xfrm>
              <a:off x="3076550" y="3151061"/>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1" name="Oval 100"/>
            <p:cNvSpPr/>
            <p:nvPr/>
          </p:nvSpPr>
          <p:spPr>
            <a:xfrm>
              <a:off x="5866779" y="416394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3" name="Oval 102"/>
            <p:cNvSpPr/>
            <p:nvPr/>
          </p:nvSpPr>
          <p:spPr>
            <a:xfrm>
              <a:off x="4568585" y="400689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4" name="Oval 103"/>
            <p:cNvSpPr/>
            <p:nvPr/>
          </p:nvSpPr>
          <p:spPr>
            <a:xfrm>
              <a:off x="5749786" y="429946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5" name="Oval 104"/>
            <p:cNvSpPr/>
            <p:nvPr/>
          </p:nvSpPr>
          <p:spPr>
            <a:xfrm>
              <a:off x="5191624" y="3970477"/>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6" name="Oval 105"/>
            <p:cNvSpPr/>
            <p:nvPr/>
          </p:nvSpPr>
          <p:spPr>
            <a:xfrm>
              <a:off x="6059299" y="361112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7" name="Oval 106"/>
            <p:cNvSpPr/>
            <p:nvPr/>
          </p:nvSpPr>
          <p:spPr>
            <a:xfrm>
              <a:off x="4018956" y="413116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8" name="Oval 107"/>
            <p:cNvSpPr/>
            <p:nvPr/>
          </p:nvSpPr>
          <p:spPr>
            <a:xfrm>
              <a:off x="5351356" y="358622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9" name="Oval 108"/>
            <p:cNvSpPr/>
            <p:nvPr/>
          </p:nvSpPr>
          <p:spPr>
            <a:xfrm>
              <a:off x="5291942" y="3529481"/>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0" name="Oval 109"/>
            <p:cNvSpPr/>
            <p:nvPr/>
          </p:nvSpPr>
          <p:spPr>
            <a:xfrm>
              <a:off x="5320766" y="367317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1" name="Oval 110"/>
            <p:cNvSpPr/>
            <p:nvPr/>
          </p:nvSpPr>
          <p:spPr>
            <a:xfrm>
              <a:off x="4784221" y="3872947"/>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2" name="Oval 111"/>
            <p:cNvSpPr/>
            <p:nvPr/>
          </p:nvSpPr>
          <p:spPr>
            <a:xfrm>
              <a:off x="4811977" y="393175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3" name="Oval 112"/>
            <p:cNvSpPr/>
            <p:nvPr/>
          </p:nvSpPr>
          <p:spPr>
            <a:xfrm>
              <a:off x="5197061" y="374304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4" name="Oval 113"/>
            <p:cNvSpPr/>
            <p:nvPr/>
          </p:nvSpPr>
          <p:spPr>
            <a:xfrm>
              <a:off x="5108413" y="370177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5" name="Oval 114"/>
            <p:cNvSpPr/>
            <p:nvPr/>
          </p:nvSpPr>
          <p:spPr>
            <a:xfrm>
              <a:off x="4866406" y="396241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6" name="Oval 115"/>
            <p:cNvSpPr/>
            <p:nvPr/>
          </p:nvSpPr>
          <p:spPr>
            <a:xfrm>
              <a:off x="5012044" y="383519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7" name="Oval 116"/>
            <p:cNvSpPr/>
            <p:nvPr/>
          </p:nvSpPr>
          <p:spPr>
            <a:xfrm>
              <a:off x="4473931" y="400429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8" name="Oval 117"/>
            <p:cNvSpPr/>
            <p:nvPr/>
          </p:nvSpPr>
          <p:spPr>
            <a:xfrm>
              <a:off x="4726552" y="477688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9" name="Oval 118"/>
            <p:cNvSpPr/>
            <p:nvPr/>
          </p:nvSpPr>
          <p:spPr>
            <a:xfrm>
              <a:off x="5720572" y="4096136"/>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0" name="Oval 119"/>
            <p:cNvSpPr/>
            <p:nvPr/>
          </p:nvSpPr>
          <p:spPr>
            <a:xfrm>
              <a:off x="5884340" y="403156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1" name="Oval 120"/>
            <p:cNvSpPr/>
            <p:nvPr/>
          </p:nvSpPr>
          <p:spPr>
            <a:xfrm>
              <a:off x="4650154" y="352907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2" name="Oval 121"/>
            <p:cNvSpPr/>
            <p:nvPr/>
          </p:nvSpPr>
          <p:spPr>
            <a:xfrm>
              <a:off x="5086525" y="352141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3" name="Oval 122"/>
            <p:cNvSpPr/>
            <p:nvPr/>
          </p:nvSpPr>
          <p:spPr>
            <a:xfrm>
              <a:off x="3832156" y="338850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4" name="Oval 123"/>
            <p:cNvSpPr/>
            <p:nvPr/>
          </p:nvSpPr>
          <p:spPr>
            <a:xfrm>
              <a:off x="3698778" y="3332371"/>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5" name="Oval 124"/>
            <p:cNvSpPr/>
            <p:nvPr/>
          </p:nvSpPr>
          <p:spPr>
            <a:xfrm>
              <a:off x="3583614" y="347817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6" name="Oval 125"/>
            <p:cNvSpPr/>
            <p:nvPr/>
          </p:nvSpPr>
          <p:spPr>
            <a:xfrm>
              <a:off x="3270350" y="343237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7" name="Oval 126"/>
            <p:cNvSpPr/>
            <p:nvPr/>
          </p:nvSpPr>
          <p:spPr>
            <a:xfrm>
              <a:off x="3299362" y="368466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8" name="Oval 127"/>
            <p:cNvSpPr/>
            <p:nvPr/>
          </p:nvSpPr>
          <p:spPr>
            <a:xfrm>
              <a:off x="4555774" y="428029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9" name="Oval 128"/>
            <p:cNvSpPr/>
            <p:nvPr/>
          </p:nvSpPr>
          <p:spPr>
            <a:xfrm>
              <a:off x="4216796" y="402157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0" name="Oval 129"/>
            <p:cNvSpPr/>
            <p:nvPr/>
          </p:nvSpPr>
          <p:spPr>
            <a:xfrm>
              <a:off x="4132266" y="425773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1" name="Oval 130"/>
            <p:cNvSpPr/>
            <p:nvPr/>
          </p:nvSpPr>
          <p:spPr>
            <a:xfrm>
              <a:off x="3514339" y="391925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2" name="Oval 131"/>
            <p:cNvSpPr/>
            <p:nvPr/>
          </p:nvSpPr>
          <p:spPr>
            <a:xfrm>
              <a:off x="5410897" y="455329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3" name="Oval 132"/>
            <p:cNvSpPr/>
            <p:nvPr/>
          </p:nvSpPr>
          <p:spPr>
            <a:xfrm>
              <a:off x="5757590" y="452447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4" name="Oval 133"/>
            <p:cNvSpPr/>
            <p:nvPr/>
          </p:nvSpPr>
          <p:spPr>
            <a:xfrm>
              <a:off x="5636232" y="476956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5" name="Oval 134"/>
            <p:cNvSpPr/>
            <p:nvPr/>
          </p:nvSpPr>
          <p:spPr>
            <a:xfrm>
              <a:off x="6082511" y="4944897"/>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6" name="Oval 135"/>
            <p:cNvSpPr/>
            <p:nvPr/>
          </p:nvSpPr>
          <p:spPr>
            <a:xfrm>
              <a:off x="5502289" y="473381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7" name="Oval 136"/>
            <p:cNvSpPr/>
            <p:nvPr/>
          </p:nvSpPr>
          <p:spPr>
            <a:xfrm>
              <a:off x="5862722" y="488045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8" name="Oval 137"/>
            <p:cNvSpPr/>
            <p:nvPr/>
          </p:nvSpPr>
          <p:spPr>
            <a:xfrm>
              <a:off x="5894720" y="370365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9" name="Oval 138"/>
            <p:cNvSpPr/>
            <p:nvPr/>
          </p:nvSpPr>
          <p:spPr>
            <a:xfrm>
              <a:off x="5907044" y="388894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40" name="Oval 139"/>
            <p:cNvSpPr/>
            <p:nvPr/>
          </p:nvSpPr>
          <p:spPr>
            <a:xfrm>
              <a:off x="5636232" y="3871987"/>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41" name="Oval 140"/>
            <p:cNvSpPr/>
            <p:nvPr/>
          </p:nvSpPr>
          <p:spPr>
            <a:xfrm>
              <a:off x="5330299" y="391118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42" name="Oval 141"/>
            <p:cNvSpPr/>
            <p:nvPr/>
          </p:nvSpPr>
          <p:spPr>
            <a:xfrm>
              <a:off x="5562955" y="4212517"/>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43" name="Oval 142"/>
            <p:cNvSpPr/>
            <p:nvPr/>
          </p:nvSpPr>
          <p:spPr>
            <a:xfrm>
              <a:off x="5073054" y="430926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44" name="Oval 143"/>
            <p:cNvSpPr/>
            <p:nvPr/>
          </p:nvSpPr>
          <p:spPr>
            <a:xfrm>
              <a:off x="5769607" y="471753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45" name="Oval 144"/>
            <p:cNvSpPr/>
            <p:nvPr/>
          </p:nvSpPr>
          <p:spPr>
            <a:xfrm>
              <a:off x="5248831" y="445944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46" name="Oval 145"/>
            <p:cNvSpPr/>
            <p:nvPr/>
          </p:nvSpPr>
          <p:spPr>
            <a:xfrm>
              <a:off x="5502289" y="455651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48" name="Oval 147"/>
            <p:cNvSpPr/>
            <p:nvPr/>
          </p:nvSpPr>
          <p:spPr>
            <a:xfrm>
              <a:off x="3817713" y="394850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 name="TextBox 9"/>
            <p:cNvSpPr txBox="1"/>
            <p:nvPr/>
          </p:nvSpPr>
          <p:spPr>
            <a:xfrm>
              <a:off x="1861704" y="1814658"/>
              <a:ext cx="1574080" cy="685281"/>
            </a:xfrm>
            <a:prstGeom prst="rect">
              <a:avLst/>
            </a:prstGeom>
            <a:noFill/>
          </p:spPr>
          <p:txBody>
            <a:bodyPr wrap="square" rtlCol="0" anchor="ctr">
              <a:spAutoFit/>
            </a:bodyPr>
            <a:lstStyle/>
            <a:p>
              <a:pPr algn="ctr"/>
              <a:r>
                <a:rPr lang="en-US" sz="1400" b="1" dirty="0">
                  <a:solidFill>
                    <a:schemeClr val="accent2"/>
                  </a:solidFill>
                  <a:latin typeface="Century Gothic" panose="020B0502020202020204" pitchFamily="34" charset="0"/>
                </a:rPr>
                <a:t>Higher Levels </a:t>
              </a:r>
            </a:p>
            <a:p>
              <a:pPr algn="ctr"/>
              <a:r>
                <a:rPr lang="en-US" sz="1400" b="1" dirty="0">
                  <a:solidFill>
                    <a:schemeClr val="accent2"/>
                  </a:solidFill>
                  <a:latin typeface="Century Gothic" panose="020B0502020202020204" pitchFamily="34" charset="0"/>
                </a:rPr>
                <a:t>of Student </a:t>
              </a:r>
            </a:p>
            <a:p>
              <a:pPr algn="ctr"/>
              <a:r>
                <a:rPr lang="en-US" sz="1400" b="1" dirty="0">
                  <a:solidFill>
                    <a:schemeClr val="accent2"/>
                  </a:solidFill>
                  <a:latin typeface="Century Gothic" panose="020B0502020202020204" pitchFamily="34" charset="0"/>
                </a:rPr>
                <a:t>Achievement</a:t>
              </a:r>
            </a:p>
          </p:txBody>
        </p:sp>
        <p:sp>
          <p:nvSpPr>
            <p:cNvPr id="150" name="TextBox 149"/>
            <p:cNvSpPr txBox="1"/>
            <p:nvPr/>
          </p:nvSpPr>
          <p:spPr>
            <a:xfrm>
              <a:off x="6530520" y="4662124"/>
              <a:ext cx="2026007" cy="885153"/>
            </a:xfrm>
            <a:prstGeom prst="rect">
              <a:avLst/>
            </a:prstGeom>
            <a:noFill/>
          </p:spPr>
          <p:txBody>
            <a:bodyPr wrap="square" rtlCol="0" anchor="ctr">
              <a:spAutoFit/>
            </a:bodyPr>
            <a:lstStyle/>
            <a:p>
              <a:pPr algn="ctr"/>
              <a:r>
                <a:rPr lang="en-US" sz="1400" b="1" dirty="0">
                  <a:solidFill>
                    <a:schemeClr val="accent2"/>
                  </a:solidFill>
                  <a:latin typeface="Century Gothic" panose="020B0502020202020204" pitchFamily="34" charset="0"/>
                </a:rPr>
                <a:t>Higher Rates of</a:t>
              </a:r>
            </a:p>
            <a:p>
              <a:pPr algn="ctr"/>
              <a:r>
                <a:rPr lang="en-US" sz="1400" b="1" dirty="0">
                  <a:solidFill>
                    <a:schemeClr val="accent2"/>
                  </a:solidFill>
                  <a:latin typeface="Century Gothic" panose="020B0502020202020204" pitchFamily="34" charset="0"/>
                </a:rPr>
                <a:t>Economically</a:t>
              </a:r>
            </a:p>
            <a:p>
              <a:pPr algn="ctr"/>
              <a:r>
                <a:rPr lang="en-US" sz="1400" b="1" dirty="0">
                  <a:solidFill>
                    <a:schemeClr val="accent2"/>
                  </a:solidFill>
                  <a:latin typeface="Century Gothic" panose="020B0502020202020204" pitchFamily="34" charset="0"/>
                </a:rPr>
                <a:t>Disadvantaged Students</a:t>
              </a:r>
            </a:p>
          </p:txBody>
        </p:sp>
        <p:sp>
          <p:nvSpPr>
            <p:cNvPr id="152" name="Oval 151"/>
            <p:cNvSpPr/>
            <p:nvPr/>
          </p:nvSpPr>
          <p:spPr>
            <a:xfrm>
              <a:off x="5605153" y="331198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53" name="Oval 152"/>
            <p:cNvSpPr/>
            <p:nvPr/>
          </p:nvSpPr>
          <p:spPr>
            <a:xfrm>
              <a:off x="5806708" y="331198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54" name="Oval 153"/>
            <p:cNvSpPr/>
            <p:nvPr/>
          </p:nvSpPr>
          <p:spPr>
            <a:xfrm>
              <a:off x="5580843" y="359227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55" name="Oval 154"/>
            <p:cNvSpPr/>
            <p:nvPr/>
          </p:nvSpPr>
          <p:spPr>
            <a:xfrm>
              <a:off x="5054340" y="474467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56" name="Oval 155"/>
            <p:cNvSpPr/>
            <p:nvPr/>
          </p:nvSpPr>
          <p:spPr>
            <a:xfrm>
              <a:off x="4564849" y="448140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57" name="Oval 156"/>
            <p:cNvSpPr/>
            <p:nvPr/>
          </p:nvSpPr>
          <p:spPr>
            <a:xfrm>
              <a:off x="4290804" y="432507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58" name="Oval 157"/>
            <p:cNvSpPr/>
            <p:nvPr/>
          </p:nvSpPr>
          <p:spPr>
            <a:xfrm>
              <a:off x="4877625" y="455248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cxnSp>
          <p:nvCxnSpPr>
            <p:cNvPr id="147" name="Straight Connector 146"/>
            <p:cNvCxnSpPr/>
            <p:nvPr/>
          </p:nvCxnSpPr>
          <p:spPr>
            <a:xfrm>
              <a:off x="659324"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60" name="Title 1">
              <a:extLst>
                <a:ext uri="{FF2B5EF4-FFF2-40B4-BE49-F238E27FC236}">
                  <a16:creationId xmlns:a16="http://schemas.microsoft.com/office/drawing/2014/main" xmlns="" id="{B765057F-40A2-4C70-8402-1C5C392633FC}"/>
                </a:ext>
              </a:extLst>
            </p:cNvPr>
            <p:cNvSpPr txBox="1">
              <a:spLocks/>
            </p:cNvSpPr>
            <p:nvPr/>
          </p:nvSpPr>
          <p:spPr>
            <a:xfrm>
              <a:off x="759484" y="3935502"/>
              <a:ext cx="1410485" cy="7216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1400" dirty="0">
                  <a:solidFill>
                    <a:schemeClr val="tx1">
                      <a:lumMod val="65000"/>
                      <a:lumOff val="35000"/>
                    </a:schemeClr>
                  </a:solidFill>
                  <a:latin typeface="Century Gothic" panose="020B0502020202020204" pitchFamily="34" charset="0"/>
                </a:rPr>
                <a:t>Includes STAAR, CCMR, and graduation rates for districts and campuses that have that data</a:t>
              </a:r>
            </a:p>
          </p:txBody>
        </p:sp>
        <p:cxnSp>
          <p:nvCxnSpPr>
            <p:cNvPr id="164" name="Straight Arrow Connector 163">
              <a:extLst>
                <a:ext uri="{FF2B5EF4-FFF2-40B4-BE49-F238E27FC236}">
                  <a16:creationId xmlns:a16="http://schemas.microsoft.com/office/drawing/2014/main" xmlns="" id="{47A249D9-48D8-404C-ADFF-12C6C161CBFB}"/>
                </a:ext>
              </a:extLst>
            </p:cNvPr>
            <p:cNvCxnSpPr>
              <a:cxnSpLocks/>
            </p:cNvCxnSpPr>
            <p:nvPr/>
          </p:nvCxnSpPr>
          <p:spPr>
            <a:xfrm flipV="1">
              <a:off x="1779273" y="3820666"/>
              <a:ext cx="401709" cy="25568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4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1"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7233606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Title 1"/>
          <p:cNvSpPr txBox="1">
            <a:spLocks/>
          </p:cNvSpPr>
          <p:nvPr/>
        </p:nvSpPr>
        <p:spPr>
          <a:xfrm>
            <a:off x="572062" y="506571"/>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Relative Performance: </a:t>
            </a:r>
            <a:r>
              <a:rPr lang="en-US" sz="3200" dirty="0">
                <a:solidFill>
                  <a:schemeClr val="tx1"/>
                </a:solidFill>
                <a:latin typeface="Century Gothic" panose="020B0502020202020204" pitchFamily="34" charset="0"/>
              </a:rPr>
              <a:t>Measuring School Progress</a:t>
            </a:r>
            <a:endParaRPr lang="en-US" sz="3200" dirty="0">
              <a:solidFill>
                <a:schemeClr val="accent1">
                  <a:lumMod val="75000"/>
                </a:schemeClr>
              </a:solidFill>
              <a:latin typeface="Century Gothic" panose="020B0502020202020204" pitchFamily="34" charset="0"/>
            </a:endParaRPr>
          </a:p>
        </p:txBody>
      </p:sp>
      <p:grpSp>
        <p:nvGrpSpPr>
          <p:cNvPr id="2" name="Group 1"/>
          <p:cNvGrpSpPr/>
          <p:nvPr/>
        </p:nvGrpSpPr>
        <p:grpSpPr>
          <a:xfrm>
            <a:off x="458483" y="1737344"/>
            <a:ext cx="8187788" cy="4150109"/>
            <a:chOff x="85720" y="1674653"/>
            <a:chExt cx="7797043" cy="3774395"/>
          </a:xfrm>
        </p:grpSpPr>
        <p:cxnSp>
          <p:nvCxnSpPr>
            <p:cNvPr id="26" name="Straight Connector 25"/>
            <p:cNvCxnSpPr/>
            <p:nvPr/>
          </p:nvCxnSpPr>
          <p:spPr>
            <a:xfrm>
              <a:off x="1929838" y="2453777"/>
              <a:ext cx="0" cy="2654301"/>
            </a:xfrm>
            <a:prstGeom prst="line">
              <a:avLst/>
            </a:prstGeom>
            <a:ln w="57150">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1907706" y="5097497"/>
              <a:ext cx="4122775" cy="0"/>
            </a:xfrm>
            <a:prstGeom prst="line">
              <a:avLst/>
            </a:prstGeom>
            <a:ln w="57150">
              <a:solidFill>
                <a:schemeClr val="accent2"/>
              </a:solidFill>
              <a:headEnd type="triangle"/>
            </a:ln>
          </p:spPr>
          <p:style>
            <a:lnRef idx="1">
              <a:schemeClr val="accent1"/>
            </a:lnRef>
            <a:fillRef idx="0">
              <a:schemeClr val="accent1"/>
            </a:fillRef>
            <a:effectRef idx="0">
              <a:schemeClr val="accent1"/>
            </a:effectRef>
            <a:fontRef idx="minor">
              <a:schemeClr val="tx1"/>
            </a:fontRef>
          </p:style>
        </p:cxnSp>
        <p:sp>
          <p:nvSpPr>
            <p:cNvPr id="68" name="Title 1"/>
            <p:cNvSpPr txBox="1">
              <a:spLocks/>
            </p:cNvSpPr>
            <p:nvPr/>
          </p:nvSpPr>
          <p:spPr>
            <a:xfrm rot="16200000">
              <a:off x="269988" y="3659512"/>
              <a:ext cx="2908886" cy="420440"/>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050" dirty="0">
                  <a:solidFill>
                    <a:schemeClr val="accent2"/>
                  </a:solidFill>
                  <a:latin typeface="Century Gothic" panose="020B0502020202020204" pitchFamily="34" charset="0"/>
                </a:rPr>
                <a:t>Student Achievement </a:t>
              </a:r>
              <a:br>
                <a:rPr lang="en-US" sz="1050" dirty="0">
                  <a:solidFill>
                    <a:schemeClr val="accent2"/>
                  </a:solidFill>
                  <a:latin typeface="Century Gothic" panose="020B0502020202020204" pitchFamily="34" charset="0"/>
                </a:rPr>
              </a:br>
              <a:r>
                <a:rPr lang="en-US" sz="1050" dirty="0">
                  <a:solidFill>
                    <a:schemeClr val="accent2"/>
                  </a:solidFill>
                  <a:latin typeface="Century Gothic" panose="020B0502020202020204" pitchFamily="34" charset="0"/>
                </a:rPr>
                <a:t>Domain Score for All Students</a:t>
              </a:r>
            </a:p>
          </p:txBody>
        </p:sp>
        <p:sp>
          <p:nvSpPr>
            <p:cNvPr id="69" name="Title 1"/>
            <p:cNvSpPr txBox="1">
              <a:spLocks/>
            </p:cNvSpPr>
            <p:nvPr/>
          </p:nvSpPr>
          <p:spPr>
            <a:xfrm>
              <a:off x="1081363" y="5176771"/>
              <a:ext cx="5530725" cy="272277"/>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050" dirty="0">
                  <a:solidFill>
                    <a:schemeClr val="accent2"/>
                  </a:solidFill>
                  <a:latin typeface="Century Gothic" panose="020B0502020202020204" pitchFamily="34" charset="0"/>
                </a:rPr>
                <a:t>% Economically Disadvantaged Students</a:t>
              </a:r>
            </a:p>
          </p:txBody>
        </p:sp>
        <p:cxnSp>
          <p:nvCxnSpPr>
            <p:cNvPr id="7" name="Straight Connector 6"/>
            <p:cNvCxnSpPr/>
            <p:nvPr/>
          </p:nvCxnSpPr>
          <p:spPr>
            <a:xfrm>
              <a:off x="2393378" y="3347644"/>
              <a:ext cx="3208360" cy="14667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itle 1"/>
            <p:cNvSpPr txBox="1">
              <a:spLocks/>
            </p:cNvSpPr>
            <p:nvPr/>
          </p:nvSpPr>
          <p:spPr>
            <a:xfrm rot="1477411">
              <a:off x="3243048" y="3898837"/>
              <a:ext cx="1612906" cy="272277"/>
            </a:xfrm>
            <a:prstGeom prst="rect">
              <a:avLst/>
            </a:prstGeom>
            <a:ln>
              <a:noFill/>
            </a:ln>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125" b="1" dirty="0">
                  <a:solidFill>
                    <a:schemeClr val="tx1"/>
                  </a:solidFill>
                  <a:latin typeface="Century Gothic" panose="020B0502020202020204" pitchFamily="34" charset="0"/>
                </a:rPr>
                <a:t>Average Line</a:t>
              </a:r>
            </a:p>
          </p:txBody>
        </p:sp>
        <p:sp>
          <p:nvSpPr>
            <p:cNvPr id="25" name="Oval 24"/>
            <p:cNvSpPr/>
            <p:nvPr/>
          </p:nvSpPr>
          <p:spPr>
            <a:xfrm>
              <a:off x="5567266" y="490954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27" name="Oval 26"/>
            <p:cNvSpPr/>
            <p:nvPr/>
          </p:nvSpPr>
          <p:spPr>
            <a:xfrm>
              <a:off x="5567266" y="472889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28" name="Oval 27"/>
            <p:cNvSpPr/>
            <p:nvPr/>
          </p:nvSpPr>
          <p:spPr>
            <a:xfrm>
              <a:off x="5169138" y="457968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30" name="Oval 29"/>
            <p:cNvSpPr/>
            <p:nvPr/>
          </p:nvSpPr>
          <p:spPr>
            <a:xfrm>
              <a:off x="5522248" y="4661536"/>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31" name="Oval 30"/>
            <p:cNvSpPr/>
            <p:nvPr/>
          </p:nvSpPr>
          <p:spPr>
            <a:xfrm>
              <a:off x="5322043" y="4142031"/>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34" name="Oval 33"/>
            <p:cNvSpPr/>
            <p:nvPr/>
          </p:nvSpPr>
          <p:spPr>
            <a:xfrm>
              <a:off x="3043042" y="3620106"/>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35" name="Oval 34"/>
            <p:cNvSpPr/>
            <p:nvPr/>
          </p:nvSpPr>
          <p:spPr>
            <a:xfrm>
              <a:off x="5452991" y="389662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36" name="Oval 35"/>
            <p:cNvSpPr/>
            <p:nvPr/>
          </p:nvSpPr>
          <p:spPr>
            <a:xfrm>
              <a:off x="5375445" y="439767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37" name="Oval 36"/>
            <p:cNvSpPr/>
            <p:nvPr/>
          </p:nvSpPr>
          <p:spPr>
            <a:xfrm>
              <a:off x="5365513" y="480083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38" name="Oval 37"/>
            <p:cNvSpPr/>
            <p:nvPr/>
          </p:nvSpPr>
          <p:spPr>
            <a:xfrm>
              <a:off x="4976882" y="455651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39" name="Oval 38"/>
            <p:cNvSpPr/>
            <p:nvPr/>
          </p:nvSpPr>
          <p:spPr>
            <a:xfrm>
              <a:off x="5473238" y="411038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0" name="Oval 39"/>
            <p:cNvSpPr/>
            <p:nvPr/>
          </p:nvSpPr>
          <p:spPr>
            <a:xfrm>
              <a:off x="5489958" y="362457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1" name="Oval 40"/>
            <p:cNvSpPr/>
            <p:nvPr/>
          </p:nvSpPr>
          <p:spPr>
            <a:xfrm>
              <a:off x="5520709" y="4014041"/>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2" name="Oval 41"/>
            <p:cNvSpPr/>
            <p:nvPr/>
          </p:nvSpPr>
          <p:spPr>
            <a:xfrm>
              <a:off x="5533408" y="451499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3" name="Oval 42"/>
            <p:cNvSpPr/>
            <p:nvPr/>
          </p:nvSpPr>
          <p:spPr>
            <a:xfrm>
              <a:off x="4194929" y="3467741"/>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4" name="Oval 43"/>
            <p:cNvSpPr/>
            <p:nvPr/>
          </p:nvSpPr>
          <p:spPr>
            <a:xfrm>
              <a:off x="5333875" y="4222256"/>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5" name="Oval 44"/>
            <p:cNvSpPr/>
            <p:nvPr/>
          </p:nvSpPr>
          <p:spPr>
            <a:xfrm>
              <a:off x="5546107" y="434349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6" name="Oval 45"/>
            <p:cNvSpPr/>
            <p:nvPr/>
          </p:nvSpPr>
          <p:spPr>
            <a:xfrm>
              <a:off x="5432092" y="432047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7" name="Oval 46"/>
            <p:cNvSpPr/>
            <p:nvPr/>
          </p:nvSpPr>
          <p:spPr>
            <a:xfrm>
              <a:off x="5530309" y="441868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8" name="Oval 47"/>
            <p:cNvSpPr/>
            <p:nvPr/>
          </p:nvSpPr>
          <p:spPr>
            <a:xfrm>
              <a:off x="5473238" y="4805271"/>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9" name="Oval 48"/>
            <p:cNvSpPr/>
            <p:nvPr/>
          </p:nvSpPr>
          <p:spPr>
            <a:xfrm>
              <a:off x="5494447" y="427391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0" name="Oval 49"/>
            <p:cNvSpPr/>
            <p:nvPr/>
          </p:nvSpPr>
          <p:spPr>
            <a:xfrm>
              <a:off x="5412070" y="450343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1" name="Oval 50"/>
            <p:cNvSpPr/>
            <p:nvPr/>
          </p:nvSpPr>
          <p:spPr>
            <a:xfrm>
              <a:off x="3697673" y="385006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2" name="Oval 51"/>
            <p:cNvSpPr/>
            <p:nvPr/>
          </p:nvSpPr>
          <p:spPr>
            <a:xfrm>
              <a:off x="4157505" y="404136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3" name="Oval 52"/>
            <p:cNvSpPr/>
            <p:nvPr/>
          </p:nvSpPr>
          <p:spPr>
            <a:xfrm>
              <a:off x="4848697" y="442553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4" name="Oval 53"/>
            <p:cNvSpPr/>
            <p:nvPr/>
          </p:nvSpPr>
          <p:spPr>
            <a:xfrm>
              <a:off x="5216618" y="437682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5" name="Oval 54"/>
            <p:cNvSpPr/>
            <p:nvPr/>
          </p:nvSpPr>
          <p:spPr>
            <a:xfrm>
              <a:off x="5277776" y="467714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6" name="Oval 55"/>
            <p:cNvSpPr/>
            <p:nvPr/>
          </p:nvSpPr>
          <p:spPr>
            <a:xfrm>
              <a:off x="3424900" y="381024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8" name="Oval 57"/>
            <p:cNvSpPr/>
            <p:nvPr/>
          </p:nvSpPr>
          <p:spPr>
            <a:xfrm>
              <a:off x="3111163" y="318026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9" name="Oval 58"/>
            <p:cNvSpPr/>
            <p:nvPr/>
          </p:nvSpPr>
          <p:spPr>
            <a:xfrm>
              <a:off x="4349367" y="404576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62" name="Oval 61"/>
            <p:cNvSpPr/>
            <p:nvPr/>
          </p:nvSpPr>
          <p:spPr>
            <a:xfrm>
              <a:off x="4447584" y="4143977"/>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63" name="Oval 62"/>
            <p:cNvSpPr/>
            <p:nvPr/>
          </p:nvSpPr>
          <p:spPr>
            <a:xfrm>
              <a:off x="4181097" y="360592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64" name="Oval 63"/>
            <p:cNvSpPr/>
            <p:nvPr/>
          </p:nvSpPr>
          <p:spPr>
            <a:xfrm>
              <a:off x="4644018" y="4340411"/>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65" name="Oval 64"/>
            <p:cNvSpPr/>
            <p:nvPr/>
          </p:nvSpPr>
          <p:spPr>
            <a:xfrm>
              <a:off x="2355955" y="335284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66" name="Oval 65"/>
            <p:cNvSpPr/>
            <p:nvPr/>
          </p:nvSpPr>
          <p:spPr>
            <a:xfrm>
              <a:off x="2645665" y="312563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67" name="Oval 66"/>
            <p:cNvSpPr/>
            <p:nvPr/>
          </p:nvSpPr>
          <p:spPr>
            <a:xfrm>
              <a:off x="2381353" y="337694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0" name="Oval 69"/>
            <p:cNvSpPr/>
            <p:nvPr/>
          </p:nvSpPr>
          <p:spPr>
            <a:xfrm>
              <a:off x="3579283" y="356993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1" name="Oval 70"/>
            <p:cNvSpPr/>
            <p:nvPr/>
          </p:nvSpPr>
          <p:spPr>
            <a:xfrm>
              <a:off x="2679159" y="334757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2" name="Oval 71"/>
            <p:cNvSpPr/>
            <p:nvPr/>
          </p:nvSpPr>
          <p:spPr>
            <a:xfrm>
              <a:off x="3451922" y="399920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3" name="Oval 72"/>
            <p:cNvSpPr/>
            <p:nvPr/>
          </p:nvSpPr>
          <p:spPr>
            <a:xfrm>
              <a:off x="3401367" y="3398546"/>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4" name="Oval 73"/>
            <p:cNvSpPr/>
            <p:nvPr/>
          </p:nvSpPr>
          <p:spPr>
            <a:xfrm>
              <a:off x="2879183" y="324526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5" name="Oval 74"/>
            <p:cNvSpPr/>
            <p:nvPr/>
          </p:nvSpPr>
          <p:spPr>
            <a:xfrm>
              <a:off x="3693028" y="345605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6" name="Oval 75"/>
            <p:cNvSpPr/>
            <p:nvPr/>
          </p:nvSpPr>
          <p:spPr>
            <a:xfrm>
              <a:off x="4022238" y="3592587"/>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7" name="Oval 76"/>
            <p:cNvSpPr/>
            <p:nvPr/>
          </p:nvSpPr>
          <p:spPr>
            <a:xfrm>
              <a:off x="3932788" y="376934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8" name="Oval 77"/>
            <p:cNvSpPr/>
            <p:nvPr/>
          </p:nvSpPr>
          <p:spPr>
            <a:xfrm>
              <a:off x="4155352" y="4328506"/>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9" name="Oval 78"/>
            <p:cNvSpPr/>
            <p:nvPr/>
          </p:nvSpPr>
          <p:spPr>
            <a:xfrm>
              <a:off x="3889461" y="3652486"/>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80" name="Oval 79"/>
            <p:cNvSpPr/>
            <p:nvPr/>
          </p:nvSpPr>
          <p:spPr>
            <a:xfrm>
              <a:off x="3987678" y="375070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82" name="Oval 81"/>
            <p:cNvSpPr/>
            <p:nvPr/>
          </p:nvSpPr>
          <p:spPr>
            <a:xfrm>
              <a:off x="2766495" y="368466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83" name="Oval 82"/>
            <p:cNvSpPr/>
            <p:nvPr/>
          </p:nvSpPr>
          <p:spPr>
            <a:xfrm>
              <a:off x="2470154" y="3540076"/>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89" name="Oval 88"/>
            <p:cNvSpPr/>
            <p:nvPr/>
          </p:nvSpPr>
          <p:spPr>
            <a:xfrm>
              <a:off x="4282329" y="404535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0" name="Oval 89"/>
            <p:cNvSpPr/>
            <p:nvPr/>
          </p:nvSpPr>
          <p:spPr>
            <a:xfrm>
              <a:off x="4171732" y="372482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1" name="Oval 90"/>
            <p:cNvSpPr/>
            <p:nvPr/>
          </p:nvSpPr>
          <p:spPr>
            <a:xfrm>
              <a:off x="3070116" y="382317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2" name="Oval 91"/>
            <p:cNvSpPr/>
            <p:nvPr/>
          </p:nvSpPr>
          <p:spPr>
            <a:xfrm>
              <a:off x="4171732" y="357824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3" name="Oval 92"/>
            <p:cNvSpPr/>
            <p:nvPr/>
          </p:nvSpPr>
          <p:spPr>
            <a:xfrm>
              <a:off x="2359009" y="352623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4" name="Oval 93"/>
            <p:cNvSpPr/>
            <p:nvPr/>
          </p:nvSpPr>
          <p:spPr>
            <a:xfrm>
              <a:off x="2762019" y="328047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5" name="Oval 94"/>
            <p:cNvSpPr/>
            <p:nvPr/>
          </p:nvSpPr>
          <p:spPr>
            <a:xfrm>
              <a:off x="3145861" y="359992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6" name="Oval 95"/>
            <p:cNvSpPr/>
            <p:nvPr/>
          </p:nvSpPr>
          <p:spPr>
            <a:xfrm>
              <a:off x="3381010" y="354620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7" name="Oval 96"/>
            <p:cNvSpPr/>
            <p:nvPr/>
          </p:nvSpPr>
          <p:spPr>
            <a:xfrm>
              <a:off x="2737483" y="349231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8" name="Oval 97"/>
            <p:cNvSpPr/>
            <p:nvPr/>
          </p:nvSpPr>
          <p:spPr>
            <a:xfrm>
              <a:off x="3638654" y="408628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9" name="Oval 98"/>
            <p:cNvSpPr/>
            <p:nvPr/>
          </p:nvSpPr>
          <p:spPr>
            <a:xfrm>
              <a:off x="2402786" y="3151061"/>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1" name="Oval 100"/>
            <p:cNvSpPr/>
            <p:nvPr/>
          </p:nvSpPr>
          <p:spPr>
            <a:xfrm>
              <a:off x="5193015" y="416394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3" name="Oval 102"/>
            <p:cNvSpPr/>
            <p:nvPr/>
          </p:nvSpPr>
          <p:spPr>
            <a:xfrm>
              <a:off x="3894821" y="400689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4" name="Oval 103"/>
            <p:cNvSpPr/>
            <p:nvPr/>
          </p:nvSpPr>
          <p:spPr>
            <a:xfrm>
              <a:off x="5076022" y="429946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5" name="Oval 104"/>
            <p:cNvSpPr/>
            <p:nvPr/>
          </p:nvSpPr>
          <p:spPr>
            <a:xfrm>
              <a:off x="4517860" y="3970477"/>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6" name="Oval 105"/>
            <p:cNvSpPr/>
            <p:nvPr/>
          </p:nvSpPr>
          <p:spPr>
            <a:xfrm>
              <a:off x="5385535" y="361112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7" name="Oval 106"/>
            <p:cNvSpPr/>
            <p:nvPr/>
          </p:nvSpPr>
          <p:spPr>
            <a:xfrm>
              <a:off x="3345192" y="413116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8" name="Oval 107"/>
            <p:cNvSpPr/>
            <p:nvPr/>
          </p:nvSpPr>
          <p:spPr>
            <a:xfrm>
              <a:off x="4677592" y="358622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9" name="Oval 108"/>
            <p:cNvSpPr/>
            <p:nvPr/>
          </p:nvSpPr>
          <p:spPr>
            <a:xfrm>
              <a:off x="4618178" y="3529481"/>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0" name="Oval 109"/>
            <p:cNvSpPr/>
            <p:nvPr/>
          </p:nvSpPr>
          <p:spPr>
            <a:xfrm>
              <a:off x="4647002" y="367317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1" name="Oval 110"/>
            <p:cNvSpPr/>
            <p:nvPr/>
          </p:nvSpPr>
          <p:spPr>
            <a:xfrm>
              <a:off x="4110457" y="3872947"/>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2" name="Oval 111"/>
            <p:cNvSpPr/>
            <p:nvPr/>
          </p:nvSpPr>
          <p:spPr>
            <a:xfrm>
              <a:off x="4138213" y="393175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3" name="Oval 112"/>
            <p:cNvSpPr/>
            <p:nvPr/>
          </p:nvSpPr>
          <p:spPr>
            <a:xfrm>
              <a:off x="4523297" y="374304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4" name="Oval 113"/>
            <p:cNvSpPr/>
            <p:nvPr/>
          </p:nvSpPr>
          <p:spPr>
            <a:xfrm>
              <a:off x="4434649" y="370177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5" name="Oval 114"/>
            <p:cNvSpPr/>
            <p:nvPr/>
          </p:nvSpPr>
          <p:spPr>
            <a:xfrm>
              <a:off x="4192642" y="396241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6" name="Oval 115"/>
            <p:cNvSpPr/>
            <p:nvPr/>
          </p:nvSpPr>
          <p:spPr>
            <a:xfrm>
              <a:off x="4338280" y="383519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7" name="Oval 116"/>
            <p:cNvSpPr/>
            <p:nvPr/>
          </p:nvSpPr>
          <p:spPr>
            <a:xfrm>
              <a:off x="3800167" y="400429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8" name="Oval 117"/>
            <p:cNvSpPr/>
            <p:nvPr/>
          </p:nvSpPr>
          <p:spPr>
            <a:xfrm>
              <a:off x="4052788" y="477688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9" name="Oval 118"/>
            <p:cNvSpPr/>
            <p:nvPr/>
          </p:nvSpPr>
          <p:spPr>
            <a:xfrm>
              <a:off x="5046808" y="4096136"/>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0" name="Oval 119"/>
            <p:cNvSpPr/>
            <p:nvPr/>
          </p:nvSpPr>
          <p:spPr>
            <a:xfrm>
              <a:off x="5210576" y="403156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1" name="Oval 120"/>
            <p:cNvSpPr/>
            <p:nvPr/>
          </p:nvSpPr>
          <p:spPr>
            <a:xfrm>
              <a:off x="3976390" y="352907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2" name="Oval 121"/>
            <p:cNvSpPr/>
            <p:nvPr/>
          </p:nvSpPr>
          <p:spPr>
            <a:xfrm>
              <a:off x="4412761" y="352141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3" name="Oval 122"/>
            <p:cNvSpPr/>
            <p:nvPr/>
          </p:nvSpPr>
          <p:spPr>
            <a:xfrm>
              <a:off x="3158392" y="338850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4" name="Oval 123"/>
            <p:cNvSpPr/>
            <p:nvPr/>
          </p:nvSpPr>
          <p:spPr>
            <a:xfrm>
              <a:off x="3025014" y="3332371"/>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5" name="Oval 124"/>
            <p:cNvSpPr/>
            <p:nvPr/>
          </p:nvSpPr>
          <p:spPr>
            <a:xfrm>
              <a:off x="2909850" y="347817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6" name="Oval 125"/>
            <p:cNvSpPr/>
            <p:nvPr/>
          </p:nvSpPr>
          <p:spPr>
            <a:xfrm>
              <a:off x="2596586" y="343237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7" name="Oval 126"/>
            <p:cNvSpPr/>
            <p:nvPr/>
          </p:nvSpPr>
          <p:spPr>
            <a:xfrm>
              <a:off x="2625598" y="368466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8" name="Oval 127"/>
            <p:cNvSpPr/>
            <p:nvPr/>
          </p:nvSpPr>
          <p:spPr>
            <a:xfrm>
              <a:off x="3882010" y="428029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9" name="Oval 128"/>
            <p:cNvSpPr/>
            <p:nvPr/>
          </p:nvSpPr>
          <p:spPr>
            <a:xfrm>
              <a:off x="3543032" y="402157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0" name="Oval 129"/>
            <p:cNvSpPr/>
            <p:nvPr/>
          </p:nvSpPr>
          <p:spPr>
            <a:xfrm>
              <a:off x="3458502" y="425773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1" name="Oval 130"/>
            <p:cNvSpPr/>
            <p:nvPr/>
          </p:nvSpPr>
          <p:spPr>
            <a:xfrm>
              <a:off x="2840575" y="391925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2" name="Oval 131"/>
            <p:cNvSpPr/>
            <p:nvPr/>
          </p:nvSpPr>
          <p:spPr>
            <a:xfrm>
              <a:off x="4737133" y="455329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3" name="Oval 132"/>
            <p:cNvSpPr/>
            <p:nvPr/>
          </p:nvSpPr>
          <p:spPr>
            <a:xfrm>
              <a:off x="5083826" y="452447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4" name="Oval 133"/>
            <p:cNvSpPr/>
            <p:nvPr/>
          </p:nvSpPr>
          <p:spPr>
            <a:xfrm>
              <a:off x="4962468" y="476956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5" name="Oval 134"/>
            <p:cNvSpPr/>
            <p:nvPr/>
          </p:nvSpPr>
          <p:spPr>
            <a:xfrm>
              <a:off x="5408747" y="4944897"/>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6" name="Oval 135"/>
            <p:cNvSpPr/>
            <p:nvPr/>
          </p:nvSpPr>
          <p:spPr>
            <a:xfrm>
              <a:off x="4828525" y="473381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7" name="Oval 136"/>
            <p:cNvSpPr/>
            <p:nvPr/>
          </p:nvSpPr>
          <p:spPr>
            <a:xfrm>
              <a:off x="5188958" y="488045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8" name="Oval 137"/>
            <p:cNvSpPr/>
            <p:nvPr/>
          </p:nvSpPr>
          <p:spPr>
            <a:xfrm>
              <a:off x="5220956" y="370365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9" name="Oval 138"/>
            <p:cNvSpPr/>
            <p:nvPr/>
          </p:nvSpPr>
          <p:spPr>
            <a:xfrm>
              <a:off x="5233280" y="388894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40" name="Oval 139"/>
            <p:cNvSpPr/>
            <p:nvPr/>
          </p:nvSpPr>
          <p:spPr>
            <a:xfrm>
              <a:off x="4962468" y="3871987"/>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41" name="Oval 140"/>
            <p:cNvSpPr/>
            <p:nvPr/>
          </p:nvSpPr>
          <p:spPr>
            <a:xfrm>
              <a:off x="4656535" y="391118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42" name="Oval 141"/>
            <p:cNvSpPr/>
            <p:nvPr/>
          </p:nvSpPr>
          <p:spPr>
            <a:xfrm>
              <a:off x="4889191" y="4212517"/>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43" name="Oval 142"/>
            <p:cNvSpPr/>
            <p:nvPr/>
          </p:nvSpPr>
          <p:spPr>
            <a:xfrm>
              <a:off x="4399290" y="430926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44" name="Oval 143"/>
            <p:cNvSpPr/>
            <p:nvPr/>
          </p:nvSpPr>
          <p:spPr>
            <a:xfrm>
              <a:off x="5095843" y="471753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45" name="Oval 144"/>
            <p:cNvSpPr/>
            <p:nvPr/>
          </p:nvSpPr>
          <p:spPr>
            <a:xfrm>
              <a:off x="4575067" y="445944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46" name="Oval 145"/>
            <p:cNvSpPr/>
            <p:nvPr/>
          </p:nvSpPr>
          <p:spPr>
            <a:xfrm>
              <a:off x="4828525" y="455651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48" name="Oval 147"/>
            <p:cNvSpPr/>
            <p:nvPr/>
          </p:nvSpPr>
          <p:spPr>
            <a:xfrm>
              <a:off x="3143949" y="394850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 name="TextBox 9"/>
            <p:cNvSpPr txBox="1"/>
            <p:nvPr/>
          </p:nvSpPr>
          <p:spPr>
            <a:xfrm>
              <a:off x="1187940" y="1868757"/>
              <a:ext cx="1574080" cy="577081"/>
            </a:xfrm>
            <a:prstGeom prst="rect">
              <a:avLst/>
            </a:prstGeom>
            <a:noFill/>
          </p:spPr>
          <p:txBody>
            <a:bodyPr wrap="square" rtlCol="0" anchor="ctr">
              <a:spAutoFit/>
            </a:bodyPr>
            <a:lstStyle/>
            <a:p>
              <a:pPr algn="ctr"/>
              <a:r>
                <a:rPr lang="en-US" sz="1050" b="1" dirty="0">
                  <a:solidFill>
                    <a:schemeClr val="accent2"/>
                  </a:solidFill>
                  <a:latin typeface="Century Gothic" panose="020B0502020202020204" pitchFamily="34" charset="0"/>
                </a:rPr>
                <a:t>Higher Levels </a:t>
              </a:r>
            </a:p>
            <a:p>
              <a:pPr algn="ctr"/>
              <a:r>
                <a:rPr lang="en-US" sz="1050" b="1" dirty="0">
                  <a:solidFill>
                    <a:schemeClr val="accent2"/>
                  </a:solidFill>
                  <a:latin typeface="Century Gothic" panose="020B0502020202020204" pitchFamily="34" charset="0"/>
                </a:rPr>
                <a:t>of Student </a:t>
              </a:r>
            </a:p>
            <a:p>
              <a:pPr algn="ctr"/>
              <a:r>
                <a:rPr lang="en-US" sz="1050" b="1" dirty="0">
                  <a:solidFill>
                    <a:schemeClr val="accent2"/>
                  </a:solidFill>
                  <a:latin typeface="Century Gothic" panose="020B0502020202020204" pitchFamily="34" charset="0"/>
                </a:rPr>
                <a:t>Achievement</a:t>
              </a:r>
            </a:p>
          </p:txBody>
        </p:sp>
        <p:sp>
          <p:nvSpPr>
            <p:cNvPr id="150" name="TextBox 149"/>
            <p:cNvSpPr txBox="1"/>
            <p:nvPr/>
          </p:nvSpPr>
          <p:spPr>
            <a:xfrm>
              <a:off x="5856756" y="4816159"/>
              <a:ext cx="2026007" cy="577081"/>
            </a:xfrm>
            <a:prstGeom prst="rect">
              <a:avLst/>
            </a:prstGeom>
            <a:noFill/>
          </p:spPr>
          <p:txBody>
            <a:bodyPr wrap="square" rtlCol="0" anchor="ctr">
              <a:spAutoFit/>
            </a:bodyPr>
            <a:lstStyle/>
            <a:p>
              <a:pPr algn="ctr"/>
              <a:r>
                <a:rPr lang="en-US" sz="1050" b="1" dirty="0">
                  <a:solidFill>
                    <a:schemeClr val="accent2"/>
                  </a:solidFill>
                  <a:latin typeface="Century Gothic" panose="020B0502020202020204" pitchFamily="34" charset="0"/>
                </a:rPr>
                <a:t>Higher Rates of</a:t>
              </a:r>
            </a:p>
            <a:p>
              <a:pPr algn="ctr"/>
              <a:r>
                <a:rPr lang="en-US" sz="1050" b="1" dirty="0">
                  <a:solidFill>
                    <a:schemeClr val="accent2"/>
                  </a:solidFill>
                  <a:latin typeface="Century Gothic" panose="020B0502020202020204" pitchFamily="34" charset="0"/>
                </a:rPr>
                <a:t>Economically</a:t>
              </a:r>
            </a:p>
            <a:p>
              <a:pPr algn="ctr"/>
              <a:r>
                <a:rPr lang="en-US" sz="1050" b="1" dirty="0">
                  <a:solidFill>
                    <a:schemeClr val="accent2"/>
                  </a:solidFill>
                  <a:latin typeface="Century Gothic" panose="020B0502020202020204" pitchFamily="34" charset="0"/>
                </a:rPr>
                <a:t>Disadvantaged Students</a:t>
              </a:r>
            </a:p>
          </p:txBody>
        </p:sp>
        <p:sp>
          <p:nvSpPr>
            <p:cNvPr id="149" name="Oval 148"/>
            <p:cNvSpPr/>
            <p:nvPr/>
          </p:nvSpPr>
          <p:spPr>
            <a:xfrm>
              <a:off x="5239572" y="4617709"/>
              <a:ext cx="93116" cy="9311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51" name="Oval 150"/>
            <p:cNvSpPr/>
            <p:nvPr/>
          </p:nvSpPr>
          <p:spPr>
            <a:xfrm>
              <a:off x="2723328" y="3467757"/>
              <a:ext cx="93116" cy="9311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52" name="Oval 151"/>
            <p:cNvSpPr/>
            <p:nvPr/>
          </p:nvSpPr>
          <p:spPr>
            <a:xfrm>
              <a:off x="4931389" y="331198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53" name="Oval 152"/>
            <p:cNvSpPr/>
            <p:nvPr/>
          </p:nvSpPr>
          <p:spPr>
            <a:xfrm>
              <a:off x="5132944" y="331198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54" name="Oval 153"/>
            <p:cNvSpPr/>
            <p:nvPr/>
          </p:nvSpPr>
          <p:spPr>
            <a:xfrm>
              <a:off x="4907079" y="359227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55" name="Oval 154"/>
            <p:cNvSpPr/>
            <p:nvPr/>
          </p:nvSpPr>
          <p:spPr>
            <a:xfrm>
              <a:off x="4380576" y="474467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56" name="Oval 155"/>
            <p:cNvSpPr/>
            <p:nvPr/>
          </p:nvSpPr>
          <p:spPr>
            <a:xfrm>
              <a:off x="3891085" y="448140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57" name="Oval 156"/>
            <p:cNvSpPr/>
            <p:nvPr/>
          </p:nvSpPr>
          <p:spPr>
            <a:xfrm>
              <a:off x="3617040" y="432507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58" name="Oval 157"/>
            <p:cNvSpPr/>
            <p:nvPr/>
          </p:nvSpPr>
          <p:spPr>
            <a:xfrm>
              <a:off x="4203861" y="455248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cxnSp>
          <p:nvCxnSpPr>
            <p:cNvPr id="147" name="Straight Connector 146"/>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60" name="Title 1">
              <a:extLst>
                <a:ext uri="{FF2B5EF4-FFF2-40B4-BE49-F238E27FC236}">
                  <a16:creationId xmlns:a16="http://schemas.microsoft.com/office/drawing/2014/main" xmlns="" id="{B765057F-40A2-4C70-8402-1C5C392633FC}"/>
                </a:ext>
              </a:extLst>
            </p:cNvPr>
            <p:cNvSpPr txBox="1">
              <a:spLocks/>
            </p:cNvSpPr>
            <p:nvPr/>
          </p:nvSpPr>
          <p:spPr>
            <a:xfrm>
              <a:off x="85720" y="3935502"/>
              <a:ext cx="1410485" cy="721619"/>
            </a:xfrm>
            <a:prstGeom prst="rect">
              <a:avLst/>
            </a:prstGeom>
          </p:spPr>
          <p:txBody>
            <a:bodyPr>
              <a:normAutofit fontScale="92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1050" dirty="0">
                  <a:solidFill>
                    <a:schemeClr val="tx1">
                      <a:lumMod val="65000"/>
                      <a:lumOff val="35000"/>
                    </a:schemeClr>
                  </a:solidFill>
                  <a:latin typeface="Century Gothic" panose="020B0502020202020204" pitchFamily="34" charset="0"/>
                </a:rPr>
                <a:t>Includes STAAR, CCMR, and graduation rates for districts and campuses that have that data</a:t>
              </a:r>
            </a:p>
          </p:txBody>
        </p:sp>
        <p:cxnSp>
          <p:nvCxnSpPr>
            <p:cNvPr id="164" name="Straight Arrow Connector 163">
              <a:extLst>
                <a:ext uri="{FF2B5EF4-FFF2-40B4-BE49-F238E27FC236}">
                  <a16:creationId xmlns:a16="http://schemas.microsoft.com/office/drawing/2014/main" xmlns="" id="{47A249D9-48D8-404C-ADFF-12C6C161CBFB}"/>
                </a:ext>
              </a:extLst>
            </p:cNvPr>
            <p:cNvCxnSpPr>
              <a:cxnSpLocks/>
            </p:cNvCxnSpPr>
            <p:nvPr/>
          </p:nvCxnSpPr>
          <p:spPr>
            <a:xfrm flipV="1">
              <a:off x="1105509" y="3820666"/>
              <a:ext cx="401709" cy="25568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6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9268218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7" name="Straight Connector 146"/>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59" name="Title 1"/>
          <p:cNvSpPr txBox="1">
            <a:spLocks/>
          </p:cNvSpPr>
          <p:nvPr/>
        </p:nvSpPr>
        <p:spPr>
          <a:xfrm>
            <a:off x="572062" y="558056"/>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Relative Performance: </a:t>
            </a:r>
            <a:r>
              <a:rPr lang="en-US" sz="3200" dirty="0">
                <a:solidFill>
                  <a:schemeClr val="tx1"/>
                </a:solidFill>
                <a:latin typeface="Century Gothic" panose="020B0502020202020204" pitchFamily="34" charset="0"/>
              </a:rPr>
              <a:t>Measuring School Progress</a:t>
            </a:r>
            <a:endParaRPr lang="en-US" sz="3200" dirty="0">
              <a:solidFill>
                <a:schemeClr val="accent1">
                  <a:lumMod val="75000"/>
                </a:schemeClr>
              </a:solidFill>
              <a:latin typeface="Century Gothic" panose="020B0502020202020204" pitchFamily="34" charset="0"/>
            </a:endParaRPr>
          </a:p>
        </p:txBody>
      </p:sp>
      <p:grpSp>
        <p:nvGrpSpPr>
          <p:cNvPr id="2" name="Group 1"/>
          <p:cNvGrpSpPr/>
          <p:nvPr/>
        </p:nvGrpSpPr>
        <p:grpSpPr>
          <a:xfrm>
            <a:off x="278224" y="1868757"/>
            <a:ext cx="8593825" cy="4130990"/>
            <a:chOff x="85720" y="1868757"/>
            <a:chExt cx="8114335" cy="3580291"/>
          </a:xfrm>
        </p:grpSpPr>
        <p:cxnSp>
          <p:nvCxnSpPr>
            <p:cNvPr id="26" name="Straight Connector 25"/>
            <p:cNvCxnSpPr/>
            <p:nvPr/>
          </p:nvCxnSpPr>
          <p:spPr>
            <a:xfrm>
              <a:off x="1929838" y="2453777"/>
              <a:ext cx="0" cy="2654301"/>
            </a:xfrm>
            <a:prstGeom prst="line">
              <a:avLst/>
            </a:prstGeom>
            <a:ln w="57150">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1907706" y="5097497"/>
              <a:ext cx="4122775" cy="0"/>
            </a:xfrm>
            <a:prstGeom prst="line">
              <a:avLst/>
            </a:prstGeom>
            <a:ln w="57150">
              <a:solidFill>
                <a:schemeClr val="accent2"/>
              </a:solidFill>
              <a:headEnd type="triangle"/>
            </a:ln>
          </p:spPr>
          <p:style>
            <a:lnRef idx="1">
              <a:schemeClr val="accent1"/>
            </a:lnRef>
            <a:fillRef idx="0">
              <a:schemeClr val="accent1"/>
            </a:fillRef>
            <a:effectRef idx="0">
              <a:schemeClr val="accent1"/>
            </a:effectRef>
            <a:fontRef idx="minor">
              <a:schemeClr val="tx1"/>
            </a:fontRef>
          </p:style>
        </p:cxnSp>
        <p:sp>
          <p:nvSpPr>
            <p:cNvPr id="68" name="Title 1"/>
            <p:cNvSpPr txBox="1">
              <a:spLocks/>
            </p:cNvSpPr>
            <p:nvPr/>
          </p:nvSpPr>
          <p:spPr>
            <a:xfrm rot="16200000">
              <a:off x="269988" y="3659512"/>
              <a:ext cx="2908886" cy="420440"/>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050" dirty="0">
                  <a:solidFill>
                    <a:schemeClr val="accent2"/>
                  </a:solidFill>
                  <a:latin typeface="Century Gothic" panose="020B0502020202020204" pitchFamily="34" charset="0"/>
                </a:rPr>
                <a:t>Student Achievement </a:t>
              </a:r>
              <a:br>
                <a:rPr lang="en-US" sz="1050" dirty="0">
                  <a:solidFill>
                    <a:schemeClr val="accent2"/>
                  </a:solidFill>
                  <a:latin typeface="Century Gothic" panose="020B0502020202020204" pitchFamily="34" charset="0"/>
                </a:rPr>
              </a:br>
              <a:r>
                <a:rPr lang="en-US" sz="1050" dirty="0">
                  <a:solidFill>
                    <a:schemeClr val="accent2"/>
                  </a:solidFill>
                  <a:latin typeface="Century Gothic" panose="020B0502020202020204" pitchFamily="34" charset="0"/>
                </a:rPr>
                <a:t>Domain Score for All Students</a:t>
              </a:r>
            </a:p>
          </p:txBody>
        </p:sp>
        <p:sp>
          <p:nvSpPr>
            <p:cNvPr id="69" name="Title 1"/>
            <p:cNvSpPr txBox="1">
              <a:spLocks/>
            </p:cNvSpPr>
            <p:nvPr/>
          </p:nvSpPr>
          <p:spPr>
            <a:xfrm>
              <a:off x="1081363" y="5176771"/>
              <a:ext cx="5530725" cy="272277"/>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050" dirty="0">
                  <a:solidFill>
                    <a:schemeClr val="accent2"/>
                  </a:solidFill>
                  <a:latin typeface="Century Gothic" panose="020B0502020202020204" pitchFamily="34" charset="0"/>
                </a:rPr>
                <a:t>% Economically Disadvantaged Students</a:t>
              </a:r>
            </a:p>
          </p:txBody>
        </p:sp>
        <p:cxnSp>
          <p:nvCxnSpPr>
            <p:cNvPr id="7" name="Straight Connector 6"/>
            <p:cNvCxnSpPr/>
            <p:nvPr/>
          </p:nvCxnSpPr>
          <p:spPr>
            <a:xfrm>
              <a:off x="2393378" y="3347644"/>
              <a:ext cx="3208360" cy="14667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itle 1"/>
            <p:cNvSpPr txBox="1">
              <a:spLocks/>
            </p:cNvSpPr>
            <p:nvPr/>
          </p:nvSpPr>
          <p:spPr>
            <a:xfrm rot="1477411">
              <a:off x="3243048" y="3898837"/>
              <a:ext cx="1612906" cy="272277"/>
            </a:xfrm>
            <a:prstGeom prst="rect">
              <a:avLst/>
            </a:prstGeom>
            <a:ln>
              <a:noFill/>
            </a:ln>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125" b="1" dirty="0">
                  <a:solidFill>
                    <a:schemeClr val="tx1"/>
                  </a:solidFill>
                  <a:latin typeface="Century Gothic" panose="020B0502020202020204" pitchFamily="34" charset="0"/>
                </a:rPr>
                <a:t>Average Line</a:t>
              </a:r>
            </a:p>
          </p:txBody>
        </p:sp>
        <p:sp>
          <p:nvSpPr>
            <p:cNvPr id="25" name="Oval 24"/>
            <p:cNvSpPr/>
            <p:nvPr/>
          </p:nvSpPr>
          <p:spPr>
            <a:xfrm>
              <a:off x="5567266" y="490954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27" name="Oval 26"/>
            <p:cNvSpPr/>
            <p:nvPr/>
          </p:nvSpPr>
          <p:spPr>
            <a:xfrm>
              <a:off x="5567266" y="472889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28" name="Oval 27"/>
            <p:cNvSpPr/>
            <p:nvPr/>
          </p:nvSpPr>
          <p:spPr>
            <a:xfrm>
              <a:off x="5169138" y="457968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30" name="Oval 29"/>
            <p:cNvSpPr/>
            <p:nvPr/>
          </p:nvSpPr>
          <p:spPr>
            <a:xfrm>
              <a:off x="5522248" y="4661536"/>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31" name="Oval 30"/>
            <p:cNvSpPr/>
            <p:nvPr/>
          </p:nvSpPr>
          <p:spPr>
            <a:xfrm>
              <a:off x="5322043" y="4142031"/>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34" name="Oval 33"/>
            <p:cNvSpPr/>
            <p:nvPr/>
          </p:nvSpPr>
          <p:spPr>
            <a:xfrm>
              <a:off x="3043042" y="3620106"/>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35" name="Oval 34"/>
            <p:cNvSpPr/>
            <p:nvPr/>
          </p:nvSpPr>
          <p:spPr>
            <a:xfrm>
              <a:off x="5452991" y="389662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36" name="Oval 35"/>
            <p:cNvSpPr/>
            <p:nvPr/>
          </p:nvSpPr>
          <p:spPr>
            <a:xfrm>
              <a:off x="5375445" y="439767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37" name="Oval 36"/>
            <p:cNvSpPr/>
            <p:nvPr/>
          </p:nvSpPr>
          <p:spPr>
            <a:xfrm>
              <a:off x="5365513" y="480083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38" name="Oval 37"/>
            <p:cNvSpPr/>
            <p:nvPr/>
          </p:nvSpPr>
          <p:spPr>
            <a:xfrm>
              <a:off x="4976882" y="455651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39" name="Oval 38"/>
            <p:cNvSpPr/>
            <p:nvPr/>
          </p:nvSpPr>
          <p:spPr>
            <a:xfrm>
              <a:off x="5473238" y="411038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0" name="Oval 39"/>
            <p:cNvSpPr/>
            <p:nvPr/>
          </p:nvSpPr>
          <p:spPr>
            <a:xfrm>
              <a:off x="5489958" y="362457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1" name="Oval 40"/>
            <p:cNvSpPr/>
            <p:nvPr/>
          </p:nvSpPr>
          <p:spPr>
            <a:xfrm>
              <a:off x="5520709" y="4014041"/>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2" name="Oval 41"/>
            <p:cNvSpPr/>
            <p:nvPr/>
          </p:nvSpPr>
          <p:spPr>
            <a:xfrm>
              <a:off x="5533408" y="451499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3" name="Oval 42"/>
            <p:cNvSpPr/>
            <p:nvPr/>
          </p:nvSpPr>
          <p:spPr>
            <a:xfrm>
              <a:off x="4194929" y="3467741"/>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4" name="Oval 43"/>
            <p:cNvSpPr/>
            <p:nvPr/>
          </p:nvSpPr>
          <p:spPr>
            <a:xfrm>
              <a:off x="5333875" y="4222256"/>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5" name="Oval 44"/>
            <p:cNvSpPr/>
            <p:nvPr/>
          </p:nvSpPr>
          <p:spPr>
            <a:xfrm>
              <a:off x="5546107" y="434349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6" name="Oval 45"/>
            <p:cNvSpPr/>
            <p:nvPr/>
          </p:nvSpPr>
          <p:spPr>
            <a:xfrm>
              <a:off x="5432092" y="432047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7" name="Oval 46"/>
            <p:cNvSpPr/>
            <p:nvPr/>
          </p:nvSpPr>
          <p:spPr>
            <a:xfrm>
              <a:off x="5530309" y="441868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8" name="Oval 47"/>
            <p:cNvSpPr/>
            <p:nvPr/>
          </p:nvSpPr>
          <p:spPr>
            <a:xfrm>
              <a:off x="5473238" y="4805271"/>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9" name="Oval 48"/>
            <p:cNvSpPr/>
            <p:nvPr/>
          </p:nvSpPr>
          <p:spPr>
            <a:xfrm>
              <a:off x="5494447" y="427391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0" name="Oval 49"/>
            <p:cNvSpPr/>
            <p:nvPr/>
          </p:nvSpPr>
          <p:spPr>
            <a:xfrm>
              <a:off x="5412070" y="450343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1" name="Oval 50"/>
            <p:cNvSpPr/>
            <p:nvPr/>
          </p:nvSpPr>
          <p:spPr>
            <a:xfrm>
              <a:off x="3697673" y="385006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2" name="Oval 51"/>
            <p:cNvSpPr/>
            <p:nvPr/>
          </p:nvSpPr>
          <p:spPr>
            <a:xfrm>
              <a:off x="4157505" y="404136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3" name="Oval 52"/>
            <p:cNvSpPr/>
            <p:nvPr/>
          </p:nvSpPr>
          <p:spPr>
            <a:xfrm>
              <a:off x="4848697" y="442553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4" name="Oval 53"/>
            <p:cNvSpPr/>
            <p:nvPr/>
          </p:nvSpPr>
          <p:spPr>
            <a:xfrm>
              <a:off x="5216618" y="437682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5" name="Oval 54"/>
            <p:cNvSpPr/>
            <p:nvPr/>
          </p:nvSpPr>
          <p:spPr>
            <a:xfrm>
              <a:off x="5277776" y="467714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6" name="Oval 55"/>
            <p:cNvSpPr/>
            <p:nvPr/>
          </p:nvSpPr>
          <p:spPr>
            <a:xfrm>
              <a:off x="3424900" y="381024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8" name="Oval 57"/>
            <p:cNvSpPr/>
            <p:nvPr/>
          </p:nvSpPr>
          <p:spPr>
            <a:xfrm>
              <a:off x="3111163" y="318026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9" name="Oval 58"/>
            <p:cNvSpPr/>
            <p:nvPr/>
          </p:nvSpPr>
          <p:spPr>
            <a:xfrm>
              <a:off x="4349367" y="404576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62" name="Oval 61"/>
            <p:cNvSpPr/>
            <p:nvPr/>
          </p:nvSpPr>
          <p:spPr>
            <a:xfrm>
              <a:off x="4447584" y="4143977"/>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63" name="Oval 62"/>
            <p:cNvSpPr/>
            <p:nvPr/>
          </p:nvSpPr>
          <p:spPr>
            <a:xfrm>
              <a:off x="4181097" y="360592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64" name="Oval 63"/>
            <p:cNvSpPr/>
            <p:nvPr/>
          </p:nvSpPr>
          <p:spPr>
            <a:xfrm>
              <a:off x="4644018" y="4340411"/>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65" name="Oval 64"/>
            <p:cNvSpPr/>
            <p:nvPr/>
          </p:nvSpPr>
          <p:spPr>
            <a:xfrm>
              <a:off x="2355955" y="335284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66" name="Oval 65"/>
            <p:cNvSpPr/>
            <p:nvPr/>
          </p:nvSpPr>
          <p:spPr>
            <a:xfrm>
              <a:off x="2645665" y="312563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67" name="Oval 66"/>
            <p:cNvSpPr/>
            <p:nvPr/>
          </p:nvSpPr>
          <p:spPr>
            <a:xfrm>
              <a:off x="2381353" y="337694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0" name="Oval 69"/>
            <p:cNvSpPr/>
            <p:nvPr/>
          </p:nvSpPr>
          <p:spPr>
            <a:xfrm>
              <a:off x="3579283" y="356993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1" name="Oval 70"/>
            <p:cNvSpPr/>
            <p:nvPr/>
          </p:nvSpPr>
          <p:spPr>
            <a:xfrm>
              <a:off x="2679159" y="334757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2" name="Oval 71"/>
            <p:cNvSpPr/>
            <p:nvPr/>
          </p:nvSpPr>
          <p:spPr>
            <a:xfrm>
              <a:off x="3451922" y="399920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3" name="Oval 72"/>
            <p:cNvSpPr/>
            <p:nvPr/>
          </p:nvSpPr>
          <p:spPr>
            <a:xfrm>
              <a:off x="3401367" y="3398546"/>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4" name="Oval 73"/>
            <p:cNvSpPr/>
            <p:nvPr/>
          </p:nvSpPr>
          <p:spPr>
            <a:xfrm>
              <a:off x="2879183" y="324526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5" name="Oval 74"/>
            <p:cNvSpPr/>
            <p:nvPr/>
          </p:nvSpPr>
          <p:spPr>
            <a:xfrm>
              <a:off x="3693028" y="345605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6" name="Oval 75"/>
            <p:cNvSpPr/>
            <p:nvPr/>
          </p:nvSpPr>
          <p:spPr>
            <a:xfrm>
              <a:off x="4022238" y="3592587"/>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7" name="Oval 76"/>
            <p:cNvSpPr/>
            <p:nvPr/>
          </p:nvSpPr>
          <p:spPr>
            <a:xfrm>
              <a:off x="3932788" y="376934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8" name="Oval 77"/>
            <p:cNvSpPr/>
            <p:nvPr/>
          </p:nvSpPr>
          <p:spPr>
            <a:xfrm>
              <a:off x="4155352" y="4328506"/>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9" name="Oval 78"/>
            <p:cNvSpPr/>
            <p:nvPr/>
          </p:nvSpPr>
          <p:spPr>
            <a:xfrm>
              <a:off x="3889461" y="3652486"/>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80" name="Oval 79"/>
            <p:cNvSpPr/>
            <p:nvPr/>
          </p:nvSpPr>
          <p:spPr>
            <a:xfrm>
              <a:off x="3987678" y="375070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82" name="Oval 81"/>
            <p:cNvSpPr/>
            <p:nvPr/>
          </p:nvSpPr>
          <p:spPr>
            <a:xfrm>
              <a:off x="2766495" y="368466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83" name="Oval 82"/>
            <p:cNvSpPr/>
            <p:nvPr/>
          </p:nvSpPr>
          <p:spPr>
            <a:xfrm>
              <a:off x="2470154" y="3540076"/>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89" name="Oval 88"/>
            <p:cNvSpPr/>
            <p:nvPr/>
          </p:nvSpPr>
          <p:spPr>
            <a:xfrm>
              <a:off x="4282329" y="404535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0" name="Oval 89"/>
            <p:cNvSpPr/>
            <p:nvPr/>
          </p:nvSpPr>
          <p:spPr>
            <a:xfrm>
              <a:off x="4171732" y="372482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1" name="Oval 90"/>
            <p:cNvSpPr/>
            <p:nvPr/>
          </p:nvSpPr>
          <p:spPr>
            <a:xfrm>
              <a:off x="3070116" y="382317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2" name="Oval 91"/>
            <p:cNvSpPr/>
            <p:nvPr/>
          </p:nvSpPr>
          <p:spPr>
            <a:xfrm>
              <a:off x="4171732" y="357824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3" name="Oval 92"/>
            <p:cNvSpPr/>
            <p:nvPr/>
          </p:nvSpPr>
          <p:spPr>
            <a:xfrm>
              <a:off x="2359009" y="352623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4" name="Oval 93"/>
            <p:cNvSpPr/>
            <p:nvPr/>
          </p:nvSpPr>
          <p:spPr>
            <a:xfrm>
              <a:off x="2762019" y="328047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5" name="Oval 94"/>
            <p:cNvSpPr/>
            <p:nvPr/>
          </p:nvSpPr>
          <p:spPr>
            <a:xfrm>
              <a:off x="3145861" y="359992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6" name="Oval 95"/>
            <p:cNvSpPr/>
            <p:nvPr/>
          </p:nvSpPr>
          <p:spPr>
            <a:xfrm>
              <a:off x="3381010" y="354620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7" name="Oval 96"/>
            <p:cNvSpPr/>
            <p:nvPr/>
          </p:nvSpPr>
          <p:spPr>
            <a:xfrm>
              <a:off x="2737483" y="349231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8" name="Oval 97"/>
            <p:cNvSpPr/>
            <p:nvPr/>
          </p:nvSpPr>
          <p:spPr>
            <a:xfrm>
              <a:off x="3638654" y="408628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9" name="Oval 98"/>
            <p:cNvSpPr/>
            <p:nvPr/>
          </p:nvSpPr>
          <p:spPr>
            <a:xfrm>
              <a:off x="2402786" y="3151061"/>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1" name="Oval 100"/>
            <p:cNvSpPr/>
            <p:nvPr/>
          </p:nvSpPr>
          <p:spPr>
            <a:xfrm>
              <a:off x="5193015" y="416394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3" name="Oval 102"/>
            <p:cNvSpPr/>
            <p:nvPr/>
          </p:nvSpPr>
          <p:spPr>
            <a:xfrm>
              <a:off x="3894821" y="400689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4" name="Oval 103"/>
            <p:cNvSpPr/>
            <p:nvPr/>
          </p:nvSpPr>
          <p:spPr>
            <a:xfrm>
              <a:off x="5076022" y="429946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5" name="Oval 104"/>
            <p:cNvSpPr/>
            <p:nvPr/>
          </p:nvSpPr>
          <p:spPr>
            <a:xfrm>
              <a:off x="4517860" y="3970477"/>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6" name="Oval 105"/>
            <p:cNvSpPr/>
            <p:nvPr/>
          </p:nvSpPr>
          <p:spPr>
            <a:xfrm>
              <a:off x="5385535" y="361112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7" name="Oval 106"/>
            <p:cNvSpPr/>
            <p:nvPr/>
          </p:nvSpPr>
          <p:spPr>
            <a:xfrm>
              <a:off x="3345192" y="413116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8" name="Oval 107"/>
            <p:cNvSpPr/>
            <p:nvPr/>
          </p:nvSpPr>
          <p:spPr>
            <a:xfrm>
              <a:off x="4677592" y="358622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9" name="Oval 108"/>
            <p:cNvSpPr/>
            <p:nvPr/>
          </p:nvSpPr>
          <p:spPr>
            <a:xfrm>
              <a:off x="4618178" y="3529481"/>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0" name="Oval 109"/>
            <p:cNvSpPr/>
            <p:nvPr/>
          </p:nvSpPr>
          <p:spPr>
            <a:xfrm>
              <a:off x="4647002" y="367317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1" name="Oval 110"/>
            <p:cNvSpPr/>
            <p:nvPr/>
          </p:nvSpPr>
          <p:spPr>
            <a:xfrm>
              <a:off x="4110457" y="3872947"/>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2" name="Oval 111"/>
            <p:cNvSpPr/>
            <p:nvPr/>
          </p:nvSpPr>
          <p:spPr>
            <a:xfrm>
              <a:off x="4138213" y="393175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3" name="Oval 112"/>
            <p:cNvSpPr/>
            <p:nvPr/>
          </p:nvSpPr>
          <p:spPr>
            <a:xfrm>
              <a:off x="4523297" y="374304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4" name="Oval 113"/>
            <p:cNvSpPr/>
            <p:nvPr/>
          </p:nvSpPr>
          <p:spPr>
            <a:xfrm>
              <a:off x="4434649" y="370177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5" name="Oval 114"/>
            <p:cNvSpPr/>
            <p:nvPr/>
          </p:nvSpPr>
          <p:spPr>
            <a:xfrm>
              <a:off x="4192642" y="396241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6" name="Oval 115"/>
            <p:cNvSpPr/>
            <p:nvPr/>
          </p:nvSpPr>
          <p:spPr>
            <a:xfrm>
              <a:off x="4338280" y="383519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7" name="Oval 116"/>
            <p:cNvSpPr/>
            <p:nvPr/>
          </p:nvSpPr>
          <p:spPr>
            <a:xfrm>
              <a:off x="3800167" y="400429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8" name="Oval 117"/>
            <p:cNvSpPr/>
            <p:nvPr/>
          </p:nvSpPr>
          <p:spPr>
            <a:xfrm>
              <a:off x="4052788" y="477688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9" name="Oval 118"/>
            <p:cNvSpPr/>
            <p:nvPr/>
          </p:nvSpPr>
          <p:spPr>
            <a:xfrm>
              <a:off x="5046808" y="4096136"/>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0" name="Oval 119"/>
            <p:cNvSpPr/>
            <p:nvPr/>
          </p:nvSpPr>
          <p:spPr>
            <a:xfrm>
              <a:off x="5210576" y="403156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1" name="Oval 120"/>
            <p:cNvSpPr/>
            <p:nvPr/>
          </p:nvSpPr>
          <p:spPr>
            <a:xfrm>
              <a:off x="3976390" y="352907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2" name="Oval 121"/>
            <p:cNvSpPr/>
            <p:nvPr/>
          </p:nvSpPr>
          <p:spPr>
            <a:xfrm>
              <a:off x="4412761" y="352141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3" name="Oval 122"/>
            <p:cNvSpPr/>
            <p:nvPr/>
          </p:nvSpPr>
          <p:spPr>
            <a:xfrm>
              <a:off x="3158392" y="338850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4" name="Oval 123"/>
            <p:cNvSpPr/>
            <p:nvPr/>
          </p:nvSpPr>
          <p:spPr>
            <a:xfrm>
              <a:off x="3025014" y="3332371"/>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5" name="Oval 124"/>
            <p:cNvSpPr/>
            <p:nvPr/>
          </p:nvSpPr>
          <p:spPr>
            <a:xfrm>
              <a:off x="2909850" y="347817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6" name="Oval 125"/>
            <p:cNvSpPr/>
            <p:nvPr/>
          </p:nvSpPr>
          <p:spPr>
            <a:xfrm>
              <a:off x="2596586" y="343237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7" name="Oval 126"/>
            <p:cNvSpPr/>
            <p:nvPr/>
          </p:nvSpPr>
          <p:spPr>
            <a:xfrm>
              <a:off x="2625598" y="368466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8" name="Oval 127"/>
            <p:cNvSpPr/>
            <p:nvPr/>
          </p:nvSpPr>
          <p:spPr>
            <a:xfrm>
              <a:off x="3882010" y="428029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9" name="Oval 128"/>
            <p:cNvSpPr/>
            <p:nvPr/>
          </p:nvSpPr>
          <p:spPr>
            <a:xfrm>
              <a:off x="3543032" y="402157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0" name="Oval 129"/>
            <p:cNvSpPr/>
            <p:nvPr/>
          </p:nvSpPr>
          <p:spPr>
            <a:xfrm>
              <a:off x="3458502" y="425773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1" name="Oval 130"/>
            <p:cNvSpPr/>
            <p:nvPr/>
          </p:nvSpPr>
          <p:spPr>
            <a:xfrm>
              <a:off x="2840575" y="391925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2" name="Oval 131"/>
            <p:cNvSpPr/>
            <p:nvPr/>
          </p:nvSpPr>
          <p:spPr>
            <a:xfrm>
              <a:off x="4737133" y="455329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3" name="Oval 132"/>
            <p:cNvSpPr/>
            <p:nvPr/>
          </p:nvSpPr>
          <p:spPr>
            <a:xfrm>
              <a:off x="5083826" y="452447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4" name="Oval 133"/>
            <p:cNvSpPr/>
            <p:nvPr/>
          </p:nvSpPr>
          <p:spPr>
            <a:xfrm>
              <a:off x="4962468" y="476956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5" name="Oval 134"/>
            <p:cNvSpPr/>
            <p:nvPr/>
          </p:nvSpPr>
          <p:spPr>
            <a:xfrm>
              <a:off x="5408747" y="4944897"/>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6" name="Oval 135"/>
            <p:cNvSpPr/>
            <p:nvPr/>
          </p:nvSpPr>
          <p:spPr>
            <a:xfrm>
              <a:off x="4828525" y="473381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7" name="Oval 136"/>
            <p:cNvSpPr/>
            <p:nvPr/>
          </p:nvSpPr>
          <p:spPr>
            <a:xfrm>
              <a:off x="5188958" y="488045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8" name="Oval 137"/>
            <p:cNvSpPr/>
            <p:nvPr/>
          </p:nvSpPr>
          <p:spPr>
            <a:xfrm>
              <a:off x="5220956" y="370365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9" name="Oval 138"/>
            <p:cNvSpPr/>
            <p:nvPr/>
          </p:nvSpPr>
          <p:spPr>
            <a:xfrm>
              <a:off x="5233280" y="388894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40" name="Oval 139"/>
            <p:cNvSpPr/>
            <p:nvPr/>
          </p:nvSpPr>
          <p:spPr>
            <a:xfrm>
              <a:off x="4962468" y="3871987"/>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41" name="Oval 140"/>
            <p:cNvSpPr/>
            <p:nvPr/>
          </p:nvSpPr>
          <p:spPr>
            <a:xfrm>
              <a:off x="4656535" y="391118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42" name="Oval 141"/>
            <p:cNvSpPr/>
            <p:nvPr/>
          </p:nvSpPr>
          <p:spPr>
            <a:xfrm>
              <a:off x="4889191" y="4212517"/>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43" name="Oval 142"/>
            <p:cNvSpPr/>
            <p:nvPr/>
          </p:nvSpPr>
          <p:spPr>
            <a:xfrm>
              <a:off x="4399290" y="430926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44" name="Oval 143"/>
            <p:cNvSpPr/>
            <p:nvPr/>
          </p:nvSpPr>
          <p:spPr>
            <a:xfrm>
              <a:off x="5095843" y="471753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45" name="Oval 144"/>
            <p:cNvSpPr/>
            <p:nvPr/>
          </p:nvSpPr>
          <p:spPr>
            <a:xfrm>
              <a:off x="4575067" y="445944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46" name="Oval 145"/>
            <p:cNvSpPr/>
            <p:nvPr/>
          </p:nvSpPr>
          <p:spPr>
            <a:xfrm>
              <a:off x="4828525" y="455651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48" name="Oval 147"/>
            <p:cNvSpPr/>
            <p:nvPr/>
          </p:nvSpPr>
          <p:spPr>
            <a:xfrm>
              <a:off x="3143949" y="394850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 name="TextBox 9"/>
            <p:cNvSpPr txBox="1"/>
            <p:nvPr/>
          </p:nvSpPr>
          <p:spPr>
            <a:xfrm>
              <a:off x="1187940" y="1868757"/>
              <a:ext cx="1574080" cy="577081"/>
            </a:xfrm>
            <a:prstGeom prst="rect">
              <a:avLst/>
            </a:prstGeom>
            <a:noFill/>
          </p:spPr>
          <p:txBody>
            <a:bodyPr wrap="square" rtlCol="0" anchor="ctr">
              <a:spAutoFit/>
            </a:bodyPr>
            <a:lstStyle/>
            <a:p>
              <a:pPr algn="ctr"/>
              <a:r>
                <a:rPr lang="en-US" sz="1050" b="1" dirty="0">
                  <a:solidFill>
                    <a:schemeClr val="accent2"/>
                  </a:solidFill>
                  <a:latin typeface="Century Gothic" panose="020B0502020202020204" pitchFamily="34" charset="0"/>
                </a:rPr>
                <a:t>Higher Levels </a:t>
              </a:r>
            </a:p>
            <a:p>
              <a:pPr algn="ctr"/>
              <a:r>
                <a:rPr lang="en-US" sz="1050" b="1" dirty="0">
                  <a:solidFill>
                    <a:schemeClr val="accent2"/>
                  </a:solidFill>
                  <a:latin typeface="Century Gothic" panose="020B0502020202020204" pitchFamily="34" charset="0"/>
                </a:rPr>
                <a:t>of Student </a:t>
              </a:r>
            </a:p>
            <a:p>
              <a:pPr algn="ctr"/>
              <a:r>
                <a:rPr lang="en-US" sz="1050" b="1" dirty="0">
                  <a:solidFill>
                    <a:schemeClr val="accent2"/>
                  </a:solidFill>
                  <a:latin typeface="Century Gothic" panose="020B0502020202020204" pitchFamily="34" charset="0"/>
                </a:rPr>
                <a:t>Achievement</a:t>
              </a:r>
            </a:p>
          </p:txBody>
        </p:sp>
        <p:sp>
          <p:nvSpPr>
            <p:cNvPr id="150" name="TextBox 149"/>
            <p:cNvSpPr txBox="1"/>
            <p:nvPr/>
          </p:nvSpPr>
          <p:spPr>
            <a:xfrm>
              <a:off x="5856756" y="4816159"/>
              <a:ext cx="2026007" cy="577081"/>
            </a:xfrm>
            <a:prstGeom prst="rect">
              <a:avLst/>
            </a:prstGeom>
            <a:noFill/>
          </p:spPr>
          <p:txBody>
            <a:bodyPr wrap="square" rtlCol="0" anchor="ctr">
              <a:spAutoFit/>
            </a:bodyPr>
            <a:lstStyle/>
            <a:p>
              <a:pPr algn="ctr"/>
              <a:r>
                <a:rPr lang="en-US" sz="1050" b="1" dirty="0">
                  <a:solidFill>
                    <a:schemeClr val="accent2"/>
                  </a:solidFill>
                  <a:latin typeface="Century Gothic" panose="020B0502020202020204" pitchFamily="34" charset="0"/>
                </a:rPr>
                <a:t>Higher Rates of</a:t>
              </a:r>
            </a:p>
            <a:p>
              <a:pPr algn="ctr"/>
              <a:r>
                <a:rPr lang="en-US" sz="1050" b="1" dirty="0">
                  <a:solidFill>
                    <a:schemeClr val="accent2"/>
                  </a:solidFill>
                  <a:latin typeface="Century Gothic" panose="020B0502020202020204" pitchFamily="34" charset="0"/>
                </a:rPr>
                <a:t>Economically</a:t>
              </a:r>
            </a:p>
            <a:p>
              <a:pPr algn="ctr"/>
              <a:r>
                <a:rPr lang="en-US" sz="1050" b="1" dirty="0">
                  <a:solidFill>
                    <a:schemeClr val="accent2"/>
                  </a:solidFill>
                  <a:latin typeface="Century Gothic" panose="020B0502020202020204" pitchFamily="34" charset="0"/>
                </a:rPr>
                <a:t>Disadvantaged Students</a:t>
              </a:r>
            </a:p>
          </p:txBody>
        </p:sp>
        <p:grpSp>
          <p:nvGrpSpPr>
            <p:cNvPr id="32" name="Group 31"/>
            <p:cNvGrpSpPr/>
            <p:nvPr/>
          </p:nvGrpSpPr>
          <p:grpSpPr>
            <a:xfrm>
              <a:off x="2846496" y="2540900"/>
              <a:ext cx="3136142" cy="931172"/>
              <a:chOff x="3262764" y="808584"/>
              <a:chExt cx="4866250" cy="1444867"/>
            </a:xfrm>
          </p:grpSpPr>
          <p:sp>
            <p:nvSpPr>
              <p:cNvPr id="61" name="Title 1"/>
              <p:cNvSpPr txBox="1">
                <a:spLocks/>
              </p:cNvSpPr>
              <p:nvPr/>
            </p:nvSpPr>
            <p:spPr>
              <a:xfrm>
                <a:off x="3894638" y="808584"/>
                <a:ext cx="4234376" cy="849698"/>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1400" dirty="0">
                    <a:solidFill>
                      <a:schemeClr val="tx1">
                        <a:lumMod val="65000"/>
                        <a:lumOff val="35000"/>
                      </a:schemeClr>
                    </a:solidFill>
                    <a:latin typeface="Century Gothic" panose="020B0502020202020204" pitchFamily="34" charset="0"/>
                  </a:rPr>
                  <a:t>A campus with </a:t>
                </a:r>
                <a:r>
                  <a:rPr lang="en-US" sz="1400" b="1" dirty="0">
                    <a:solidFill>
                      <a:schemeClr val="accent5"/>
                    </a:solidFill>
                    <a:latin typeface="Century Gothic" panose="020B0502020202020204" pitchFamily="34" charset="0"/>
                  </a:rPr>
                  <a:t>fewer</a:t>
                </a:r>
                <a:r>
                  <a:rPr lang="en-US" sz="1400" dirty="0">
                    <a:solidFill>
                      <a:schemeClr val="tx1">
                        <a:lumMod val="65000"/>
                        <a:lumOff val="35000"/>
                      </a:schemeClr>
                    </a:solidFill>
                    <a:latin typeface="Century Gothic" panose="020B0502020202020204" pitchFamily="34" charset="0"/>
                  </a:rPr>
                  <a:t> economically disadvantaged students on average has </a:t>
                </a:r>
                <a:r>
                  <a:rPr lang="en-US" sz="1400" b="1" dirty="0">
                    <a:solidFill>
                      <a:schemeClr val="accent5"/>
                    </a:solidFill>
                    <a:latin typeface="Century Gothic" panose="020B0502020202020204" pitchFamily="34" charset="0"/>
                  </a:rPr>
                  <a:t>higher</a:t>
                </a:r>
                <a:r>
                  <a:rPr lang="en-US" sz="1400" dirty="0">
                    <a:solidFill>
                      <a:schemeClr val="tx1">
                        <a:lumMod val="65000"/>
                        <a:lumOff val="35000"/>
                      </a:schemeClr>
                    </a:solidFill>
                    <a:latin typeface="Century Gothic" panose="020B0502020202020204" pitchFamily="34" charset="0"/>
                  </a:rPr>
                  <a:t> levels of student achievement.</a:t>
                </a:r>
              </a:p>
            </p:txBody>
          </p:sp>
          <p:cxnSp>
            <p:nvCxnSpPr>
              <p:cNvPr id="15" name="Straight Arrow Connector 14"/>
              <p:cNvCxnSpPr/>
              <p:nvPr/>
            </p:nvCxnSpPr>
            <p:spPr>
              <a:xfrm flipH="1">
                <a:off x="3262764" y="2028951"/>
                <a:ext cx="552900" cy="2245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6" name="Group 85"/>
            <p:cNvGrpSpPr/>
            <p:nvPr/>
          </p:nvGrpSpPr>
          <p:grpSpPr>
            <a:xfrm>
              <a:off x="5375446" y="3542105"/>
              <a:ext cx="2824609" cy="1115015"/>
              <a:chOff x="3273441" y="612924"/>
              <a:chExt cx="4382856" cy="1730131"/>
            </a:xfrm>
          </p:grpSpPr>
          <p:sp>
            <p:nvSpPr>
              <p:cNvPr id="87" name="Title 1"/>
              <p:cNvSpPr txBox="1">
                <a:spLocks/>
              </p:cNvSpPr>
              <p:nvPr/>
            </p:nvSpPr>
            <p:spPr>
              <a:xfrm>
                <a:off x="3888840" y="612924"/>
                <a:ext cx="3767457" cy="849698"/>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1400" dirty="0">
                    <a:solidFill>
                      <a:schemeClr val="tx1">
                        <a:lumMod val="65000"/>
                        <a:lumOff val="35000"/>
                      </a:schemeClr>
                    </a:solidFill>
                    <a:latin typeface="Century Gothic" panose="020B0502020202020204" pitchFamily="34" charset="0"/>
                  </a:rPr>
                  <a:t>A campus with </a:t>
                </a:r>
                <a:r>
                  <a:rPr lang="en-US" sz="1400" b="1" dirty="0">
                    <a:solidFill>
                      <a:srgbClr val="C00000"/>
                    </a:solidFill>
                    <a:latin typeface="Century Gothic" panose="020B0502020202020204" pitchFamily="34" charset="0"/>
                  </a:rPr>
                  <a:t>more</a:t>
                </a:r>
                <a:r>
                  <a:rPr lang="en-US" sz="1400" dirty="0">
                    <a:solidFill>
                      <a:schemeClr val="tx1">
                        <a:lumMod val="65000"/>
                        <a:lumOff val="35000"/>
                      </a:schemeClr>
                    </a:solidFill>
                    <a:latin typeface="Century Gothic" panose="020B0502020202020204" pitchFamily="34" charset="0"/>
                  </a:rPr>
                  <a:t> economically disadvantaged students tends to have </a:t>
                </a:r>
                <a:r>
                  <a:rPr lang="en-US" sz="1400" b="1" dirty="0">
                    <a:solidFill>
                      <a:srgbClr val="C00000"/>
                    </a:solidFill>
                    <a:latin typeface="Century Gothic" panose="020B0502020202020204" pitchFamily="34" charset="0"/>
                  </a:rPr>
                  <a:t>lower</a:t>
                </a:r>
                <a:r>
                  <a:rPr lang="en-US" sz="1400" dirty="0">
                    <a:solidFill>
                      <a:schemeClr val="tx1">
                        <a:lumMod val="65000"/>
                        <a:lumOff val="35000"/>
                      </a:schemeClr>
                    </a:solidFill>
                    <a:latin typeface="Century Gothic" panose="020B0502020202020204" pitchFamily="34" charset="0"/>
                  </a:rPr>
                  <a:t> levels of student achievement.</a:t>
                </a:r>
              </a:p>
            </p:txBody>
          </p:sp>
          <p:cxnSp>
            <p:nvCxnSpPr>
              <p:cNvPr id="88" name="Straight Arrow Connector 87"/>
              <p:cNvCxnSpPr/>
              <p:nvPr/>
            </p:nvCxnSpPr>
            <p:spPr>
              <a:xfrm flipH="1">
                <a:off x="3273441" y="2119854"/>
                <a:ext cx="504963" cy="2232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49" name="Oval 148"/>
            <p:cNvSpPr/>
            <p:nvPr/>
          </p:nvSpPr>
          <p:spPr>
            <a:xfrm>
              <a:off x="5239572" y="4617709"/>
              <a:ext cx="93116" cy="9311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51" name="Oval 150"/>
            <p:cNvSpPr/>
            <p:nvPr/>
          </p:nvSpPr>
          <p:spPr>
            <a:xfrm>
              <a:off x="2723328" y="3467757"/>
              <a:ext cx="93116" cy="9311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52" name="Oval 151"/>
            <p:cNvSpPr/>
            <p:nvPr/>
          </p:nvSpPr>
          <p:spPr>
            <a:xfrm>
              <a:off x="4931389" y="331198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53" name="Oval 152"/>
            <p:cNvSpPr/>
            <p:nvPr/>
          </p:nvSpPr>
          <p:spPr>
            <a:xfrm>
              <a:off x="5132944" y="331198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54" name="Oval 153"/>
            <p:cNvSpPr/>
            <p:nvPr/>
          </p:nvSpPr>
          <p:spPr>
            <a:xfrm>
              <a:off x="4907079" y="359227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55" name="Oval 154"/>
            <p:cNvSpPr/>
            <p:nvPr/>
          </p:nvSpPr>
          <p:spPr>
            <a:xfrm>
              <a:off x="4380576" y="474467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56" name="Oval 155"/>
            <p:cNvSpPr/>
            <p:nvPr/>
          </p:nvSpPr>
          <p:spPr>
            <a:xfrm>
              <a:off x="3891085" y="448140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57" name="Oval 156"/>
            <p:cNvSpPr/>
            <p:nvPr/>
          </p:nvSpPr>
          <p:spPr>
            <a:xfrm>
              <a:off x="3617040" y="432507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58" name="Oval 157"/>
            <p:cNvSpPr/>
            <p:nvPr/>
          </p:nvSpPr>
          <p:spPr>
            <a:xfrm>
              <a:off x="4203861" y="455248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60" name="Title 1">
              <a:extLst>
                <a:ext uri="{FF2B5EF4-FFF2-40B4-BE49-F238E27FC236}">
                  <a16:creationId xmlns:a16="http://schemas.microsoft.com/office/drawing/2014/main" xmlns="" id="{B765057F-40A2-4C70-8402-1C5C392633FC}"/>
                </a:ext>
              </a:extLst>
            </p:cNvPr>
            <p:cNvSpPr txBox="1">
              <a:spLocks/>
            </p:cNvSpPr>
            <p:nvPr/>
          </p:nvSpPr>
          <p:spPr>
            <a:xfrm>
              <a:off x="85720" y="3935502"/>
              <a:ext cx="1410485" cy="721619"/>
            </a:xfrm>
            <a:prstGeom prst="rect">
              <a:avLst/>
            </a:prstGeom>
          </p:spPr>
          <p:txBody>
            <a:bodyPr>
              <a:normAutofit fontScale="92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1050" dirty="0">
                  <a:solidFill>
                    <a:schemeClr val="tx1">
                      <a:lumMod val="65000"/>
                      <a:lumOff val="35000"/>
                    </a:schemeClr>
                  </a:solidFill>
                  <a:latin typeface="Century Gothic" panose="020B0502020202020204" pitchFamily="34" charset="0"/>
                </a:rPr>
                <a:t>Includes STAAR, CCMR, and graduation rates for districts and campuses that have that data</a:t>
              </a:r>
            </a:p>
          </p:txBody>
        </p:sp>
        <p:cxnSp>
          <p:nvCxnSpPr>
            <p:cNvPr id="164" name="Straight Arrow Connector 163">
              <a:extLst>
                <a:ext uri="{FF2B5EF4-FFF2-40B4-BE49-F238E27FC236}">
                  <a16:creationId xmlns:a16="http://schemas.microsoft.com/office/drawing/2014/main" xmlns="" id="{47A249D9-48D8-404C-ADFF-12C6C161CBFB}"/>
                </a:ext>
              </a:extLst>
            </p:cNvPr>
            <p:cNvCxnSpPr>
              <a:cxnSpLocks/>
            </p:cNvCxnSpPr>
            <p:nvPr/>
          </p:nvCxnSpPr>
          <p:spPr>
            <a:xfrm flipV="1">
              <a:off x="1105509" y="3598211"/>
              <a:ext cx="401709" cy="25568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6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796111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rmAutofit fontScale="90000"/>
          </a:bodyPr>
          <a:lstStyle/>
          <a:p>
            <a:pPr algn="ctr"/>
            <a:r>
              <a:rPr lang="en-US" dirty="0" smtClean="0"/>
              <a:t>Designated Supports Review</a:t>
            </a:r>
            <a:endParaRPr lang="en-US" dirty="0"/>
          </a:p>
        </p:txBody>
      </p:sp>
      <p:sp>
        <p:nvSpPr>
          <p:cNvPr id="3" name="Content Placeholder 2"/>
          <p:cNvSpPr>
            <a:spLocks noGrp="1"/>
          </p:cNvSpPr>
          <p:nvPr>
            <p:ph idx="1"/>
          </p:nvPr>
        </p:nvSpPr>
        <p:spPr>
          <a:xfrm>
            <a:off x="762000" y="685800"/>
            <a:ext cx="7543800" cy="1874520"/>
          </a:xfrm>
        </p:spPr>
        <p:txBody>
          <a:bodyPr/>
          <a:lstStyle/>
          <a:p>
            <a:pPr marL="0" indent="0" algn="ctr">
              <a:buNone/>
            </a:pPr>
            <a:r>
              <a:rPr lang="en-US" dirty="0" smtClean="0"/>
              <a:t>Scan the QR Code or go to: </a:t>
            </a:r>
            <a:r>
              <a:rPr lang="en-US" b="1" dirty="0">
                <a:hlinkClick r:id="rId2"/>
              </a:rPr>
              <a:t>https://</a:t>
            </a:r>
            <a:r>
              <a:rPr lang="en-US" b="1" dirty="0" smtClean="0">
                <a:hlinkClick r:id="rId2"/>
              </a:rPr>
              <a:t>tinyurl.com/ELLRGCCISD</a:t>
            </a:r>
            <a:endParaRPr lang="en-US" b="1" dirty="0" smtClean="0"/>
          </a:p>
          <a:p>
            <a:pPr marL="0" indent="0" algn="ctr">
              <a:buNone/>
            </a:pPr>
            <a:endParaRPr lang="en-US" b="1" dirty="0" smtClean="0"/>
          </a:p>
          <a:p>
            <a:pPr marL="0" indent="0" algn="ctr">
              <a:buNone/>
            </a:pPr>
            <a:r>
              <a:rPr lang="en-US" dirty="0" smtClean="0"/>
              <a:t>Type </a:t>
            </a:r>
            <a:r>
              <a:rPr lang="en-US" dirty="0"/>
              <a:t>something you remember from Day </a:t>
            </a:r>
            <a:r>
              <a:rPr lang="en-US" dirty="0" smtClean="0"/>
              <a:t>3 </a:t>
            </a:r>
            <a:r>
              <a:rPr lang="en-US" dirty="0"/>
              <a:t>of the Academy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2925074"/>
            <a:ext cx="1905000" cy="1905000"/>
          </a:xfrm>
          <a:prstGeom prst="rect">
            <a:avLst/>
          </a:prstGeom>
        </p:spPr>
      </p:pic>
      <p:pic>
        <p:nvPicPr>
          <p:cNvPr id="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a:t>
            </a:r>
            <a:r>
              <a:rPr lang="is-IS"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9252292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7" name="Straight Connector 146"/>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59" name="Title 1"/>
          <p:cNvSpPr txBox="1">
            <a:spLocks/>
          </p:cNvSpPr>
          <p:nvPr/>
        </p:nvSpPr>
        <p:spPr>
          <a:xfrm>
            <a:off x="572062" y="557844"/>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Relative Performance: </a:t>
            </a:r>
            <a:r>
              <a:rPr lang="en-US" sz="3200" dirty="0">
                <a:solidFill>
                  <a:schemeClr val="tx1"/>
                </a:solidFill>
                <a:latin typeface="Century Gothic" panose="020B0502020202020204" pitchFamily="34" charset="0"/>
              </a:rPr>
              <a:t>Measuring School Progress</a:t>
            </a:r>
            <a:endParaRPr lang="en-US" sz="3200" dirty="0">
              <a:solidFill>
                <a:schemeClr val="accent1">
                  <a:lumMod val="75000"/>
                </a:schemeClr>
              </a:solidFill>
              <a:latin typeface="Century Gothic" panose="020B0502020202020204" pitchFamily="34" charset="0"/>
            </a:endParaRPr>
          </a:p>
        </p:txBody>
      </p:sp>
      <p:sp>
        <p:nvSpPr>
          <p:cNvPr id="166" name="Triangle 165"/>
          <p:cNvSpPr/>
          <p:nvPr/>
        </p:nvSpPr>
        <p:spPr>
          <a:xfrm rot="1486715">
            <a:off x="2457602" y="2253504"/>
            <a:ext cx="3813707" cy="1503469"/>
          </a:xfrm>
          <a:prstGeom prst="triangle">
            <a:avLst>
              <a:gd name="adj" fmla="val 85061"/>
            </a:avLst>
          </a:prstGeom>
          <a:solidFill>
            <a:schemeClr val="accent5">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69" name="Triangle 168"/>
          <p:cNvSpPr/>
          <p:nvPr/>
        </p:nvSpPr>
        <p:spPr>
          <a:xfrm rot="12270932">
            <a:off x="1862326" y="4242456"/>
            <a:ext cx="3692810" cy="1431625"/>
          </a:xfrm>
          <a:prstGeom prst="triangle">
            <a:avLst>
              <a:gd name="adj" fmla="val 85061"/>
            </a:avLst>
          </a:prstGeom>
          <a:solidFill>
            <a:srgbClr val="FF0000">
              <a:alpha val="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grpSp>
        <p:nvGrpSpPr>
          <p:cNvPr id="2" name="Group 1"/>
          <p:cNvGrpSpPr/>
          <p:nvPr/>
        </p:nvGrpSpPr>
        <p:grpSpPr>
          <a:xfrm>
            <a:off x="1273868" y="2018286"/>
            <a:ext cx="6371263" cy="3756172"/>
            <a:chOff x="1081363" y="1825781"/>
            <a:chExt cx="6371263" cy="3756172"/>
          </a:xfrm>
        </p:grpSpPr>
        <p:sp>
          <p:nvSpPr>
            <p:cNvPr id="161" name="Rectangle 160"/>
            <p:cNvSpPr/>
            <p:nvPr/>
          </p:nvSpPr>
          <p:spPr>
            <a:xfrm>
              <a:off x="1332319" y="1825781"/>
              <a:ext cx="5934755" cy="37561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a:extLst>
                <a:ext uri="{FF2B5EF4-FFF2-40B4-BE49-F238E27FC236}">
                  <a16:creationId xmlns:a16="http://schemas.microsoft.com/office/drawing/2014/main" xmlns="" id="{186A645F-64F9-4D44-A98C-73E5B10832BC}"/>
                </a:ext>
              </a:extLst>
            </p:cNvPr>
            <p:cNvSpPr/>
            <p:nvPr/>
          </p:nvSpPr>
          <p:spPr>
            <a:xfrm rot="1483131">
              <a:off x="2018025" y="4274873"/>
              <a:ext cx="3745721" cy="240050"/>
            </a:xfrm>
            <a:prstGeom prst="rect">
              <a:avLst/>
            </a:prstGeom>
            <a:solidFill>
              <a:srgbClr val="ED7D31">
                <a:alpha val="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60" name="Rectangle 159">
              <a:extLst>
                <a:ext uri="{FF2B5EF4-FFF2-40B4-BE49-F238E27FC236}">
                  <a16:creationId xmlns:a16="http://schemas.microsoft.com/office/drawing/2014/main" xmlns="" id="{A4FE9C32-6368-47CB-9E82-5349755C107D}"/>
                </a:ext>
              </a:extLst>
            </p:cNvPr>
            <p:cNvSpPr/>
            <p:nvPr/>
          </p:nvSpPr>
          <p:spPr>
            <a:xfrm rot="5400000">
              <a:off x="4858858" y="4037212"/>
              <a:ext cx="256422" cy="2323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68" name="Rectangle 167"/>
            <p:cNvSpPr/>
            <p:nvPr/>
          </p:nvSpPr>
          <p:spPr>
            <a:xfrm rot="1483131">
              <a:off x="1955430" y="3908776"/>
              <a:ext cx="4044537" cy="347137"/>
            </a:xfrm>
            <a:prstGeom prst="rect">
              <a:avLst/>
            </a:prstGeom>
            <a:solidFill>
              <a:srgbClr val="ED7D31">
                <a:alpha val="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cxnSp>
          <p:nvCxnSpPr>
            <p:cNvPr id="26" name="Straight Connector 25"/>
            <p:cNvCxnSpPr/>
            <p:nvPr/>
          </p:nvCxnSpPr>
          <p:spPr>
            <a:xfrm>
              <a:off x="1929838" y="2453777"/>
              <a:ext cx="0" cy="2654301"/>
            </a:xfrm>
            <a:prstGeom prst="line">
              <a:avLst/>
            </a:prstGeom>
            <a:ln w="57150">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1907706" y="5097497"/>
              <a:ext cx="4122775" cy="0"/>
            </a:xfrm>
            <a:prstGeom prst="line">
              <a:avLst/>
            </a:prstGeom>
            <a:ln w="57150">
              <a:solidFill>
                <a:schemeClr val="accent2"/>
              </a:solidFill>
              <a:headEnd type="triangle"/>
            </a:ln>
          </p:spPr>
          <p:style>
            <a:lnRef idx="1">
              <a:schemeClr val="accent1"/>
            </a:lnRef>
            <a:fillRef idx="0">
              <a:schemeClr val="accent1"/>
            </a:fillRef>
            <a:effectRef idx="0">
              <a:schemeClr val="accent1"/>
            </a:effectRef>
            <a:fontRef idx="minor">
              <a:schemeClr val="tx1"/>
            </a:fontRef>
          </p:style>
        </p:cxnSp>
        <p:sp>
          <p:nvSpPr>
            <p:cNvPr id="68" name="Title 1"/>
            <p:cNvSpPr txBox="1">
              <a:spLocks/>
            </p:cNvSpPr>
            <p:nvPr/>
          </p:nvSpPr>
          <p:spPr>
            <a:xfrm rot="16200000">
              <a:off x="269988" y="3659512"/>
              <a:ext cx="2908886" cy="420440"/>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050" dirty="0">
                  <a:solidFill>
                    <a:schemeClr val="accent2"/>
                  </a:solidFill>
                  <a:latin typeface="Century Gothic" panose="020B0502020202020204" pitchFamily="34" charset="0"/>
                </a:rPr>
                <a:t>Student Achievement </a:t>
              </a:r>
              <a:br>
                <a:rPr lang="en-US" sz="1050" dirty="0">
                  <a:solidFill>
                    <a:schemeClr val="accent2"/>
                  </a:solidFill>
                  <a:latin typeface="Century Gothic" panose="020B0502020202020204" pitchFamily="34" charset="0"/>
                </a:rPr>
              </a:br>
              <a:r>
                <a:rPr lang="en-US" sz="1050" dirty="0">
                  <a:solidFill>
                    <a:schemeClr val="accent2"/>
                  </a:solidFill>
                  <a:latin typeface="Century Gothic" panose="020B0502020202020204" pitchFamily="34" charset="0"/>
                </a:rPr>
                <a:t>Domain Score for All Students</a:t>
              </a:r>
            </a:p>
          </p:txBody>
        </p:sp>
        <p:sp>
          <p:nvSpPr>
            <p:cNvPr id="69" name="Title 1"/>
            <p:cNvSpPr txBox="1">
              <a:spLocks/>
            </p:cNvSpPr>
            <p:nvPr/>
          </p:nvSpPr>
          <p:spPr>
            <a:xfrm>
              <a:off x="1081363" y="5176771"/>
              <a:ext cx="5530725" cy="272277"/>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050" dirty="0">
                  <a:solidFill>
                    <a:schemeClr val="accent2"/>
                  </a:solidFill>
                  <a:latin typeface="Century Gothic" panose="020B0502020202020204" pitchFamily="34" charset="0"/>
                </a:rPr>
                <a:t>% Economically Disadvantaged Students</a:t>
              </a:r>
            </a:p>
          </p:txBody>
        </p:sp>
        <p:sp>
          <p:nvSpPr>
            <p:cNvPr id="25" name="Oval 24"/>
            <p:cNvSpPr/>
            <p:nvPr/>
          </p:nvSpPr>
          <p:spPr>
            <a:xfrm>
              <a:off x="5567266" y="490954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27" name="Oval 26"/>
            <p:cNvSpPr/>
            <p:nvPr/>
          </p:nvSpPr>
          <p:spPr>
            <a:xfrm>
              <a:off x="5567266" y="472889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28" name="Oval 27"/>
            <p:cNvSpPr/>
            <p:nvPr/>
          </p:nvSpPr>
          <p:spPr>
            <a:xfrm>
              <a:off x="5169138" y="457968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30" name="Oval 29"/>
            <p:cNvSpPr/>
            <p:nvPr/>
          </p:nvSpPr>
          <p:spPr>
            <a:xfrm>
              <a:off x="5522248" y="4661536"/>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31" name="Oval 30"/>
            <p:cNvSpPr/>
            <p:nvPr/>
          </p:nvSpPr>
          <p:spPr>
            <a:xfrm>
              <a:off x="5322043" y="4142031"/>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34" name="Oval 33"/>
            <p:cNvSpPr/>
            <p:nvPr/>
          </p:nvSpPr>
          <p:spPr>
            <a:xfrm>
              <a:off x="3043042" y="3620106"/>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35" name="Oval 34"/>
            <p:cNvSpPr/>
            <p:nvPr/>
          </p:nvSpPr>
          <p:spPr>
            <a:xfrm>
              <a:off x="5452991" y="389662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36" name="Oval 35"/>
            <p:cNvSpPr/>
            <p:nvPr/>
          </p:nvSpPr>
          <p:spPr>
            <a:xfrm>
              <a:off x="5375445" y="439767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37" name="Oval 36"/>
            <p:cNvSpPr/>
            <p:nvPr/>
          </p:nvSpPr>
          <p:spPr>
            <a:xfrm>
              <a:off x="5365513" y="480083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38" name="Oval 37"/>
            <p:cNvSpPr/>
            <p:nvPr/>
          </p:nvSpPr>
          <p:spPr>
            <a:xfrm>
              <a:off x="4976882" y="455651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39" name="Oval 38"/>
            <p:cNvSpPr/>
            <p:nvPr/>
          </p:nvSpPr>
          <p:spPr>
            <a:xfrm>
              <a:off x="5473238" y="411038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0" name="Oval 39"/>
            <p:cNvSpPr/>
            <p:nvPr/>
          </p:nvSpPr>
          <p:spPr>
            <a:xfrm>
              <a:off x="5489958" y="362457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1" name="Oval 40"/>
            <p:cNvSpPr/>
            <p:nvPr/>
          </p:nvSpPr>
          <p:spPr>
            <a:xfrm>
              <a:off x="5520709" y="4014041"/>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2" name="Oval 41"/>
            <p:cNvSpPr/>
            <p:nvPr/>
          </p:nvSpPr>
          <p:spPr>
            <a:xfrm>
              <a:off x="5533408" y="451499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3" name="Oval 42"/>
            <p:cNvSpPr/>
            <p:nvPr/>
          </p:nvSpPr>
          <p:spPr>
            <a:xfrm>
              <a:off x="4194929" y="3467741"/>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4" name="Oval 43"/>
            <p:cNvSpPr/>
            <p:nvPr/>
          </p:nvSpPr>
          <p:spPr>
            <a:xfrm>
              <a:off x="5333875" y="4222256"/>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5" name="Oval 44"/>
            <p:cNvSpPr/>
            <p:nvPr/>
          </p:nvSpPr>
          <p:spPr>
            <a:xfrm>
              <a:off x="5546107" y="434349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6" name="Oval 45"/>
            <p:cNvSpPr/>
            <p:nvPr/>
          </p:nvSpPr>
          <p:spPr>
            <a:xfrm>
              <a:off x="5432092" y="432047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7" name="Oval 46"/>
            <p:cNvSpPr/>
            <p:nvPr/>
          </p:nvSpPr>
          <p:spPr>
            <a:xfrm>
              <a:off x="5530309" y="441868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8" name="Oval 47"/>
            <p:cNvSpPr/>
            <p:nvPr/>
          </p:nvSpPr>
          <p:spPr>
            <a:xfrm>
              <a:off x="5473238" y="4805271"/>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49" name="Oval 48"/>
            <p:cNvSpPr/>
            <p:nvPr/>
          </p:nvSpPr>
          <p:spPr>
            <a:xfrm>
              <a:off x="5494447" y="427391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0" name="Oval 49"/>
            <p:cNvSpPr/>
            <p:nvPr/>
          </p:nvSpPr>
          <p:spPr>
            <a:xfrm>
              <a:off x="5412070" y="450343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1" name="Oval 50"/>
            <p:cNvSpPr/>
            <p:nvPr/>
          </p:nvSpPr>
          <p:spPr>
            <a:xfrm>
              <a:off x="3697673" y="385006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2" name="Oval 51"/>
            <p:cNvSpPr/>
            <p:nvPr/>
          </p:nvSpPr>
          <p:spPr>
            <a:xfrm>
              <a:off x="4157505" y="404136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3" name="Oval 52"/>
            <p:cNvSpPr/>
            <p:nvPr/>
          </p:nvSpPr>
          <p:spPr>
            <a:xfrm>
              <a:off x="4848697" y="442553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4" name="Oval 53"/>
            <p:cNvSpPr/>
            <p:nvPr/>
          </p:nvSpPr>
          <p:spPr>
            <a:xfrm>
              <a:off x="5216618" y="437682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5" name="Oval 54"/>
            <p:cNvSpPr/>
            <p:nvPr/>
          </p:nvSpPr>
          <p:spPr>
            <a:xfrm>
              <a:off x="5277776" y="467714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6" name="Oval 55"/>
            <p:cNvSpPr/>
            <p:nvPr/>
          </p:nvSpPr>
          <p:spPr>
            <a:xfrm>
              <a:off x="3424900" y="381024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8" name="Oval 57"/>
            <p:cNvSpPr/>
            <p:nvPr/>
          </p:nvSpPr>
          <p:spPr>
            <a:xfrm>
              <a:off x="3111163" y="318026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59" name="Oval 58"/>
            <p:cNvSpPr/>
            <p:nvPr/>
          </p:nvSpPr>
          <p:spPr>
            <a:xfrm>
              <a:off x="4349367" y="404576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62" name="Oval 61"/>
            <p:cNvSpPr/>
            <p:nvPr/>
          </p:nvSpPr>
          <p:spPr>
            <a:xfrm>
              <a:off x="4447584" y="4143977"/>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63" name="Oval 62"/>
            <p:cNvSpPr/>
            <p:nvPr/>
          </p:nvSpPr>
          <p:spPr>
            <a:xfrm>
              <a:off x="4181097" y="360592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64" name="Oval 63"/>
            <p:cNvSpPr/>
            <p:nvPr/>
          </p:nvSpPr>
          <p:spPr>
            <a:xfrm>
              <a:off x="4644018" y="4340411"/>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65" name="Oval 64"/>
            <p:cNvSpPr/>
            <p:nvPr/>
          </p:nvSpPr>
          <p:spPr>
            <a:xfrm>
              <a:off x="2355955" y="335284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66" name="Oval 65"/>
            <p:cNvSpPr/>
            <p:nvPr/>
          </p:nvSpPr>
          <p:spPr>
            <a:xfrm>
              <a:off x="2645665" y="312563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67" name="Oval 66"/>
            <p:cNvSpPr/>
            <p:nvPr/>
          </p:nvSpPr>
          <p:spPr>
            <a:xfrm>
              <a:off x="2381353" y="337694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0" name="Oval 69"/>
            <p:cNvSpPr/>
            <p:nvPr/>
          </p:nvSpPr>
          <p:spPr>
            <a:xfrm>
              <a:off x="3579283" y="356993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1" name="Oval 70"/>
            <p:cNvSpPr/>
            <p:nvPr/>
          </p:nvSpPr>
          <p:spPr>
            <a:xfrm>
              <a:off x="2679159" y="334757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2" name="Oval 71"/>
            <p:cNvSpPr/>
            <p:nvPr/>
          </p:nvSpPr>
          <p:spPr>
            <a:xfrm>
              <a:off x="3451922" y="399920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3" name="Oval 72"/>
            <p:cNvSpPr/>
            <p:nvPr/>
          </p:nvSpPr>
          <p:spPr>
            <a:xfrm>
              <a:off x="3401367" y="3398546"/>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4" name="Oval 73"/>
            <p:cNvSpPr/>
            <p:nvPr/>
          </p:nvSpPr>
          <p:spPr>
            <a:xfrm>
              <a:off x="2879183" y="324526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5" name="Oval 74"/>
            <p:cNvSpPr/>
            <p:nvPr/>
          </p:nvSpPr>
          <p:spPr>
            <a:xfrm>
              <a:off x="3693028" y="345605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6" name="Oval 75"/>
            <p:cNvSpPr/>
            <p:nvPr/>
          </p:nvSpPr>
          <p:spPr>
            <a:xfrm>
              <a:off x="4022238" y="3592587"/>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7" name="Oval 76"/>
            <p:cNvSpPr/>
            <p:nvPr/>
          </p:nvSpPr>
          <p:spPr>
            <a:xfrm>
              <a:off x="3932788" y="376934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8" name="Oval 77"/>
            <p:cNvSpPr/>
            <p:nvPr/>
          </p:nvSpPr>
          <p:spPr>
            <a:xfrm>
              <a:off x="4155352" y="4328506"/>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79" name="Oval 78"/>
            <p:cNvSpPr/>
            <p:nvPr/>
          </p:nvSpPr>
          <p:spPr>
            <a:xfrm>
              <a:off x="3889461" y="3652486"/>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80" name="Oval 79"/>
            <p:cNvSpPr/>
            <p:nvPr/>
          </p:nvSpPr>
          <p:spPr>
            <a:xfrm>
              <a:off x="3987678" y="375070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82" name="Oval 81"/>
            <p:cNvSpPr/>
            <p:nvPr/>
          </p:nvSpPr>
          <p:spPr>
            <a:xfrm>
              <a:off x="2766495" y="368466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83" name="Oval 82"/>
            <p:cNvSpPr/>
            <p:nvPr/>
          </p:nvSpPr>
          <p:spPr>
            <a:xfrm>
              <a:off x="2470154" y="3540076"/>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89" name="Oval 88"/>
            <p:cNvSpPr/>
            <p:nvPr/>
          </p:nvSpPr>
          <p:spPr>
            <a:xfrm>
              <a:off x="4282329" y="404535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0" name="Oval 89"/>
            <p:cNvSpPr/>
            <p:nvPr/>
          </p:nvSpPr>
          <p:spPr>
            <a:xfrm>
              <a:off x="4171732" y="372482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1" name="Oval 90"/>
            <p:cNvSpPr/>
            <p:nvPr/>
          </p:nvSpPr>
          <p:spPr>
            <a:xfrm>
              <a:off x="3070116" y="382317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2" name="Oval 91"/>
            <p:cNvSpPr/>
            <p:nvPr/>
          </p:nvSpPr>
          <p:spPr>
            <a:xfrm>
              <a:off x="4171732" y="357824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3" name="Oval 92"/>
            <p:cNvSpPr/>
            <p:nvPr/>
          </p:nvSpPr>
          <p:spPr>
            <a:xfrm>
              <a:off x="2359009" y="352623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4" name="Oval 93"/>
            <p:cNvSpPr/>
            <p:nvPr/>
          </p:nvSpPr>
          <p:spPr>
            <a:xfrm>
              <a:off x="2762019" y="328047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5" name="Oval 94"/>
            <p:cNvSpPr/>
            <p:nvPr/>
          </p:nvSpPr>
          <p:spPr>
            <a:xfrm>
              <a:off x="3145861" y="359992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6" name="Oval 95"/>
            <p:cNvSpPr/>
            <p:nvPr/>
          </p:nvSpPr>
          <p:spPr>
            <a:xfrm>
              <a:off x="3381010" y="354620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7" name="Oval 96"/>
            <p:cNvSpPr/>
            <p:nvPr/>
          </p:nvSpPr>
          <p:spPr>
            <a:xfrm>
              <a:off x="2737483" y="349231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8" name="Oval 97"/>
            <p:cNvSpPr/>
            <p:nvPr/>
          </p:nvSpPr>
          <p:spPr>
            <a:xfrm>
              <a:off x="3638654" y="408628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99" name="Oval 98"/>
            <p:cNvSpPr/>
            <p:nvPr/>
          </p:nvSpPr>
          <p:spPr>
            <a:xfrm>
              <a:off x="2402786" y="3151061"/>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1" name="Oval 100"/>
            <p:cNvSpPr/>
            <p:nvPr/>
          </p:nvSpPr>
          <p:spPr>
            <a:xfrm>
              <a:off x="5193015" y="416394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3" name="Oval 102"/>
            <p:cNvSpPr/>
            <p:nvPr/>
          </p:nvSpPr>
          <p:spPr>
            <a:xfrm>
              <a:off x="3894821" y="400689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4" name="Oval 103"/>
            <p:cNvSpPr/>
            <p:nvPr/>
          </p:nvSpPr>
          <p:spPr>
            <a:xfrm>
              <a:off x="5076022" y="429946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5" name="Oval 104"/>
            <p:cNvSpPr/>
            <p:nvPr/>
          </p:nvSpPr>
          <p:spPr>
            <a:xfrm>
              <a:off x="4517860" y="3970477"/>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6" name="Oval 105"/>
            <p:cNvSpPr/>
            <p:nvPr/>
          </p:nvSpPr>
          <p:spPr>
            <a:xfrm>
              <a:off x="5385535" y="361112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7" name="Oval 106"/>
            <p:cNvSpPr/>
            <p:nvPr/>
          </p:nvSpPr>
          <p:spPr>
            <a:xfrm>
              <a:off x="3345192" y="413116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8" name="Oval 107"/>
            <p:cNvSpPr/>
            <p:nvPr/>
          </p:nvSpPr>
          <p:spPr>
            <a:xfrm>
              <a:off x="4677592" y="358622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9" name="Oval 108"/>
            <p:cNvSpPr/>
            <p:nvPr/>
          </p:nvSpPr>
          <p:spPr>
            <a:xfrm>
              <a:off x="4618178" y="3529481"/>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0" name="Oval 109"/>
            <p:cNvSpPr/>
            <p:nvPr/>
          </p:nvSpPr>
          <p:spPr>
            <a:xfrm>
              <a:off x="4647002" y="367317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1" name="Oval 110"/>
            <p:cNvSpPr/>
            <p:nvPr/>
          </p:nvSpPr>
          <p:spPr>
            <a:xfrm>
              <a:off x="4110457" y="3872947"/>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2" name="Oval 111"/>
            <p:cNvSpPr/>
            <p:nvPr/>
          </p:nvSpPr>
          <p:spPr>
            <a:xfrm>
              <a:off x="4138213" y="393175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3" name="Oval 112"/>
            <p:cNvSpPr/>
            <p:nvPr/>
          </p:nvSpPr>
          <p:spPr>
            <a:xfrm>
              <a:off x="4523297" y="374304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4" name="Oval 113"/>
            <p:cNvSpPr/>
            <p:nvPr/>
          </p:nvSpPr>
          <p:spPr>
            <a:xfrm>
              <a:off x="4434649" y="370177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5" name="Oval 114"/>
            <p:cNvSpPr/>
            <p:nvPr/>
          </p:nvSpPr>
          <p:spPr>
            <a:xfrm>
              <a:off x="4192642" y="396241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6" name="Oval 115"/>
            <p:cNvSpPr/>
            <p:nvPr/>
          </p:nvSpPr>
          <p:spPr>
            <a:xfrm>
              <a:off x="4338280" y="383519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7" name="Oval 116"/>
            <p:cNvSpPr/>
            <p:nvPr/>
          </p:nvSpPr>
          <p:spPr>
            <a:xfrm>
              <a:off x="3800167" y="400429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8" name="Oval 117"/>
            <p:cNvSpPr/>
            <p:nvPr/>
          </p:nvSpPr>
          <p:spPr>
            <a:xfrm>
              <a:off x="4052788" y="477688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19" name="Oval 118"/>
            <p:cNvSpPr/>
            <p:nvPr/>
          </p:nvSpPr>
          <p:spPr>
            <a:xfrm>
              <a:off x="5046808" y="4096136"/>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0" name="Oval 119"/>
            <p:cNvSpPr/>
            <p:nvPr/>
          </p:nvSpPr>
          <p:spPr>
            <a:xfrm>
              <a:off x="5210576" y="403156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1" name="Oval 120"/>
            <p:cNvSpPr/>
            <p:nvPr/>
          </p:nvSpPr>
          <p:spPr>
            <a:xfrm>
              <a:off x="3976390" y="352907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2" name="Oval 121"/>
            <p:cNvSpPr/>
            <p:nvPr/>
          </p:nvSpPr>
          <p:spPr>
            <a:xfrm>
              <a:off x="4412761" y="352141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3" name="Oval 122"/>
            <p:cNvSpPr/>
            <p:nvPr/>
          </p:nvSpPr>
          <p:spPr>
            <a:xfrm>
              <a:off x="3158392" y="338850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4" name="Oval 123"/>
            <p:cNvSpPr/>
            <p:nvPr/>
          </p:nvSpPr>
          <p:spPr>
            <a:xfrm>
              <a:off x="3025014" y="3332371"/>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5" name="Oval 124"/>
            <p:cNvSpPr/>
            <p:nvPr/>
          </p:nvSpPr>
          <p:spPr>
            <a:xfrm>
              <a:off x="2909850" y="347817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6" name="Oval 125"/>
            <p:cNvSpPr/>
            <p:nvPr/>
          </p:nvSpPr>
          <p:spPr>
            <a:xfrm>
              <a:off x="2596586" y="343237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7" name="Oval 126"/>
            <p:cNvSpPr/>
            <p:nvPr/>
          </p:nvSpPr>
          <p:spPr>
            <a:xfrm>
              <a:off x="2625598" y="368466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8" name="Oval 127"/>
            <p:cNvSpPr/>
            <p:nvPr/>
          </p:nvSpPr>
          <p:spPr>
            <a:xfrm>
              <a:off x="3882010" y="428029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29" name="Oval 128"/>
            <p:cNvSpPr/>
            <p:nvPr/>
          </p:nvSpPr>
          <p:spPr>
            <a:xfrm>
              <a:off x="3543032" y="402157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0" name="Oval 129"/>
            <p:cNvSpPr/>
            <p:nvPr/>
          </p:nvSpPr>
          <p:spPr>
            <a:xfrm>
              <a:off x="3458502" y="425773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1" name="Oval 130"/>
            <p:cNvSpPr/>
            <p:nvPr/>
          </p:nvSpPr>
          <p:spPr>
            <a:xfrm>
              <a:off x="2840575" y="391925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2" name="Oval 131"/>
            <p:cNvSpPr/>
            <p:nvPr/>
          </p:nvSpPr>
          <p:spPr>
            <a:xfrm>
              <a:off x="4737133" y="455329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3" name="Oval 132"/>
            <p:cNvSpPr/>
            <p:nvPr/>
          </p:nvSpPr>
          <p:spPr>
            <a:xfrm>
              <a:off x="5083826" y="452447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4" name="Oval 133"/>
            <p:cNvSpPr/>
            <p:nvPr/>
          </p:nvSpPr>
          <p:spPr>
            <a:xfrm>
              <a:off x="4962468" y="476956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5" name="Oval 134"/>
            <p:cNvSpPr/>
            <p:nvPr/>
          </p:nvSpPr>
          <p:spPr>
            <a:xfrm>
              <a:off x="5408747" y="4944897"/>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6" name="Oval 135"/>
            <p:cNvSpPr/>
            <p:nvPr/>
          </p:nvSpPr>
          <p:spPr>
            <a:xfrm>
              <a:off x="4828525" y="473381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7" name="Oval 136"/>
            <p:cNvSpPr/>
            <p:nvPr/>
          </p:nvSpPr>
          <p:spPr>
            <a:xfrm>
              <a:off x="5188958" y="488045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8" name="Oval 137"/>
            <p:cNvSpPr/>
            <p:nvPr/>
          </p:nvSpPr>
          <p:spPr>
            <a:xfrm>
              <a:off x="5220956" y="370365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39" name="Oval 138"/>
            <p:cNvSpPr/>
            <p:nvPr/>
          </p:nvSpPr>
          <p:spPr>
            <a:xfrm>
              <a:off x="5233280" y="3888944"/>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40" name="Oval 139"/>
            <p:cNvSpPr/>
            <p:nvPr/>
          </p:nvSpPr>
          <p:spPr>
            <a:xfrm>
              <a:off x="4962468" y="3871987"/>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41" name="Oval 140"/>
            <p:cNvSpPr/>
            <p:nvPr/>
          </p:nvSpPr>
          <p:spPr>
            <a:xfrm>
              <a:off x="4656535" y="391118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42" name="Oval 141"/>
            <p:cNvSpPr/>
            <p:nvPr/>
          </p:nvSpPr>
          <p:spPr>
            <a:xfrm>
              <a:off x="4889191" y="4212517"/>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43" name="Oval 142"/>
            <p:cNvSpPr/>
            <p:nvPr/>
          </p:nvSpPr>
          <p:spPr>
            <a:xfrm>
              <a:off x="4399290" y="430926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44" name="Oval 143"/>
            <p:cNvSpPr/>
            <p:nvPr/>
          </p:nvSpPr>
          <p:spPr>
            <a:xfrm>
              <a:off x="5095843" y="471753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45" name="Oval 144"/>
            <p:cNvSpPr/>
            <p:nvPr/>
          </p:nvSpPr>
          <p:spPr>
            <a:xfrm>
              <a:off x="4575067" y="445944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46" name="Oval 145"/>
            <p:cNvSpPr/>
            <p:nvPr/>
          </p:nvSpPr>
          <p:spPr>
            <a:xfrm>
              <a:off x="4828525" y="455651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48" name="Oval 147"/>
            <p:cNvSpPr/>
            <p:nvPr/>
          </p:nvSpPr>
          <p:spPr>
            <a:xfrm>
              <a:off x="3143949" y="3948509"/>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0" name="TextBox 9"/>
            <p:cNvSpPr txBox="1"/>
            <p:nvPr/>
          </p:nvSpPr>
          <p:spPr>
            <a:xfrm>
              <a:off x="1187940" y="1868757"/>
              <a:ext cx="1574080" cy="577081"/>
            </a:xfrm>
            <a:prstGeom prst="rect">
              <a:avLst/>
            </a:prstGeom>
            <a:noFill/>
          </p:spPr>
          <p:txBody>
            <a:bodyPr wrap="square" rtlCol="0" anchor="ctr">
              <a:spAutoFit/>
            </a:bodyPr>
            <a:lstStyle/>
            <a:p>
              <a:pPr algn="ctr"/>
              <a:r>
                <a:rPr lang="en-US" sz="1050" b="1" dirty="0">
                  <a:solidFill>
                    <a:schemeClr val="accent2"/>
                  </a:solidFill>
                  <a:latin typeface="Century Gothic" panose="020B0502020202020204" pitchFamily="34" charset="0"/>
                </a:rPr>
                <a:t>Higher Levels </a:t>
              </a:r>
            </a:p>
            <a:p>
              <a:pPr algn="ctr"/>
              <a:r>
                <a:rPr lang="en-US" sz="1050" b="1" dirty="0">
                  <a:solidFill>
                    <a:schemeClr val="accent2"/>
                  </a:solidFill>
                  <a:latin typeface="Century Gothic" panose="020B0502020202020204" pitchFamily="34" charset="0"/>
                </a:rPr>
                <a:t>of Student </a:t>
              </a:r>
            </a:p>
            <a:p>
              <a:pPr algn="ctr"/>
              <a:r>
                <a:rPr lang="en-US" sz="1050" b="1" dirty="0">
                  <a:solidFill>
                    <a:schemeClr val="accent2"/>
                  </a:solidFill>
                  <a:latin typeface="Century Gothic" panose="020B0502020202020204" pitchFamily="34" charset="0"/>
                </a:rPr>
                <a:t>Achievement</a:t>
              </a:r>
            </a:p>
          </p:txBody>
        </p:sp>
        <p:sp>
          <p:nvSpPr>
            <p:cNvPr id="150" name="TextBox 149"/>
            <p:cNvSpPr txBox="1"/>
            <p:nvPr/>
          </p:nvSpPr>
          <p:spPr>
            <a:xfrm>
              <a:off x="5878546" y="4808957"/>
              <a:ext cx="1574080" cy="577081"/>
            </a:xfrm>
            <a:prstGeom prst="rect">
              <a:avLst/>
            </a:prstGeom>
            <a:noFill/>
          </p:spPr>
          <p:txBody>
            <a:bodyPr wrap="square" rtlCol="0" anchor="ctr">
              <a:spAutoFit/>
            </a:bodyPr>
            <a:lstStyle/>
            <a:p>
              <a:pPr algn="ctr"/>
              <a:r>
                <a:rPr lang="en-US" sz="1050" b="1" dirty="0">
                  <a:solidFill>
                    <a:schemeClr val="accent2"/>
                  </a:solidFill>
                  <a:latin typeface="Century Gothic" panose="020B0502020202020204" pitchFamily="34" charset="0"/>
                </a:rPr>
                <a:t>Higher Rates of</a:t>
              </a:r>
            </a:p>
            <a:p>
              <a:pPr algn="ctr"/>
              <a:r>
                <a:rPr lang="en-US" sz="1050" b="1" dirty="0">
                  <a:solidFill>
                    <a:schemeClr val="accent2"/>
                  </a:solidFill>
                  <a:latin typeface="Century Gothic" panose="020B0502020202020204" pitchFamily="34" charset="0"/>
                </a:rPr>
                <a:t>Economically</a:t>
              </a:r>
            </a:p>
            <a:p>
              <a:pPr algn="ctr"/>
              <a:r>
                <a:rPr lang="en-US" sz="1050" b="1" dirty="0">
                  <a:solidFill>
                    <a:schemeClr val="accent2"/>
                  </a:solidFill>
                  <a:latin typeface="Century Gothic" panose="020B0502020202020204" pitchFamily="34" charset="0"/>
                </a:rPr>
                <a:t>Disadvantaged</a:t>
              </a:r>
            </a:p>
          </p:txBody>
        </p:sp>
        <p:sp>
          <p:nvSpPr>
            <p:cNvPr id="152" name="Oval 151"/>
            <p:cNvSpPr/>
            <p:nvPr/>
          </p:nvSpPr>
          <p:spPr>
            <a:xfrm>
              <a:off x="4931389" y="331198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53" name="Oval 152"/>
            <p:cNvSpPr/>
            <p:nvPr/>
          </p:nvSpPr>
          <p:spPr>
            <a:xfrm>
              <a:off x="5132944" y="331198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54" name="Oval 153"/>
            <p:cNvSpPr/>
            <p:nvPr/>
          </p:nvSpPr>
          <p:spPr>
            <a:xfrm>
              <a:off x="4907079" y="3592273"/>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55" name="Oval 154"/>
            <p:cNvSpPr/>
            <p:nvPr/>
          </p:nvSpPr>
          <p:spPr>
            <a:xfrm>
              <a:off x="4380576" y="4744672"/>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56" name="Oval 155"/>
            <p:cNvSpPr/>
            <p:nvPr/>
          </p:nvSpPr>
          <p:spPr>
            <a:xfrm>
              <a:off x="3891085" y="4481400"/>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57" name="Oval 156"/>
            <p:cNvSpPr/>
            <p:nvPr/>
          </p:nvSpPr>
          <p:spPr>
            <a:xfrm>
              <a:off x="3617040" y="4325075"/>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58" name="Oval 157"/>
            <p:cNvSpPr/>
            <p:nvPr/>
          </p:nvSpPr>
          <p:spPr>
            <a:xfrm>
              <a:off x="4203861" y="4552488"/>
              <a:ext cx="93116" cy="93116"/>
            </a:xfrm>
            <a:prstGeom prst="ellipse">
              <a:avLst/>
            </a:prstGeom>
            <a:solidFill>
              <a:schemeClr val="bg1">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67" name="Rectangle 166"/>
            <p:cNvSpPr/>
            <p:nvPr/>
          </p:nvSpPr>
          <p:spPr>
            <a:xfrm rot="1483131">
              <a:off x="2084788" y="3736976"/>
              <a:ext cx="3971293" cy="158613"/>
            </a:xfrm>
            <a:prstGeom prst="rect">
              <a:avLst/>
            </a:prstGeom>
            <a:solidFill>
              <a:schemeClr val="accent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70" name="Rectangle 169"/>
            <p:cNvSpPr/>
            <p:nvPr/>
          </p:nvSpPr>
          <p:spPr>
            <a:xfrm>
              <a:off x="5685700" y="2658328"/>
              <a:ext cx="208708" cy="2414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71" name="Rectangle 170"/>
            <p:cNvSpPr/>
            <p:nvPr/>
          </p:nvSpPr>
          <p:spPr>
            <a:xfrm>
              <a:off x="2064548" y="2751659"/>
              <a:ext cx="256422" cy="2323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Century Gothic" panose="020B0502020202020204" pitchFamily="34" charset="0"/>
              </a:endParaRPr>
            </a:p>
          </p:txBody>
        </p:sp>
        <p:sp>
          <p:nvSpPr>
            <p:cNvPr id="172" name="TextBox 171"/>
            <p:cNvSpPr txBox="1"/>
            <p:nvPr/>
          </p:nvSpPr>
          <p:spPr>
            <a:xfrm>
              <a:off x="3247112" y="3103264"/>
              <a:ext cx="1574080" cy="461665"/>
            </a:xfrm>
            <a:prstGeom prst="rect">
              <a:avLst/>
            </a:prstGeom>
            <a:noFill/>
          </p:spPr>
          <p:txBody>
            <a:bodyPr wrap="square" rtlCol="0" anchor="ctr">
              <a:spAutoFit/>
            </a:bodyPr>
            <a:lstStyle/>
            <a:p>
              <a:pPr algn="ctr"/>
              <a:r>
                <a:rPr lang="en-US" sz="2400" b="1" dirty="0">
                  <a:solidFill>
                    <a:schemeClr val="accent5"/>
                  </a:solidFill>
                  <a:latin typeface="Century Gothic" panose="020B0502020202020204" pitchFamily="34" charset="0"/>
                </a:rPr>
                <a:t>A</a:t>
              </a:r>
              <a:endParaRPr lang="en-US" sz="2700" b="1" dirty="0">
                <a:solidFill>
                  <a:schemeClr val="accent5"/>
                </a:solidFill>
                <a:latin typeface="Century Gothic" panose="020B0502020202020204" pitchFamily="34" charset="0"/>
              </a:endParaRPr>
            </a:p>
          </p:txBody>
        </p:sp>
        <p:sp>
          <p:nvSpPr>
            <p:cNvPr id="173" name="TextBox 172"/>
            <p:cNvSpPr txBox="1"/>
            <p:nvPr/>
          </p:nvSpPr>
          <p:spPr>
            <a:xfrm>
              <a:off x="3261124" y="3548754"/>
              <a:ext cx="1574080" cy="461665"/>
            </a:xfrm>
            <a:prstGeom prst="rect">
              <a:avLst/>
            </a:prstGeom>
            <a:noFill/>
          </p:spPr>
          <p:txBody>
            <a:bodyPr wrap="square" rtlCol="0" anchor="ctr">
              <a:spAutoFit/>
            </a:bodyPr>
            <a:lstStyle/>
            <a:p>
              <a:pPr algn="ctr"/>
              <a:r>
                <a:rPr lang="en-US" sz="2400" b="1" dirty="0">
                  <a:solidFill>
                    <a:schemeClr val="accent2"/>
                  </a:solidFill>
                  <a:latin typeface="Century Gothic" panose="020B0502020202020204" pitchFamily="34" charset="0"/>
                </a:rPr>
                <a:t>B</a:t>
              </a:r>
            </a:p>
          </p:txBody>
        </p:sp>
        <p:sp>
          <p:nvSpPr>
            <p:cNvPr id="174" name="TextBox 173"/>
            <p:cNvSpPr txBox="1"/>
            <p:nvPr/>
          </p:nvSpPr>
          <p:spPr>
            <a:xfrm>
              <a:off x="3259707" y="3908860"/>
              <a:ext cx="1574080" cy="461665"/>
            </a:xfrm>
            <a:prstGeom prst="rect">
              <a:avLst/>
            </a:prstGeom>
            <a:noFill/>
          </p:spPr>
          <p:txBody>
            <a:bodyPr wrap="square" rtlCol="0" anchor="ctr">
              <a:spAutoFit/>
            </a:bodyPr>
            <a:lstStyle/>
            <a:p>
              <a:pPr algn="ctr"/>
              <a:r>
                <a:rPr lang="en-US" sz="2400" b="1" dirty="0">
                  <a:solidFill>
                    <a:srgbClr val="ED7D31"/>
                  </a:solidFill>
                  <a:latin typeface="Century Gothic" panose="020B0502020202020204" pitchFamily="34" charset="0"/>
                </a:rPr>
                <a:t>C</a:t>
              </a:r>
              <a:endParaRPr lang="en-US" sz="2700" b="1" dirty="0">
                <a:solidFill>
                  <a:srgbClr val="ED7D31"/>
                </a:solidFill>
                <a:latin typeface="Century Gothic" panose="020B0502020202020204" pitchFamily="34" charset="0"/>
              </a:endParaRPr>
            </a:p>
          </p:txBody>
        </p:sp>
        <p:sp>
          <p:nvSpPr>
            <p:cNvPr id="175" name="TextBox 174"/>
            <p:cNvSpPr txBox="1"/>
            <p:nvPr/>
          </p:nvSpPr>
          <p:spPr>
            <a:xfrm>
              <a:off x="3267347" y="4226637"/>
              <a:ext cx="1574080" cy="461665"/>
            </a:xfrm>
            <a:prstGeom prst="rect">
              <a:avLst/>
            </a:prstGeom>
            <a:noFill/>
          </p:spPr>
          <p:txBody>
            <a:bodyPr wrap="square" rtlCol="0" anchor="ctr">
              <a:spAutoFit/>
            </a:bodyPr>
            <a:lstStyle/>
            <a:p>
              <a:pPr algn="ctr"/>
              <a:r>
                <a:rPr lang="en-US" sz="2400" b="1" dirty="0">
                  <a:solidFill>
                    <a:srgbClr val="F35B2B"/>
                  </a:solidFill>
                  <a:latin typeface="Century Gothic" panose="020B0502020202020204" pitchFamily="34" charset="0"/>
                </a:rPr>
                <a:t>D</a:t>
              </a:r>
            </a:p>
          </p:txBody>
        </p:sp>
        <p:sp>
          <p:nvSpPr>
            <p:cNvPr id="149" name="TextBox 148"/>
            <p:cNvSpPr txBox="1"/>
            <p:nvPr/>
          </p:nvSpPr>
          <p:spPr>
            <a:xfrm>
              <a:off x="3252348" y="4691343"/>
              <a:ext cx="1574080" cy="461665"/>
            </a:xfrm>
            <a:prstGeom prst="rect">
              <a:avLst/>
            </a:prstGeom>
            <a:noFill/>
          </p:spPr>
          <p:txBody>
            <a:bodyPr wrap="square" rtlCol="0" anchor="ctr">
              <a:spAutoFit/>
            </a:bodyPr>
            <a:lstStyle/>
            <a:p>
              <a:pPr algn="ctr"/>
              <a:r>
                <a:rPr lang="en-US" sz="2400" b="1" dirty="0">
                  <a:solidFill>
                    <a:srgbClr val="C00000"/>
                  </a:solidFill>
                  <a:latin typeface="Century Gothic" panose="020B0502020202020204" pitchFamily="34" charset="0"/>
                </a:rPr>
                <a:t>F</a:t>
              </a:r>
              <a:endParaRPr lang="en-US" sz="2700" b="1" dirty="0">
                <a:solidFill>
                  <a:srgbClr val="C00000"/>
                </a:solidFill>
                <a:latin typeface="Century Gothic" panose="020B0502020202020204" pitchFamily="34" charset="0"/>
              </a:endParaRPr>
            </a:p>
          </p:txBody>
        </p:sp>
      </p:grpSp>
      <p:pic>
        <p:nvPicPr>
          <p:cNvPr id="17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7"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7084291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663823" y="1786948"/>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 name="Title 1"/>
          <p:cNvSpPr txBox="1">
            <a:spLocks/>
          </p:cNvSpPr>
          <p:nvPr/>
        </p:nvSpPr>
        <p:spPr>
          <a:xfrm>
            <a:off x="540792" y="566324"/>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Closing the Gaps</a:t>
            </a:r>
            <a:r>
              <a:rPr lang="en-US" sz="3200" b="1">
                <a:solidFill>
                  <a:schemeClr val="accent2"/>
                </a:solidFill>
                <a:latin typeface="Century Gothic" panose="020B0502020202020204" pitchFamily="34" charset="0"/>
              </a:rPr>
              <a:t>: </a:t>
            </a:r>
            <a:endParaRPr lang="en-US" sz="3200" b="1" smtClean="0">
              <a:solidFill>
                <a:schemeClr val="accent2"/>
              </a:solidFill>
              <a:latin typeface="Century Gothic" panose="020B0502020202020204" pitchFamily="34" charset="0"/>
            </a:endParaRPr>
          </a:p>
          <a:p>
            <a:pPr>
              <a:lnSpc>
                <a:spcPct val="100000"/>
              </a:lnSpc>
            </a:pPr>
            <a:r>
              <a:rPr lang="en-US" sz="3200" dirty="0" smtClean="0">
                <a:solidFill>
                  <a:schemeClr val="tx1"/>
                </a:solidFill>
                <a:latin typeface="Century Gothic" panose="020B0502020202020204" pitchFamily="34" charset="0"/>
              </a:rPr>
              <a:t>Ensuring </a:t>
            </a:r>
            <a:r>
              <a:rPr lang="en-US" sz="3200" dirty="0">
                <a:solidFill>
                  <a:schemeClr val="tx1"/>
                </a:solidFill>
                <a:latin typeface="Century Gothic" panose="020B0502020202020204" pitchFamily="34" charset="0"/>
              </a:rPr>
              <a:t>Educational Equity</a:t>
            </a:r>
            <a:endParaRPr lang="en-US" sz="3200" dirty="0">
              <a:solidFill>
                <a:schemeClr val="accent1">
                  <a:lumMod val="75000"/>
                </a:schemeClr>
              </a:solidFill>
              <a:latin typeface="Century Gothic" panose="020B0502020202020204" pitchFamily="34" charset="0"/>
            </a:endParaRPr>
          </a:p>
        </p:txBody>
      </p:sp>
      <p:sp>
        <p:nvSpPr>
          <p:cNvPr id="31" name="Rectangle 30">
            <a:extLst>
              <a:ext uri="{FF2B5EF4-FFF2-40B4-BE49-F238E27FC236}">
                <a16:creationId xmlns:a16="http://schemas.microsoft.com/office/drawing/2014/main" xmlns="" id="{C1B9F31F-E80E-47B3-BC56-8089A8864026}"/>
              </a:ext>
            </a:extLst>
          </p:cNvPr>
          <p:cNvSpPr/>
          <p:nvPr/>
        </p:nvSpPr>
        <p:spPr>
          <a:xfrm>
            <a:off x="5304001" y="2101465"/>
            <a:ext cx="2387184" cy="36819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p:txBody>
      </p:sp>
      <p:sp>
        <p:nvSpPr>
          <p:cNvPr id="32" name="Rectangle 31">
            <a:extLst>
              <a:ext uri="{FF2B5EF4-FFF2-40B4-BE49-F238E27FC236}">
                <a16:creationId xmlns:a16="http://schemas.microsoft.com/office/drawing/2014/main" xmlns="" id="{1BDA4933-7D63-40DD-B8C8-CBC5E7F35A5B}"/>
              </a:ext>
            </a:extLst>
          </p:cNvPr>
          <p:cNvSpPr/>
          <p:nvPr/>
        </p:nvSpPr>
        <p:spPr>
          <a:xfrm>
            <a:off x="5780521" y="4289258"/>
            <a:ext cx="1434142" cy="9136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2"/>
                </a:solidFill>
                <a:latin typeface="Century Gothic" panose="020B0502020202020204" pitchFamily="34" charset="0"/>
              </a:rPr>
              <a:t>Closing </a:t>
            </a:r>
          </a:p>
          <a:p>
            <a:pPr algn="ctr"/>
            <a:r>
              <a:rPr lang="en-US" sz="1200" b="1" dirty="0">
                <a:solidFill>
                  <a:schemeClr val="accent2"/>
                </a:solidFill>
                <a:latin typeface="Century Gothic" panose="020B0502020202020204" pitchFamily="34" charset="0"/>
              </a:rPr>
              <a:t>The Gaps</a:t>
            </a:r>
          </a:p>
        </p:txBody>
      </p:sp>
      <p:pic>
        <p:nvPicPr>
          <p:cNvPr id="36" name="Picture 35">
            <a:extLst>
              <a:ext uri="{FF2B5EF4-FFF2-40B4-BE49-F238E27FC236}">
                <a16:creationId xmlns:a16="http://schemas.microsoft.com/office/drawing/2014/main" xmlns="" id="{16DD14DA-3CE3-4BE1-B7BC-76B497B3D1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402" y="2338112"/>
            <a:ext cx="1633349" cy="1714500"/>
          </a:xfrm>
          <a:prstGeom prst="rect">
            <a:avLst/>
          </a:prstGeom>
        </p:spPr>
      </p:pic>
      <p:sp>
        <p:nvSpPr>
          <p:cNvPr id="38" name="Rectangle 37">
            <a:extLst>
              <a:ext uri="{FF2B5EF4-FFF2-40B4-BE49-F238E27FC236}">
                <a16:creationId xmlns:a16="http://schemas.microsoft.com/office/drawing/2014/main" xmlns="" id="{6A05A80B-4963-4E76-B295-8747181A50D3}"/>
              </a:ext>
            </a:extLst>
          </p:cNvPr>
          <p:cNvSpPr/>
          <p:nvPr/>
        </p:nvSpPr>
        <p:spPr>
          <a:xfrm>
            <a:off x="1522162" y="2675488"/>
            <a:ext cx="1433513" cy="221099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p:txBody>
      </p:sp>
      <p:pic>
        <p:nvPicPr>
          <p:cNvPr id="39" name="Picture 38">
            <a:extLst>
              <a:ext uri="{FF2B5EF4-FFF2-40B4-BE49-F238E27FC236}">
                <a16:creationId xmlns:a16="http://schemas.microsoft.com/office/drawing/2014/main" xmlns="" id="{1455BE80-E9B1-4C2C-848B-3DFDCFAB17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61706" y="2988569"/>
            <a:ext cx="707798" cy="738637"/>
          </a:xfrm>
          <a:prstGeom prst="rect">
            <a:avLst/>
          </a:prstGeom>
        </p:spPr>
      </p:pic>
      <p:sp>
        <p:nvSpPr>
          <p:cNvPr id="40" name="Rectangle 39">
            <a:extLst>
              <a:ext uri="{FF2B5EF4-FFF2-40B4-BE49-F238E27FC236}">
                <a16:creationId xmlns:a16="http://schemas.microsoft.com/office/drawing/2014/main" xmlns="" id="{5F31E094-7916-4D86-A05E-CAD0A75EA1C9}"/>
              </a:ext>
            </a:extLst>
          </p:cNvPr>
          <p:cNvSpPr/>
          <p:nvPr/>
        </p:nvSpPr>
        <p:spPr>
          <a:xfrm>
            <a:off x="1656737" y="3876529"/>
            <a:ext cx="1150909" cy="7331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2"/>
                </a:solidFill>
                <a:latin typeface="Century Gothic" panose="020B0502020202020204" pitchFamily="34" charset="0"/>
              </a:rPr>
              <a:t>Student Achievement</a:t>
            </a:r>
          </a:p>
        </p:txBody>
      </p:sp>
      <p:sp>
        <p:nvSpPr>
          <p:cNvPr id="41" name="Rectangle 40">
            <a:extLst>
              <a:ext uri="{FF2B5EF4-FFF2-40B4-BE49-F238E27FC236}">
                <a16:creationId xmlns:a16="http://schemas.microsoft.com/office/drawing/2014/main" xmlns="" id="{6E3DDDBF-B4CE-4499-AEF6-552EADE97BF2}"/>
              </a:ext>
            </a:extLst>
          </p:cNvPr>
          <p:cNvSpPr/>
          <p:nvPr/>
        </p:nvSpPr>
        <p:spPr>
          <a:xfrm>
            <a:off x="3432195" y="2675489"/>
            <a:ext cx="1433513" cy="221099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a:p>
            <a:pPr algn="ctr"/>
            <a:endParaRPr lang="en-US" sz="2100" b="1" dirty="0">
              <a:latin typeface="Century Gothic" panose="020B0502020202020204" pitchFamily="34" charset="0"/>
            </a:endParaRPr>
          </a:p>
        </p:txBody>
      </p:sp>
      <p:pic>
        <p:nvPicPr>
          <p:cNvPr id="42" name="Picture 41">
            <a:extLst>
              <a:ext uri="{FF2B5EF4-FFF2-40B4-BE49-F238E27FC236}">
                <a16:creationId xmlns:a16="http://schemas.microsoft.com/office/drawing/2014/main" xmlns="" id="{23355A3B-B192-4013-98DF-83BB878A19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48334" y="2988570"/>
            <a:ext cx="760457" cy="793591"/>
          </a:xfrm>
          <a:prstGeom prst="rect">
            <a:avLst/>
          </a:prstGeom>
        </p:spPr>
      </p:pic>
      <p:sp>
        <p:nvSpPr>
          <p:cNvPr id="43" name="Rectangle 42">
            <a:extLst>
              <a:ext uri="{FF2B5EF4-FFF2-40B4-BE49-F238E27FC236}">
                <a16:creationId xmlns:a16="http://schemas.microsoft.com/office/drawing/2014/main" xmlns="" id="{CB80A250-6900-4A1A-8E05-CB33F41F9F90}"/>
              </a:ext>
            </a:extLst>
          </p:cNvPr>
          <p:cNvSpPr/>
          <p:nvPr/>
        </p:nvSpPr>
        <p:spPr>
          <a:xfrm>
            <a:off x="3566770" y="3876529"/>
            <a:ext cx="1150909" cy="7331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2"/>
                </a:solidFill>
                <a:latin typeface="Century Gothic" panose="020B0502020202020204" pitchFamily="34" charset="0"/>
              </a:rPr>
              <a:t>School</a:t>
            </a:r>
          </a:p>
          <a:p>
            <a:pPr algn="ctr"/>
            <a:r>
              <a:rPr lang="en-US" sz="1200" b="1" dirty="0">
                <a:solidFill>
                  <a:schemeClr val="accent2"/>
                </a:solidFill>
                <a:latin typeface="Century Gothic" panose="020B0502020202020204" pitchFamily="34" charset="0"/>
              </a:rPr>
              <a:t>Progress</a:t>
            </a:r>
          </a:p>
        </p:txBody>
      </p:sp>
      <p:sp>
        <p:nvSpPr>
          <p:cNvPr id="15" name="Rectangle 14">
            <a:extLst>
              <a:ext uri="{FF2B5EF4-FFF2-40B4-BE49-F238E27FC236}">
                <a16:creationId xmlns:a16="http://schemas.microsoft.com/office/drawing/2014/main" xmlns="" id="{71C2B769-A65F-4A08-BC2A-FCED7FF25C1C}"/>
              </a:ext>
            </a:extLst>
          </p:cNvPr>
          <p:cNvSpPr/>
          <p:nvPr/>
        </p:nvSpPr>
        <p:spPr>
          <a:xfrm>
            <a:off x="1173793" y="2566840"/>
            <a:ext cx="3899373" cy="261937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6"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172357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623805" y="1690695"/>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 name="Title 1"/>
          <p:cNvSpPr txBox="1">
            <a:spLocks/>
          </p:cNvSpPr>
          <p:nvPr/>
        </p:nvSpPr>
        <p:spPr>
          <a:xfrm>
            <a:off x="594483" y="556032"/>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Closing the Gaps</a:t>
            </a:r>
            <a:r>
              <a:rPr lang="en-US" sz="3200" b="1">
                <a:solidFill>
                  <a:schemeClr val="accent2"/>
                </a:solidFill>
                <a:latin typeface="Century Gothic" panose="020B0502020202020204" pitchFamily="34" charset="0"/>
              </a:rPr>
              <a:t>: </a:t>
            </a:r>
            <a:endParaRPr lang="en-US" sz="3200" b="1" smtClean="0">
              <a:solidFill>
                <a:schemeClr val="accent2"/>
              </a:solidFill>
              <a:latin typeface="Century Gothic" panose="020B0502020202020204" pitchFamily="34" charset="0"/>
            </a:endParaRPr>
          </a:p>
          <a:p>
            <a:pPr>
              <a:lnSpc>
                <a:spcPct val="100000"/>
              </a:lnSpc>
            </a:pPr>
            <a:r>
              <a:rPr lang="en-US" sz="3200" dirty="0" smtClean="0">
                <a:solidFill>
                  <a:schemeClr val="tx1"/>
                </a:solidFill>
                <a:latin typeface="Century Gothic" panose="020B0502020202020204" pitchFamily="34" charset="0"/>
              </a:rPr>
              <a:t>Ensuring </a:t>
            </a:r>
            <a:r>
              <a:rPr lang="en-US" sz="3200" dirty="0">
                <a:solidFill>
                  <a:schemeClr val="tx1"/>
                </a:solidFill>
                <a:latin typeface="Century Gothic" panose="020B0502020202020204" pitchFamily="34" charset="0"/>
              </a:rPr>
              <a:t>Educational Equity</a:t>
            </a:r>
            <a:endParaRPr lang="en-US" sz="3200" dirty="0">
              <a:solidFill>
                <a:schemeClr val="accent1">
                  <a:lumMod val="75000"/>
                </a:schemeClr>
              </a:solidFill>
              <a:latin typeface="Century Gothic" panose="020B0502020202020204" pitchFamily="34" charset="0"/>
            </a:endParaRPr>
          </a:p>
        </p:txBody>
      </p:sp>
      <p:grpSp>
        <p:nvGrpSpPr>
          <p:cNvPr id="10" name="Group 9">
            <a:extLst>
              <a:ext uri="{FF2B5EF4-FFF2-40B4-BE49-F238E27FC236}">
                <a16:creationId xmlns:a16="http://schemas.microsoft.com/office/drawing/2014/main" xmlns="" id="{3E5DF42A-55EE-4885-BC6F-EEB23E8718B6}"/>
              </a:ext>
            </a:extLst>
          </p:cNvPr>
          <p:cNvGrpSpPr/>
          <p:nvPr/>
        </p:nvGrpSpPr>
        <p:grpSpPr>
          <a:xfrm>
            <a:off x="2192228" y="4378166"/>
            <a:ext cx="1238546" cy="1238546"/>
            <a:chOff x="2922761" y="4396119"/>
            <a:chExt cx="1651395" cy="1651395"/>
          </a:xfrm>
        </p:grpSpPr>
        <p:sp>
          <p:nvSpPr>
            <p:cNvPr id="8" name="Rectangle 7"/>
            <p:cNvSpPr/>
            <p:nvPr/>
          </p:nvSpPr>
          <p:spPr>
            <a:xfrm>
              <a:off x="2922761" y="4396119"/>
              <a:ext cx="1651395" cy="1651395"/>
            </a:xfrm>
            <a:prstGeom prst="rect">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entury Gothic" panose="020B0502020202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6946" y="4663114"/>
              <a:ext cx="1083024" cy="1117405"/>
            </a:xfrm>
            <a:prstGeom prst="rect">
              <a:avLst/>
            </a:prstGeom>
          </p:spPr>
        </p:pic>
      </p:grpSp>
      <p:grpSp>
        <p:nvGrpSpPr>
          <p:cNvPr id="17" name="Group 16">
            <a:extLst>
              <a:ext uri="{FF2B5EF4-FFF2-40B4-BE49-F238E27FC236}">
                <a16:creationId xmlns:a16="http://schemas.microsoft.com/office/drawing/2014/main" xmlns="" id="{F0F89DBB-9D81-45C2-B87B-3D8C1A095A1F}"/>
              </a:ext>
            </a:extLst>
          </p:cNvPr>
          <p:cNvGrpSpPr/>
          <p:nvPr/>
        </p:nvGrpSpPr>
        <p:grpSpPr>
          <a:xfrm>
            <a:off x="442850" y="4362886"/>
            <a:ext cx="1238546" cy="1238546"/>
            <a:chOff x="590466" y="4396119"/>
            <a:chExt cx="1651395" cy="1651395"/>
          </a:xfrm>
        </p:grpSpPr>
        <p:sp>
          <p:nvSpPr>
            <p:cNvPr id="6" name="Rectangle 5"/>
            <p:cNvSpPr/>
            <p:nvPr/>
          </p:nvSpPr>
          <p:spPr>
            <a:xfrm>
              <a:off x="590466" y="4396119"/>
              <a:ext cx="1651395" cy="1651395"/>
            </a:xfrm>
            <a:prstGeom prst="rect">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entury Gothic" panose="020B0502020202020204" pitchFamily="34"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359" y="4560993"/>
              <a:ext cx="1403609" cy="1321646"/>
            </a:xfrm>
            <a:prstGeom prst="rect">
              <a:avLst/>
            </a:prstGeom>
          </p:spPr>
        </p:pic>
      </p:grpSp>
      <p:grpSp>
        <p:nvGrpSpPr>
          <p:cNvPr id="5" name="Group 4">
            <a:extLst>
              <a:ext uri="{FF2B5EF4-FFF2-40B4-BE49-F238E27FC236}">
                <a16:creationId xmlns:a16="http://schemas.microsoft.com/office/drawing/2014/main" xmlns="" id="{57016323-ACF8-4ACC-8448-522AB6AE18B6}"/>
              </a:ext>
            </a:extLst>
          </p:cNvPr>
          <p:cNvGrpSpPr/>
          <p:nvPr/>
        </p:nvGrpSpPr>
        <p:grpSpPr>
          <a:xfrm>
            <a:off x="5690984" y="4393446"/>
            <a:ext cx="1238546" cy="1238546"/>
            <a:chOff x="7587351" y="4459360"/>
            <a:chExt cx="1651395" cy="1651395"/>
          </a:xfrm>
        </p:grpSpPr>
        <p:sp>
          <p:nvSpPr>
            <p:cNvPr id="12" name="Rectangle 11"/>
            <p:cNvSpPr/>
            <p:nvPr/>
          </p:nvSpPr>
          <p:spPr>
            <a:xfrm>
              <a:off x="7587351" y="4459360"/>
              <a:ext cx="1651395" cy="1651395"/>
            </a:xfrm>
            <a:prstGeom prst="rect">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latin typeface="Century Gothic" panose="020B0502020202020204" pitchFamily="34" charset="0"/>
                </a:rPr>
                <a:t>x</a:t>
              </a: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93497" y="4683329"/>
              <a:ext cx="1039103" cy="1203456"/>
            </a:xfrm>
            <a:prstGeom prst="rect">
              <a:avLst/>
            </a:prstGeom>
          </p:spPr>
        </p:pic>
      </p:grpSp>
      <p:sp>
        <p:nvSpPr>
          <p:cNvPr id="14" name="Title 1"/>
          <p:cNvSpPr txBox="1">
            <a:spLocks/>
          </p:cNvSpPr>
          <p:nvPr/>
        </p:nvSpPr>
        <p:spPr>
          <a:xfrm>
            <a:off x="228346" y="4038300"/>
            <a:ext cx="1691681"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500" b="1" dirty="0">
                <a:solidFill>
                  <a:schemeClr val="accent2"/>
                </a:solidFill>
                <a:latin typeface="Century Gothic" panose="020B0502020202020204" pitchFamily="34" charset="0"/>
              </a:rPr>
              <a:t>Race/Ethnicity</a:t>
            </a:r>
            <a:endParaRPr lang="en-US" sz="1500" dirty="0">
              <a:solidFill>
                <a:schemeClr val="accent1">
                  <a:lumMod val="75000"/>
                </a:schemeClr>
              </a:solidFill>
              <a:latin typeface="Century Gothic" panose="020B0502020202020204" pitchFamily="34" charset="0"/>
            </a:endParaRPr>
          </a:p>
        </p:txBody>
      </p:sp>
      <p:sp>
        <p:nvSpPr>
          <p:cNvPr id="15" name="Title 1"/>
          <p:cNvSpPr txBox="1">
            <a:spLocks/>
          </p:cNvSpPr>
          <p:nvPr/>
        </p:nvSpPr>
        <p:spPr>
          <a:xfrm>
            <a:off x="1766056" y="4038300"/>
            <a:ext cx="2042506"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500" b="1" dirty="0">
                <a:solidFill>
                  <a:schemeClr val="accent2"/>
                </a:solidFill>
                <a:latin typeface="Century Gothic" panose="020B0502020202020204" pitchFamily="34" charset="0"/>
              </a:rPr>
              <a:t>Special Education</a:t>
            </a:r>
            <a:endParaRPr lang="en-US" sz="1500" dirty="0">
              <a:solidFill>
                <a:schemeClr val="accent1">
                  <a:lumMod val="75000"/>
                </a:schemeClr>
              </a:solidFill>
              <a:latin typeface="Century Gothic" panose="020B0502020202020204" pitchFamily="34" charset="0"/>
            </a:endParaRPr>
          </a:p>
        </p:txBody>
      </p:sp>
      <p:sp>
        <p:nvSpPr>
          <p:cNvPr id="16" name="Title 1"/>
          <p:cNvSpPr txBox="1">
            <a:spLocks/>
          </p:cNvSpPr>
          <p:nvPr/>
        </p:nvSpPr>
        <p:spPr>
          <a:xfrm>
            <a:off x="5284762" y="3833141"/>
            <a:ext cx="2042506"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500" b="1" dirty="0">
                <a:solidFill>
                  <a:schemeClr val="accent2"/>
                </a:solidFill>
                <a:latin typeface="Century Gothic" panose="020B0502020202020204" pitchFamily="34" charset="0"/>
              </a:rPr>
              <a:t>English </a:t>
            </a:r>
            <a:br>
              <a:rPr lang="en-US" sz="1500" b="1" dirty="0">
                <a:solidFill>
                  <a:schemeClr val="accent2"/>
                </a:solidFill>
                <a:latin typeface="Century Gothic" panose="020B0502020202020204" pitchFamily="34" charset="0"/>
              </a:rPr>
            </a:br>
            <a:r>
              <a:rPr lang="en-US" sz="1500" b="1" dirty="0">
                <a:solidFill>
                  <a:schemeClr val="accent2"/>
                </a:solidFill>
                <a:latin typeface="Century Gothic" panose="020B0502020202020204" pitchFamily="34" charset="0"/>
              </a:rPr>
              <a:t>Learners (ELs)</a:t>
            </a:r>
            <a:endParaRPr lang="en-US" sz="1500" dirty="0">
              <a:solidFill>
                <a:schemeClr val="accent1">
                  <a:lumMod val="75000"/>
                </a:schemeClr>
              </a:solidFill>
              <a:latin typeface="Century Gothic" panose="020B0502020202020204" pitchFamily="34" charset="0"/>
            </a:endParaRPr>
          </a:p>
        </p:txBody>
      </p:sp>
      <p:sp>
        <p:nvSpPr>
          <p:cNvPr id="19" name="Title 1"/>
          <p:cNvSpPr txBox="1">
            <a:spLocks/>
          </p:cNvSpPr>
          <p:nvPr/>
        </p:nvSpPr>
        <p:spPr>
          <a:xfrm>
            <a:off x="3301946" y="3833141"/>
            <a:ext cx="252888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500" b="1" dirty="0">
                <a:solidFill>
                  <a:schemeClr val="accent2"/>
                </a:solidFill>
                <a:latin typeface="Century Gothic" panose="020B0502020202020204" pitchFamily="34" charset="0"/>
              </a:rPr>
              <a:t>Continuously Enrolled </a:t>
            </a:r>
            <a:br>
              <a:rPr lang="en-US" sz="1500" b="1" dirty="0">
                <a:solidFill>
                  <a:schemeClr val="accent2"/>
                </a:solidFill>
                <a:latin typeface="Century Gothic" panose="020B0502020202020204" pitchFamily="34" charset="0"/>
              </a:rPr>
            </a:br>
            <a:r>
              <a:rPr lang="en-US" sz="1500" b="1" dirty="0">
                <a:solidFill>
                  <a:schemeClr val="accent2"/>
                </a:solidFill>
                <a:latin typeface="Century Gothic" panose="020B0502020202020204" pitchFamily="34" charset="0"/>
              </a:rPr>
              <a:t>and Mobile</a:t>
            </a:r>
            <a:endParaRPr lang="en-US" sz="1500" dirty="0">
              <a:solidFill>
                <a:schemeClr val="accent1">
                  <a:lumMod val="75000"/>
                </a:schemeClr>
              </a:solidFill>
              <a:latin typeface="Century Gothic" panose="020B0502020202020204" pitchFamily="34" charset="0"/>
            </a:endParaRPr>
          </a:p>
        </p:txBody>
      </p:sp>
      <p:grpSp>
        <p:nvGrpSpPr>
          <p:cNvPr id="7" name="Group 6">
            <a:extLst>
              <a:ext uri="{FF2B5EF4-FFF2-40B4-BE49-F238E27FC236}">
                <a16:creationId xmlns:a16="http://schemas.microsoft.com/office/drawing/2014/main" xmlns="" id="{EA5EFAC6-9B34-4530-B420-DD1F291E8325}"/>
              </a:ext>
            </a:extLst>
          </p:cNvPr>
          <p:cNvGrpSpPr/>
          <p:nvPr/>
        </p:nvGrpSpPr>
        <p:grpSpPr>
          <a:xfrm>
            <a:off x="3941606" y="4424006"/>
            <a:ext cx="1238546" cy="1238546"/>
            <a:chOff x="5248194" y="4477613"/>
            <a:chExt cx="1651395" cy="1651395"/>
          </a:xfrm>
        </p:grpSpPr>
        <p:sp>
          <p:nvSpPr>
            <p:cNvPr id="18" name="Rectangle 17"/>
            <p:cNvSpPr/>
            <p:nvPr/>
          </p:nvSpPr>
          <p:spPr>
            <a:xfrm>
              <a:off x="5248194" y="4477613"/>
              <a:ext cx="1651395" cy="1651395"/>
            </a:xfrm>
            <a:prstGeom prst="rect">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entury Gothic" panose="020B0502020202020204" pitchFamily="34" charset="0"/>
              </a:endParaRPr>
            </a:p>
          </p:txBody>
        </p:sp>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57085" y="4686504"/>
              <a:ext cx="1233612" cy="1233612"/>
            </a:xfrm>
            <a:prstGeom prst="rect">
              <a:avLst/>
            </a:prstGeom>
          </p:spPr>
        </p:pic>
      </p:grpSp>
      <p:sp>
        <p:nvSpPr>
          <p:cNvPr id="21" name="Rectangle 20"/>
          <p:cNvSpPr/>
          <p:nvPr/>
        </p:nvSpPr>
        <p:spPr>
          <a:xfrm>
            <a:off x="3947116" y="2272025"/>
            <a:ext cx="1238546" cy="1238546"/>
          </a:xfrm>
          <a:prstGeom prst="rect">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entury Gothic" panose="020B0502020202020204" pitchFamily="34" charset="0"/>
            </a:endParaRPr>
          </a:p>
        </p:txBody>
      </p:sp>
      <p:sp>
        <p:nvSpPr>
          <p:cNvPr id="23" name="Title 1"/>
          <p:cNvSpPr txBox="1">
            <a:spLocks/>
          </p:cNvSpPr>
          <p:nvPr/>
        </p:nvSpPr>
        <p:spPr>
          <a:xfrm>
            <a:off x="3545136" y="1897135"/>
            <a:ext cx="2042506"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500" b="1" dirty="0">
                <a:solidFill>
                  <a:schemeClr val="accent5"/>
                </a:solidFill>
                <a:latin typeface="Century Gothic" panose="020B0502020202020204" pitchFamily="34" charset="0"/>
              </a:rPr>
              <a:t>All Students</a:t>
            </a:r>
            <a:endParaRPr lang="en-US" sz="1500" dirty="0">
              <a:solidFill>
                <a:schemeClr val="accent5"/>
              </a:solidFill>
              <a:latin typeface="Century Gothic" panose="020B0502020202020204" pitchFamily="34" charset="0"/>
            </a:endParaRPr>
          </a:p>
        </p:txBody>
      </p:sp>
      <p:cxnSp>
        <p:nvCxnSpPr>
          <p:cNvPr id="24" name="Straight Connector 23"/>
          <p:cNvCxnSpPr>
            <a:stCxn id="14" idx="0"/>
            <a:endCxn id="21" idx="2"/>
          </p:cNvCxnSpPr>
          <p:nvPr/>
        </p:nvCxnSpPr>
        <p:spPr>
          <a:xfrm flipV="1">
            <a:off x="1074187" y="3510571"/>
            <a:ext cx="3492203" cy="527729"/>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cxnSpLocks/>
            <a:stCxn id="21" idx="2"/>
          </p:cNvCxnSpPr>
          <p:nvPr/>
        </p:nvCxnSpPr>
        <p:spPr>
          <a:xfrm>
            <a:off x="4566389" y="3510571"/>
            <a:ext cx="3059753" cy="375578"/>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5" idx="0"/>
            <a:endCxn id="21" idx="2"/>
          </p:cNvCxnSpPr>
          <p:nvPr/>
        </p:nvCxnSpPr>
        <p:spPr>
          <a:xfrm flipV="1">
            <a:off x="2787310" y="3510571"/>
            <a:ext cx="1779080" cy="527729"/>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1" idx="2"/>
            <a:endCxn id="16" idx="0"/>
          </p:cNvCxnSpPr>
          <p:nvPr/>
        </p:nvCxnSpPr>
        <p:spPr>
          <a:xfrm>
            <a:off x="4566390" y="3510571"/>
            <a:ext cx="1739626" cy="322570"/>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pic>
        <p:nvPicPr>
          <p:cNvPr id="45" name="Picture 4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10019" y="2426332"/>
            <a:ext cx="912737" cy="868429"/>
          </a:xfrm>
          <a:prstGeom prst="rect">
            <a:avLst/>
          </a:prstGeom>
        </p:spPr>
      </p:pic>
      <p:cxnSp>
        <p:nvCxnSpPr>
          <p:cNvPr id="35" name="Straight Connector 34">
            <a:extLst>
              <a:ext uri="{FF2B5EF4-FFF2-40B4-BE49-F238E27FC236}">
                <a16:creationId xmlns:a16="http://schemas.microsoft.com/office/drawing/2014/main" xmlns="" id="{D5A56094-B8DA-4899-A279-F4BD308DB85F}"/>
              </a:ext>
            </a:extLst>
          </p:cNvPr>
          <p:cNvCxnSpPr>
            <a:cxnSpLocks/>
          </p:cNvCxnSpPr>
          <p:nvPr/>
        </p:nvCxnSpPr>
        <p:spPr>
          <a:xfrm>
            <a:off x="4586741" y="3517263"/>
            <a:ext cx="0" cy="343377"/>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4" name="Title 1">
            <a:extLst>
              <a:ext uri="{FF2B5EF4-FFF2-40B4-BE49-F238E27FC236}">
                <a16:creationId xmlns:a16="http://schemas.microsoft.com/office/drawing/2014/main" xmlns="" id="{4A15F62A-5D29-4581-AC11-620742648601}"/>
              </a:ext>
            </a:extLst>
          </p:cNvPr>
          <p:cNvSpPr txBox="1">
            <a:spLocks/>
          </p:cNvSpPr>
          <p:nvPr/>
        </p:nvSpPr>
        <p:spPr>
          <a:xfrm>
            <a:off x="7040040" y="3839319"/>
            <a:ext cx="2042506"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500" b="1" dirty="0">
                <a:solidFill>
                  <a:schemeClr val="accent2"/>
                </a:solidFill>
                <a:latin typeface="Century Gothic" panose="020B0502020202020204" pitchFamily="34" charset="0"/>
              </a:rPr>
              <a:t>Economically</a:t>
            </a:r>
            <a:br>
              <a:rPr lang="en-US" sz="1500" b="1" dirty="0">
                <a:solidFill>
                  <a:schemeClr val="accent2"/>
                </a:solidFill>
                <a:latin typeface="Century Gothic" panose="020B0502020202020204" pitchFamily="34" charset="0"/>
              </a:rPr>
            </a:br>
            <a:r>
              <a:rPr lang="en-US" sz="1500" b="1" dirty="0">
                <a:solidFill>
                  <a:schemeClr val="accent2"/>
                </a:solidFill>
                <a:latin typeface="Century Gothic" panose="020B0502020202020204" pitchFamily="34" charset="0"/>
              </a:rPr>
              <a:t>Disadvantaged</a:t>
            </a:r>
            <a:endParaRPr lang="en-US" sz="1500" dirty="0">
              <a:solidFill>
                <a:schemeClr val="accent1">
                  <a:lumMod val="75000"/>
                </a:schemeClr>
              </a:solidFill>
              <a:latin typeface="Century Gothic" panose="020B0502020202020204" pitchFamily="34" charset="0"/>
            </a:endParaRPr>
          </a:p>
        </p:txBody>
      </p:sp>
      <p:grpSp>
        <p:nvGrpSpPr>
          <p:cNvPr id="2" name="Group 1">
            <a:extLst>
              <a:ext uri="{FF2B5EF4-FFF2-40B4-BE49-F238E27FC236}">
                <a16:creationId xmlns:a16="http://schemas.microsoft.com/office/drawing/2014/main" xmlns="" id="{C25B6E08-C7DE-421A-AEE2-EC7DBC133C60}"/>
              </a:ext>
            </a:extLst>
          </p:cNvPr>
          <p:cNvGrpSpPr/>
          <p:nvPr/>
        </p:nvGrpSpPr>
        <p:grpSpPr>
          <a:xfrm>
            <a:off x="7440362" y="4408726"/>
            <a:ext cx="1238546" cy="1238546"/>
            <a:chOff x="9920482" y="4459360"/>
            <a:chExt cx="1651395" cy="1651395"/>
          </a:xfrm>
        </p:grpSpPr>
        <p:sp>
          <p:nvSpPr>
            <p:cNvPr id="31" name="Rectangle 30">
              <a:extLst>
                <a:ext uri="{FF2B5EF4-FFF2-40B4-BE49-F238E27FC236}">
                  <a16:creationId xmlns:a16="http://schemas.microsoft.com/office/drawing/2014/main" xmlns="" id="{596475C5-3AEE-4CB5-BF4F-69416DE3767B}"/>
                </a:ext>
              </a:extLst>
            </p:cNvPr>
            <p:cNvSpPr/>
            <p:nvPr/>
          </p:nvSpPr>
          <p:spPr>
            <a:xfrm>
              <a:off x="9920482" y="4459360"/>
              <a:ext cx="1651395" cy="1651395"/>
            </a:xfrm>
            <a:prstGeom prst="rect">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latin typeface="Century Gothic" panose="020B0502020202020204" pitchFamily="34" charset="0"/>
                </a:rPr>
                <a:t>x</a:t>
              </a:r>
            </a:p>
          </p:txBody>
        </p:sp>
        <p:pic>
          <p:nvPicPr>
            <p:cNvPr id="32" name="Picture 31">
              <a:extLst>
                <a:ext uri="{FF2B5EF4-FFF2-40B4-BE49-F238E27FC236}">
                  <a16:creationId xmlns:a16="http://schemas.microsoft.com/office/drawing/2014/main" xmlns="" id="{99954CB9-44B5-4702-BFC8-7CA9E2AD23F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47111" y="4690697"/>
              <a:ext cx="1598136" cy="1188720"/>
            </a:xfrm>
            <a:prstGeom prst="rect">
              <a:avLst/>
            </a:prstGeom>
          </p:spPr>
        </p:pic>
      </p:grpSp>
      <p:pic>
        <p:nvPicPr>
          <p:cNvPr id="36" name="Picture 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3185235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553794" y="478288"/>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Closing the Gaps</a:t>
            </a:r>
            <a:r>
              <a:rPr lang="en-US" sz="3200" b="1">
                <a:solidFill>
                  <a:schemeClr val="accent2"/>
                </a:solidFill>
                <a:latin typeface="Century Gothic" panose="020B0502020202020204" pitchFamily="34" charset="0"/>
              </a:rPr>
              <a:t>: </a:t>
            </a:r>
            <a:endParaRPr lang="en-US" sz="3200" b="1" smtClean="0">
              <a:solidFill>
                <a:schemeClr val="accent2"/>
              </a:solidFill>
              <a:latin typeface="Century Gothic" panose="020B0502020202020204" pitchFamily="34" charset="0"/>
            </a:endParaRPr>
          </a:p>
          <a:p>
            <a:pPr>
              <a:lnSpc>
                <a:spcPct val="100000"/>
              </a:lnSpc>
            </a:pPr>
            <a:r>
              <a:rPr lang="en-US" sz="3200" dirty="0" smtClean="0">
                <a:solidFill>
                  <a:schemeClr val="tx1"/>
                </a:solidFill>
                <a:latin typeface="Century Gothic" panose="020B0502020202020204" pitchFamily="34" charset="0"/>
              </a:rPr>
              <a:t>Ensuring </a:t>
            </a:r>
            <a:r>
              <a:rPr lang="en-US" sz="3200" dirty="0">
                <a:solidFill>
                  <a:schemeClr val="tx1"/>
                </a:solidFill>
                <a:latin typeface="Century Gothic" panose="020B0502020202020204" pitchFamily="34" charset="0"/>
              </a:rPr>
              <a:t>Educational Equity</a:t>
            </a:r>
            <a:endParaRPr lang="en-US" sz="3200" dirty="0">
              <a:solidFill>
                <a:schemeClr val="accent1">
                  <a:lumMod val="75000"/>
                </a:schemeClr>
              </a:solidFill>
              <a:latin typeface="Century Gothic" panose="020B0502020202020204" pitchFamily="34" charset="0"/>
            </a:endParaRPr>
          </a:p>
        </p:txBody>
      </p:sp>
      <p:sp>
        <p:nvSpPr>
          <p:cNvPr id="48" name="TextBox 47">
            <a:extLst>
              <a:ext uri="{FF2B5EF4-FFF2-40B4-BE49-F238E27FC236}">
                <a16:creationId xmlns:a16="http://schemas.microsoft.com/office/drawing/2014/main" xmlns="" id="{73C29892-B478-4A67-BC21-C6F536450332}"/>
              </a:ext>
            </a:extLst>
          </p:cNvPr>
          <p:cNvSpPr txBox="1"/>
          <p:nvPr/>
        </p:nvSpPr>
        <p:spPr>
          <a:xfrm>
            <a:off x="559061" y="1713608"/>
            <a:ext cx="4558371" cy="4483279"/>
          </a:xfrm>
          <a:prstGeom prst="rect">
            <a:avLst/>
          </a:prstGeom>
          <a:noFill/>
        </p:spPr>
        <p:txBody>
          <a:bodyPr wrap="square" rtlCol="0">
            <a:spAutoFit/>
          </a:bodyPr>
          <a:lstStyle/>
          <a:p>
            <a:pPr>
              <a:spcAft>
                <a:spcPts val="900"/>
              </a:spcAft>
            </a:pPr>
            <a:r>
              <a:rPr lang="en-US" sz="2400" b="1" u="sng" dirty="0">
                <a:solidFill>
                  <a:schemeClr val="accent2"/>
                </a:solidFill>
                <a:latin typeface="Century Gothic" panose="020B0502020202020204" pitchFamily="34" charset="0"/>
              </a:rPr>
              <a:t>Student Groups</a:t>
            </a:r>
            <a:endParaRPr lang="en-US" sz="2400" dirty="0">
              <a:latin typeface="Century Gothic" panose="020B0502020202020204" pitchFamily="34" charset="0"/>
            </a:endParaRP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All Students</a:t>
            </a: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African American </a:t>
            </a: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Hispanic</a:t>
            </a: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White</a:t>
            </a: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American Indian</a:t>
            </a: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Asian</a:t>
            </a: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Pacific Islander</a:t>
            </a: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Two or More Races</a:t>
            </a: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Economically Disadvantaged</a:t>
            </a: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Current and Former Special Education</a:t>
            </a: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Current and Monitored English Learners</a:t>
            </a: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Continuously Enrolled/Non-Continuously Enrolled</a:t>
            </a:r>
          </a:p>
        </p:txBody>
      </p:sp>
      <p:sp>
        <p:nvSpPr>
          <p:cNvPr id="49" name="TextBox 48">
            <a:extLst>
              <a:ext uri="{FF2B5EF4-FFF2-40B4-BE49-F238E27FC236}">
                <a16:creationId xmlns:a16="http://schemas.microsoft.com/office/drawing/2014/main" xmlns="" id="{E2E4F77D-4E55-4A87-A3BF-5955010706DB}"/>
              </a:ext>
            </a:extLst>
          </p:cNvPr>
          <p:cNvSpPr txBox="1"/>
          <p:nvPr/>
        </p:nvSpPr>
        <p:spPr>
          <a:xfrm>
            <a:off x="5117431" y="1731412"/>
            <a:ext cx="3809471" cy="4344779"/>
          </a:xfrm>
          <a:prstGeom prst="rect">
            <a:avLst/>
          </a:prstGeom>
          <a:noFill/>
        </p:spPr>
        <p:txBody>
          <a:bodyPr wrap="square" rtlCol="0">
            <a:spAutoFit/>
          </a:bodyPr>
          <a:lstStyle/>
          <a:p>
            <a:pPr>
              <a:spcAft>
                <a:spcPts val="900"/>
              </a:spcAft>
            </a:pPr>
            <a:r>
              <a:rPr lang="en-US" sz="2400" b="1" u="sng" dirty="0">
                <a:solidFill>
                  <a:schemeClr val="accent2"/>
                </a:solidFill>
                <a:latin typeface="Century Gothic" panose="020B0502020202020204" pitchFamily="34" charset="0"/>
              </a:rPr>
              <a:t>Indicators</a:t>
            </a: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Academic Achievement in Reading, Mathematics, Writing, Science and Social Studies</a:t>
            </a: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Growth in Reading and Mathematics (Elementary and Middle Schools)</a:t>
            </a: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Graduation Rates</a:t>
            </a: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English Learner Language Proficiency Status</a:t>
            </a: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College, Career, and Military Readiness Performance</a:t>
            </a: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At or Above Meets Grade Level Performance in Reading and Mathematics</a:t>
            </a:r>
          </a:p>
        </p:txBody>
      </p:sp>
      <p:pic>
        <p:nvPicPr>
          <p:cNvPr id="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9864399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556452" y="510759"/>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Closing the Gaps</a:t>
            </a:r>
            <a:r>
              <a:rPr lang="en-US" sz="3200" b="1">
                <a:solidFill>
                  <a:schemeClr val="accent2"/>
                </a:solidFill>
                <a:latin typeface="Century Gothic" panose="020B0502020202020204" pitchFamily="34" charset="0"/>
              </a:rPr>
              <a:t>: </a:t>
            </a:r>
            <a:endParaRPr lang="en-US" sz="3200" b="1" smtClean="0">
              <a:solidFill>
                <a:schemeClr val="accent2"/>
              </a:solidFill>
              <a:latin typeface="Century Gothic" panose="020B0502020202020204" pitchFamily="34" charset="0"/>
            </a:endParaRPr>
          </a:p>
          <a:p>
            <a:pPr>
              <a:lnSpc>
                <a:spcPct val="100000"/>
              </a:lnSpc>
            </a:pPr>
            <a:r>
              <a:rPr lang="en-US" sz="3200" dirty="0" smtClean="0">
                <a:solidFill>
                  <a:schemeClr val="tx1"/>
                </a:solidFill>
                <a:latin typeface="Century Gothic" panose="020B0502020202020204" pitchFamily="34" charset="0"/>
              </a:rPr>
              <a:t>Student </a:t>
            </a:r>
            <a:r>
              <a:rPr lang="en-US" sz="3200" dirty="0">
                <a:solidFill>
                  <a:schemeClr val="tx1"/>
                </a:solidFill>
                <a:latin typeface="Century Gothic" panose="020B0502020202020204" pitchFamily="34" charset="0"/>
              </a:rPr>
              <a:t>Groups</a:t>
            </a:r>
            <a:endParaRPr lang="en-US" sz="3200" dirty="0">
              <a:solidFill>
                <a:schemeClr val="accent1">
                  <a:lumMod val="75000"/>
                </a:schemeClr>
              </a:solidFill>
              <a:latin typeface="Century Gothic" panose="020B0502020202020204" pitchFamily="34" charset="0"/>
            </a:endParaRPr>
          </a:p>
        </p:txBody>
      </p:sp>
      <p:sp>
        <p:nvSpPr>
          <p:cNvPr id="48" name="TextBox 47">
            <a:extLst>
              <a:ext uri="{FF2B5EF4-FFF2-40B4-BE49-F238E27FC236}">
                <a16:creationId xmlns:a16="http://schemas.microsoft.com/office/drawing/2014/main" xmlns="" id="{73C29892-B478-4A67-BC21-C6F536450332}"/>
              </a:ext>
            </a:extLst>
          </p:cNvPr>
          <p:cNvSpPr txBox="1"/>
          <p:nvPr/>
        </p:nvSpPr>
        <p:spPr>
          <a:xfrm>
            <a:off x="591145" y="1809860"/>
            <a:ext cx="6201682" cy="4498667"/>
          </a:xfrm>
          <a:prstGeom prst="rect">
            <a:avLst/>
          </a:prstGeom>
          <a:noFill/>
        </p:spPr>
        <p:txBody>
          <a:bodyPr wrap="square" rtlCol="0">
            <a:spAutoFit/>
          </a:bodyPr>
          <a:lstStyle/>
          <a:p>
            <a:pPr>
              <a:spcAft>
                <a:spcPts val="900"/>
              </a:spcAft>
            </a:pPr>
            <a:r>
              <a:rPr lang="en-US" sz="2400" b="1" u="sng" dirty="0">
                <a:solidFill>
                  <a:schemeClr val="accent2"/>
                </a:solidFill>
                <a:latin typeface="Century Gothic" panose="020B0502020202020204" pitchFamily="34" charset="0"/>
              </a:rPr>
              <a:t>Current and Former Special Education</a:t>
            </a:r>
            <a:endParaRPr lang="en-US" sz="2400" dirty="0">
              <a:latin typeface="Century Gothic" panose="020B0502020202020204" pitchFamily="34" charset="0"/>
            </a:endParaRPr>
          </a:p>
          <a:p>
            <a:pPr marL="214313" indent="-214313">
              <a:spcAft>
                <a:spcPts val="450"/>
              </a:spcAft>
              <a:buClr>
                <a:srgbClr val="1582C6"/>
              </a:buClr>
              <a:buFont typeface="Arial" charset="0"/>
              <a:buChar char="•"/>
            </a:pPr>
            <a:r>
              <a:rPr lang="en-US" dirty="0">
                <a:latin typeface="Century Gothic" panose="020B0502020202020204" pitchFamily="34" charset="0"/>
                <a:cs typeface="Calibri" charset="0"/>
              </a:rPr>
              <a:t>Defined by HB 22</a:t>
            </a:r>
          </a:p>
          <a:p>
            <a:pPr marL="214313" indent="-214313">
              <a:spcAft>
                <a:spcPts val="450"/>
              </a:spcAft>
              <a:buClr>
                <a:srgbClr val="1582C6"/>
              </a:buClr>
              <a:buFont typeface="Arial" charset="0"/>
              <a:buChar char="•"/>
            </a:pPr>
            <a:r>
              <a:rPr lang="en-US" dirty="0">
                <a:latin typeface="Century Gothic" panose="020B0502020202020204" pitchFamily="34" charset="0"/>
                <a:cs typeface="Calibri" charset="0"/>
              </a:rPr>
              <a:t>Formerly receiving special education services 	</a:t>
            </a:r>
          </a:p>
          <a:p>
            <a:pPr marL="426244" lvl="1" indent="-209550">
              <a:spcAft>
                <a:spcPts val="450"/>
              </a:spcAft>
              <a:buClr>
                <a:srgbClr val="F35B2B"/>
              </a:buClr>
              <a:buSzPct val="90000"/>
              <a:buFont typeface="Wingdings" panose="05000000000000000000" pitchFamily="2" charset="2"/>
              <a:buChar char="§"/>
            </a:pPr>
            <a:r>
              <a:rPr lang="en-US" dirty="0">
                <a:latin typeface="Century Gothic" panose="020B0502020202020204" pitchFamily="34" charset="0"/>
                <a:cs typeface="Calibri" charset="0"/>
              </a:rPr>
              <a:t>The student was reported in PEIMS the preceding year as enrolled at the campus and participating in a special education program. </a:t>
            </a:r>
          </a:p>
          <a:p>
            <a:pPr marL="426244" lvl="1" indent="-209550">
              <a:spcAft>
                <a:spcPts val="450"/>
              </a:spcAft>
              <a:buClr>
                <a:srgbClr val="F35B2B"/>
              </a:buClr>
              <a:buSzPct val="90000"/>
              <a:buFont typeface="Wingdings" panose="05000000000000000000" pitchFamily="2" charset="2"/>
              <a:buChar char="§"/>
            </a:pPr>
            <a:r>
              <a:rPr lang="en-US" dirty="0">
                <a:latin typeface="Century Gothic" panose="020B0502020202020204" pitchFamily="34" charset="0"/>
                <a:cs typeface="Calibri" charset="0"/>
              </a:rPr>
              <a:t>The student is reported (PEIMS and STAAR answer documents) as enrolled at the campus in the current year and not participating in a  special education program.</a:t>
            </a:r>
          </a:p>
          <a:p>
            <a:pPr marL="426244" lvl="1" indent="-209550">
              <a:spcAft>
                <a:spcPts val="450"/>
              </a:spcAft>
              <a:buClr>
                <a:srgbClr val="F35B2B"/>
              </a:buClr>
              <a:buSzPct val="90000"/>
              <a:buFont typeface="Wingdings" panose="05000000000000000000" pitchFamily="2" charset="2"/>
              <a:buChar char="§"/>
            </a:pPr>
            <a:r>
              <a:rPr lang="en-US" dirty="0">
                <a:latin typeface="Century Gothic" panose="020B0502020202020204" pitchFamily="34" charset="0"/>
                <a:cs typeface="Calibri" charset="0"/>
              </a:rPr>
              <a:t>Current modeling shows that this affects approximately 110 districts and six campuses when a the minimum-size criteria of 25 is applied.</a:t>
            </a:r>
          </a:p>
          <a:p>
            <a:pPr marL="214313" indent="-214313">
              <a:spcAft>
                <a:spcPts val="450"/>
              </a:spcAft>
              <a:buFont typeface="Arial" charset="0"/>
              <a:buChar char="•"/>
            </a:pPr>
            <a:endParaRPr lang="en-US" dirty="0">
              <a:latin typeface="Century Gothic" panose="020B0502020202020204" pitchFamily="34" charset="0"/>
            </a:endParaRPr>
          </a:p>
        </p:txBody>
      </p:sp>
      <p:sp>
        <p:nvSpPr>
          <p:cNvPr id="7" name="TextBox 6">
            <a:extLst>
              <a:ext uri="{FF2B5EF4-FFF2-40B4-BE49-F238E27FC236}">
                <a16:creationId xmlns:a16="http://schemas.microsoft.com/office/drawing/2014/main" xmlns="" id="{60DA14FC-B328-4C74-ADB9-19F268B6EA2F}"/>
              </a:ext>
            </a:extLst>
          </p:cNvPr>
          <p:cNvSpPr txBox="1"/>
          <p:nvPr/>
        </p:nvSpPr>
        <p:spPr>
          <a:xfrm>
            <a:off x="6891500" y="1941066"/>
            <a:ext cx="1835406" cy="2434000"/>
          </a:xfrm>
          <a:prstGeom prst="rect">
            <a:avLst/>
          </a:prstGeom>
          <a:solidFill>
            <a:schemeClr val="bg1"/>
          </a:solidFill>
          <a:ln w="28575">
            <a:solidFill>
              <a:srgbClr val="1582C6"/>
            </a:solidFill>
          </a:ln>
          <a:effectLst>
            <a:outerShdw blurRad="101600" dist="88900" dir="2700000" algn="tl" rotWithShape="0">
              <a:prstClr val="black">
                <a:alpha val="40000"/>
              </a:prstClr>
            </a:outerShdw>
          </a:effectLst>
        </p:spPr>
        <p:txBody>
          <a:bodyPr wrap="square" rtlCol="0">
            <a:spAutoFit/>
          </a:bodyPr>
          <a:lstStyle/>
          <a:p>
            <a:pPr>
              <a:spcAft>
                <a:spcPts val="450"/>
              </a:spcAft>
            </a:pPr>
            <a:r>
              <a:rPr lang="en-US" b="1" dirty="0">
                <a:solidFill>
                  <a:srgbClr val="F57F43"/>
                </a:solidFill>
                <a:latin typeface="Century Gothic" panose="020B0502020202020204" pitchFamily="34" charset="0"/>
              </a:rPr>
              <a:t>Feedback Opportunity</a:t>
            </a:r>
          </a:p>
          <a:p>
            <a:r>
              <a:rPr lang="en-US" sz="1600" dirty="0">
                <a:latin typeface="Century Gothic" panose="020B0502020202020204" pitchFamily="34" charset="0"/>
              </a:rPr>
              <a:t>For how many years in the past should we check for participation in special education?</a:t>
            </a:r>
          </a:p>
        </p:txBody>
      </p:sp>
      <p:pic>
        <p:nvPicPr>
          <p:cNvPr id="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7942012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591146" y="558886"/>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Closing the Gaps</a:t>
            </a:r>
            <a:r>
              <a:rPr lang="en-US" sz="3200" b="1">
                <a:solidFill>
                  <a:schemeClr val="accent2"/>
                </a:solidFill>
                <a:latin typeface="Century Gothic" panose="020B0502020202020204" pitchFamily="34" charset="0"/>
              </a:rPr>
              <a:t>: </a:t>
            </a:r>
            <a:endParaRPr lang="en-US" sz="3200" b="1" smtClean="0">
              <a:solidFill>
                <a:schemeClr val="accent2"/>
              </a:solidFill>
              <a:latin typeface="Century Gothic" panose="020B0502020202020204" pitchFamily="34" charset="0"/>
            </a:endParaRPr>
          </a:p>
          <a:p>
            <a:pPr>
              <a:lnSpc>
                <a:spcPct val="100000"/>
              </a:lnSpc>
            </a:pPr>
            <a:r>
              <a:rPr lang="en-US" sz="3200" dirty="0" smtClean="0">
                <a:solidFill>
                  <a:schemeClr val="tx1"/>
                </a:solidFill>
                <a:latin typeface="Century Gothic" panose="020B0502020202020204" pitchFamily="34" charset="0"/>
              </a:rPr>
              <a:t>Student </a:t>
            </a:r>
            <a:r>
              <a:rPr lang="en-US" sz="3200" dirty="0">
                <a:solidFill>
                  <a:schemeClr val="tx1"/>
                </a:solidFill>
                <a:latin typeface="Century Gothic" panose="020B0502020202020204" pitchFamily="34" charset="0"/>
              </a:rPr>
              <a:t>Groups</a:t>
            </a:r>
            <a:endParaRPr lang="en-US" sz="3200" dirty="0">
              <a:solidFill>
                <a:schemeClr val="accent1">
                  <a:lumMod val="75000"/>
                </a:schemeClr>
              </a:solidFill>
              <a:latin typeface="Century Gothic" panose="020B0502020202020204" pitchFamily="34" charset="0"/>
            </a:endParaRPr>
          </a:p>
        </p:txBody>
      </p:sp>
      <p:sp>
        <p:nvSpPr>
          <p:cNvPr id="48" name="TextBox 47">
            <a:extLst>
              <a:ext uri="{FF2B5EF4-FFF2-40B4-BE49-F238E27FC236}">
                <a16:creationId xmlns:a16="http://schemas.microsoft.com/office/drawing/2014/main" xmlns="" id="{73C29892-B478-4A67-BC21-C6F536450332}"/>
              </a:ext>
            </a:extLst>
          </p:cNvPr>
          <p:cNvSpPr txBox="1"/>
          <p:nvPr/>
        </p:nvSpPr>
        <p:spPr>
          <a:xfrm>
            <a:off x="591146" y="1761734"/>
            <a:ext cx="6630537" cy="4408899"/>
          </a:xfrm>
          <a:prstGeom prst="rect">
            <a:avLst/>
          </a:prstGeom>
          <a:noFill/>
        </p:spPr>
        <p:txBody>
          <a:bodyPr wrap="square" rtlCol="0">
            <a:spAutoFit/>
          </a:bodyPr>
          <a:lstStyle/>
          <a:p>
            <a:pPr>
              <a:spcAft>
                <a:spcPts val="900"/>
              </a:spcAft>
            </a:pPr>
            <a:r>
              <a:rPr lang="en-US" sz="2000" b="1" u="sng" dirty="0">
                <a:solidFill>
                  <a:schemeClr val="accent2"/>
                </a:solidFill>
                <a:latin typeface="Century Gothic" panose="020B0502020202020204" pitchFamily="34" charset="0"/>
              </a:rPr>
              <a:t>Continuously Enrolled and Non-Continuously Enrolled</a:t>
            </a:r>
            <a:endParaRPr lang="en-US" sz="2000" dirty="0">
              <a:latin typeface="Century Gothic" panose="020B0502020202020204" pitchFamily="34" charset="0"/>
            </a:endParaRP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Not defined by HB 22</a:t>
            </a: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Districts</a:t>
            </a:r>
          </a:p>
          <a:p>
            <a:pPr marL="426244" lvl="1" indent="-209550">
              <a:spcAft>
                <a:spcPts val="450"/>
              </a:spcAft>
              <a:buClr>
                <a:srgbClr val="F35B2B"/>
              </a:buClr>
              <a:buSzPct val="90000"/>
              <a:buFont typeface="Wingdings" panose="05000000000000000000" pitchFamily="2" charset="2"/>
              <a:buChar char="§"/>
            </a:pPr>
            <a:r>
              <a:rPr lang="en-US" sz="1600" dirty="0">
                <a:latin typeface="Century Gothic" panose="020B0502020202020204" pitchFamily="34" charset="0"/>
                <a:cs typeface="Calibri" charset="0"/>
              </a:rPr>
              <a:t>Grades 4–12: Enrolled at a </a:t>
            </a:r>
            <a:r>
              <a:rPr lang="en-US" sz="1600" b="1" dirty="0">
                <a:latin typeface="Century Gothic" panose="020B0502020202020204" pitchFamily="34" charset="0"/>
                <a:cs typeface="Calibri" charset="0"/>
              </a:rPr>
              <a:t>district</a:t>
            </a:r>
            <a:r>
              <a:rPr lang="en-US" sz="1600" dirty="0">
                <a:latin typeface="Century Gothic" panose="020B0502020202020204" pitchFamily="34" charset="0"/>
                <a:cs typeface="Calibri" charset="0"/>
              </a:rPr>
              <a:t> in the fall snapshot in the current school year and each of the three previous years</a:t>
            </a:r>
          </a:p>
          <a:p>
            <a:pPr marL="426244" lvl="1" indent="-209550">
              <a:spcAft>
                <a:spcPts val="450"/>
              </a:spcAft>
              <a:buClr>
                <a:srgbClr val="F35B2B"/>
              </a:buClr>
              <a:buSzPct val="90000"/>
              <a:buFont typeface="Wingdings" panose="05000000000000000000" pitchFamily="2" charset="2"/>
              <a:buChar char="§"/>
            </a:pPr>
            <a:r>
              <a:rPr lang="en-US" sz="1600" dirty="0">
                <a:latin typeface="Century Gothic" panose="020B0502020202020204" pitchFamily="34" charset="0"/>
                <a:cs typeface="Calibri" charset="0"/>
              </a:rPr>
              <a:t>Grade 3: Enrolled at a </a:t>
            </a:r>
            <a:r>
              <a:rPr lang="en-US" sz="1600" b="1" dirty="0">
                <a:latin typeface="Century Gothic" panose="020B0502020202020204" pitchFamily="34" charset="0"/>
                <a:cs typeface="Calibri" charset="0"/>
              </a:rPr>
              <a:t>district</a:t>
            </a:r>
            <a:r>
              <a:rPr lang="en-US" sz="1600" dirty="0">
                <a:latin typeface="Century Gothic" panose="020B0502020202020204" pitchFamily="34" charset="0"/>
                <a:cs typeface="Calibri" charset="0"/>
              </a:rPr>
              <a:t> in the fall snapshot in the </a:t>
            </a:r>
            <a:br>
              <a:rPr lang="en-US" sz="1600" dirty="0">
                <a:latin typeface="Century Gothic" panose="020B0502020202020204" pitchFamily="34" charset="0"/>
                <a:cs typeface="Calibri" charset="0"/>
              </a:rPr>
            </a:br>
            <a:r>
              <a:rPr lang="en-US" sz="1600" dirty="0">
                <a:latin typeface="Century Gothic" panose="020B0502020202020204" pitchFamily="34" charset="0"/>
                <a:cs typeface="Calibri" charset="0"/>
              </a:rPr>
              <a:t>current school year and each of the previous two years</a:t>
            </a:r>
          </a:p>
          <a:p>
            <a:pPr marL="214313" lvl="1" indent="-214313">
              <a:spcAft>
                <a:spcPts val="450"/>
              </a:spcAft>
              <a:buClr>
                <a:srgbClr val="1582C6"/>
              </a:buClr>
              <a:buSzPct val="90000"/>
              <a:buFont typeface="Arial" charset="0"/>
              <a:buChar char="•"/>
            </a:pPr>
            <a:r>
              <a:rPr lang="en-US" sz="1600" dirty="0">
                <a:latin typeface="Century Gothic" panose="020B0502020202020204" pitchFamily="34" charset="0"/>
                <a:cs typeface="Calibri" charset="0"/>
              </a:rPr>
              <a:t>Campuses </a:t>
            </a:r>
          </a:p>
          <a:p>
            <a:pPr marL="426244" lvl="1" indent="-209550">
              <a:spcAft>
                <a:spcPts val="450"/>
              </a:spcAft>
              <a:buClr>
                <a:srgbClr val="F35B2B"/>
              </a:buClr>
              <a:buSzPct val="90000"/>
              <a:buFont typeface="Wingdings" panose="05000000000000000000" pitchFamily="2" charset="2"/>
              <a:buChar char="§"/>
            </a:pPr>
            <a:r>
              <a:rPr lang="en-US" sz="1600" dirty="0">
                <a:latin typeface="Century Gothic" panose="020B0502020202020204" pitchFamily="34" charset="0"/>
                <a:cs typeface="Calibri" charset="0"/>
              </a:rPr>
              <a:t>Grades 4–12: Enrolled at a </a:t>
            </a:r>
            <a:r>
              <a:rPr lang="en-US" sz="1600" b="1" dirty="0">
                <a:latin typeface="Century Gothic" panose="020B0502020202020204" pitchFamily="34" charset="0"/>
                <a:cs typeface="Calibri" charset="0"/>
              </a:rPr>
              <a:t>campus</a:t>
            </a:r>
            <a:r>
              <a:rPr lang="en-US" sz="1600" dirty="0">
                <a:latin typeface="Century Gothic" panose="020B0502020202020204" pitchFamily="34" charset="0"/>
                <a:cs typeface="Calibri" charset="0"/>
              </a:rPr>
              <a:t> in the fall snapshot in the current school year and in the same </a:t>
            </a:r>
            <a:r>
              <a:rPr lang="en-US" sz="1600" b="1" dirty="0">
                <a:latin typeface="Century Gothic" panose="020B0502020202020204" pitchFamily="34" charset="0"/>
                <a:cs typeface="Calibri" charset="0"/>
              </a:rPr>
              <a:t>district</a:t>
            </a:r>
            <a:r>
              <a:rPr lang="en-US" sz="1600" dirty="0">
                <a:latin typeface="Century Gothic" panose="020B0502020202020204" pitchFamily="34" charset="0"/>
                <a:cs typeface="Calibri" charset="0"/>
              </a:rPr>
              <a:t> in each of the three previous years</a:t>
            </a:r>
          </a:p>
          <a:p>
            <a:pPr marL="426244" lvl="1" indent="-209550">
              <a:spcAft>
                <a:spcPts val="450"/>
              </a:spcAft>
              <a:buClr>
                <a:srgbClr val="F35B2B"/>
              </a:buClr>
              <a:buSzPct val="90000"/>
              <a:buFont typeface="Wingdings" panose="05000000000000000000" pitchFamily="2" charset="2"/>
              <a:buChar char="§"/>
            </a:pPr>
            <a:r>
              <a:rPr lang="en-US" sz="1600" dirty="0">
                <a:latin typeface="Century Gothic" panose="020B0502020202020204" pitchFamily="34" charset="0"/>
                <a:cs typeface="Calibri" charset="0"/>
              </a:rPr>
              <a:t>Grade 3: Enrolled at a </a:t>
            </a:r>
            <a:r>
              <a:rPr lang="en-US" sz="1600" b="1" dirty="0">
                <a:latin typeface="Century Gothic" panose="020B0502020202020204" pitchFamily="34" charset="0"/>
                <a:cs typeface="Calibri" charset="0"/>
              </a:rPr>
              <a:t>campus</a:t>
            </a:r>
            <a:r>
              <a:rPr lang="en-US" sz="1600" dirty="0">
                <a:latin typeface="Century Gothic" panose="020B0502020202020204" pitchFamily="34" charset="0"/>
                <a:cs typeface="Calibri" charset="0"/>
              </a:rPr>
              <a:t> in the fall snapshot in the current school year and in the same </a:t>
            </a:r>
            <a:r>
              <a:rPr lang="en-US" sz="1600" b="1" dirty="0">
                <a:latin typeface="Century Gothic" panose="020B0502020202020204" pitchFamily="34" charset="0"/>
                <a:cs typeface="Calibri" charset="0"/>
              </a:rPr>
              <a:t>district</a:t>
            </a:r>
            <a:r>
              <a:rPr lang="en-US" sz="1600" dirty="0">
                <a:latin typeface="Century Gothic" panose="020B0502020202020204" pitchFamily="34" charset="0"/>
                <a:cs typeface="Calibri" charset="0"/>
              </a:rPr>
              <a:t> each of the previous two years</a:t>
            </a:r>
          </a:p>
        </p:txBody>
      </p:sp>
      <p:sp>
        <p:nvSpPr>
          <p:cNvPr id="8" name="TextBox 7">
            <a:extLst>
              <a:ext uri="{FF2B5EF4-FFF2-40B4-BE49-F238E27FC236}">
                <a16:creationId xmlns:a16="http://schemas.microsoft.com/office/drawing/2014/main" xmlns="" id="{1ABFA938-F852-47E9-9AF1-0FA6473E07F9}"/>
              </a:ext>
            </a:extLst>
          </p:cNvPr>
          <p:cNvSpPr txBox="1"/>
          <p:nvPr/>
        </p:nvSpPr>
        <p:spPr>
          <a:xfrm>
            <a:off x="7221683" y="1941066"/>
            <a:ext cx="1518905" cy="1941557"/>
          </a:xfrm>
          <a:prstGeom prst="rect">
            <a:avLst/>
          </a:prstGeom>
          <a:solidFill>
            <a:schemeClr val="bg1"/>
          </a:solidFill>
          <a:ln w="28575">
            <a:solidFill>
              <a:srgbClr val="1582C6"/>
            </a:solidFill>
          </a:ln>
          <a:effectLst>
            <a:outerShdw blurRad="101600" dist="88900" dir="2700000" algn="tl" rotWithShape="0">
              <a:prstClr val="black">
                <a:alpha val="40000"/>
              </a:prstClr>
            </a:outerShdw>
          </a:effectLst>
        </p:spPr>
        <p:txBody>
          <a:bodyPr wrap="square" rtlCol="0">
            <a:spAutoFit/>
          </a:bodyPr>
          <a:lstStyle/>
          <a:p>
            <a:pPr>
              <a:spcAft>
                <a:spcPts val="450"/>
              </a:spcAft>
            </a:pPr>
            <a:r>
              <a:rPr lang="en-US" b="1" dirty="0">
                <a:solidFill>
                  <a:srgbClr val="F57F43"/>
                </a:solidFill>
                <a:latin typeface="Century Gothic" panose="020B0502020202020204" pitchFamily="34" charset="0"/>
              </a:rPr>
              <a:t>Feedback Opportunity</a:t>
            </a:r>
          </a:p>
          <a:p>
            <a:r>
              <a:rPr lang="en-US" sz="1600" dirty="0">
                <a:latin typeface="Century Gothic" panose="020B0502020202020204" pitchFamily="34" charset="0"/>
              </a:rPr>
              <a:t>Should we use an alternate definition?  </a:t>
            </a:r>
            <a:endParaRPr lang="en-US" sz="1600" dirty="0" smtClean="0">
              <a:latin typeface="Century Gothic" panose="020B0502020202020204" pitchFamily="34" charset="0"/>
            </a:endParaRPr>
          </a:p>
          <a:p>
            <a:r>
              <a:rPr lang="en-US" sz="1600" dirty="0" smtClean="0">
                <a:latin typeface="Century Gothic" panose="020B0502020202020204" pitchFamily="34" charset="0"/>
              </a:rPr>
              <a:t>If </a:t>
            </a:r>
            <a:r>
              <a:rPr lang="en-US" sz="1600" dirty="0">
                <a:latin typeface="Century Gothic" panose="020B0502020202020204" pitchFamily="34" charset="0"/>
              </a:rPr>
              <a:t>so, what?</a:t>
            </a:r>
          </a:p>
        </p:txBody>
      </p:sp>
      <p:pic>
        <p:nvPicPr>
          <p:cNvPr id="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9667110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08564" y="1706735"/>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575958" y="517714"/>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Closing the Gaps</a:t>
            </a:r>
            <a:r>
              <a:rPr lang="en-US" sz="3200" b="1">
                <a:solidFill>
                  <a:schemeClr val="accent2"/>
                </a:solidFill>
                <a:latin typeface="Century Gothic" panose="020B0502020202020204" pitchFamily="34" charset="0"/>
              </a:rPr>
              <a:t>: </a:t>
            </a:r>
            <a:endParaRPr lang="en-US" sz="3200" b="1" smtClean="0">
              <a:solidFill>
                <a:schemeClr val="accent2"/>
              </a:solidFill>
              <a:latin typeface="Century Gothic" panose="020B0502020202020204" pitchFamily="34" charset="0"/>
            </a:endParaRPr>
          </a:p>
          <a:p>
            <a:pPr>
              <a:lnSpc>
                <a:spcPct val="100000"/>
              </a:lnSpc>
            </a:pPr>
            <a:r>
              <a:rPr lang="en-US" sz="3200" dirty="0" smtClean="0">
                <a:solidFill>
                  <a:schemeClr val="tx1"/>
                </a:solidFill>
                <a:latin typeface="Century Gothic" panose="020B0502020202020204" pitchFamily="34" charset="0"/>
              </a:rPr>
              <a:t>Continuously </a:t>
            </a:r>
            <a:r>
              <a:rPr lang="en-US" sz="3200" dirty="0">
                <a:solidFill>
                  <a:schemeClr val="tx1"/>
                </a:solidFill>
                <a:latin typeface="Century Gothic" panose="020B0502020202020204" pitchFamily="34" charset="0"/>
              </a:rPr>
              <a:t>Enrolled in District</a:t>
            </a:r>
            <a:endParaRPr lang="en-US" sz="3200" dirty="0">
              <a:solidFill>
                <a:schemeClr val="accent1">
                  <a:lumMod val="75000"/>
                </a:schemeClr>
              </a:solidFill>
              <a:latin typeface="Century Gothic" panose="020B0502020202020204" pitchFamily="34" charset="0"/>
            </a:endParaRPr>
          </a:p>
        </p:txBody>
      </p:sp>
      <p:sp>
        <p:nvSpPr>
          <p:cNvPr id="48" name="TextBox 47">
            <a:extLst>
              <a:ext uri="{FF2B5EF4-FFF2-40B4-BE49-F238E27FC236}">
                <a16:creationId xmlns:a16="http://schemas.microsoft.com/office/drawing/2014/main" xmlns="" id="{73C29892-B478-4A67-BC21-C6F536450332}"/>
              </a:ext>
            </a:extLst>
          </p:cNvPr>
          <p:cNvSpPr txBox="1"/>
          <p:nvPr/>
        </p:nvSpPr>
        <p:spPr>
          <a:xfrm>
            <a:off x="733513" y="2121661"/>
            <a:ext cx="734027"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2017</a:t>
            </a:r>
            <a:endParaRPr lang="en-US" dirty="0">
              <a:solidFill>
                <a:srgbClr val="F57F43"/>
              </a:solidFill>
              <a:latin typeface="Century Gothic" panose="020B0502020202020204" pitchFamily="34" charset="0"/>
            </a:endParaRPr>
          </a:p>
        </p:txBody>
      </p:sp>
      <p:pic>
        <p:nvPicPr>
          <p:cNvPr id="3" name="Picture 2">
            <a:extLst>
              <a:ext uri="{FF2B5EF4-FFF2-40B4-BE49-F238E27FC236}">
                <a16:creationId xmlns:a16="http://schemas.microsoft.com/office/drawing/2014/main" xmlns="" id="{C9100F4F-85C1-4C65-B466-D8CB8F6991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157" y="3986027"/>
            <a:ext cx="501734" cy="479042"/>
          </a:xfrm>
          <a:prstGeom prst="rect">
            <a:avLst/>
          </a:prstGeom>
        </p:spPr>
      </p:pic>
      <p:sp>
        <p:nvSpPr>
          <p:cNvPr id="14" name="TextBox 13">
            <a:extLst>
              <a:ext uri="{FF2B5EF4-FFF2-40B4-BE49-F238E27FC236}">
                <a16:creationId xmlns:a16="http://schemas.microsoft.com/office/drawing/2014/main" xmlns="" id="{B864CED5-78CF-49BA-90F5-019A36D9A421}"/>
              </a:ext>
            </a:extLst>
          </p:cNvPr>
          <p:cNvSpPr txBox="1"/>
          <p:nvPr/>
        </p:nvSpPr>
        <p:spPr>
          <a:xfrm>
            <a:off x="435911" y="4534401"/>
            <a:ext cx="1519014"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10th Grade</a:t>
            </a:r>
            <a:endParaRPr lang="en-US" dirty="0">
              <a:solidFill>
                <a:srgbClr val="F57F43"/>
              </a:solidFill>
              <a:latin typeface="Century Gothic" panose="020B0502020202020204" pitchFamily="34" charset="0"/>
            </a:endParaRPr>
          </a:p>
        </p:txBody>
      </p:sp>
      <p:grpSp>
        <p:nvGrpSpPr>
          <p:cNvPr id="7" name="Group 6">
            <a:extLst>
              <a:ext uri="{FF2B5EF4-FFF2-40B4-BE49-F238E27FC236}">
                <a16:creationId xmlns:a16="http://schemas.microsoft.com/office/drawing/2014/main" xmlns="" id="{056FC280-842E-4C2C-9B12-6ABF7B12BA5D}"/>
              </a:ext>
            </a:extLst>
          </p:cNvPr>
          <p:cNvGrpSpPr/>
          <p:nvPr/>
        </p:nvGrpSpPr>
        <p:grpSpPr>
          <a:xfrm>
            <a:off x="2046564" y="3024688"/>
            <a:ext cx="473201" cy="473201"/>
            <a:chOff x="2728752" y="2947738"/>
            <a:chExt cx="630934" cy="630934"/>
          </a:xfrm>
        </p:grpSpPr>
        <p:sp>
          <p:nvSpPr>
            <p:cNvPr id="4" name="Rectangle: Rounded Corners 3">
              <a:extLst>
                <a:ext uri="{FF2B5EF4-FFF2-40B4-BE49-F238E27FC236}">
                  <a16:creationId xmlns:a16="http://schemas.microsoft.com/office/drawing/2014/main" xmlns="" id="{4A9E6856-4CB1-48EA-8D56-5FBDCFAE36EA}"/>
                </a:ext>
              </a:extLst>
            </p:cNvPr>
            <p:cNvSpPr/>
            <p:nvPr/>
          </p:nvSpPr>
          <p:spPr>
            <a:xfrm>
              <a:off x="2728752"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Rounded Corners 15">
              <a:extLst>
                <a:ext uri="{FF2B5EF4-FFF2-40B4-BE49-F238E27FC236}">
                  <a16:creationId xmlns:a16="http://schemas.microsoft.com/office/drawing/2014/main" xmlns="" id="{1865966F-9FB1-4D0D-BE5D-B0DDF7EE91E7}"/>
                </a:ext>
              </a:extLst>
            </p:cNvPr>
            <p:cNvSpPr/>
            <p:nvPr/>
          </p:nvSpPr>
          <p:spPr>
            <a:xfrm rot="5400000">
              <a:off x="2724043"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36" name="TextBox 35">
            <a:extLst>
              <a:ext uri="{FF2B5EF4-FFF2-40B4-BE49-F238E27FC236}">
                <a16:creationId xmlns:a16="http://schemas.microsoft.com/office/drawing/2014/main" xmlns="" id="{9A200FEB-AEBF-4249-8FB1-ABCC8F79214D}"/>
              </a:ext>
            </a:extLst>
          </p:cNvPr>
          <p:cNvSpPr txBox="1"/>
          <p:nvPr/>
        </p:nvSpPr>
        <p:spPr>
          <a:xfrm>
            <a:off x="3235597" y="2129541"/>
            <a:ext cx="734027"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2016</a:t>
            </a:r>
            <a:endParaRPr lang="en-US" dirty="0">
              <a:solidFill>
                <a:srgbClr val="F57F43"/>
              </a:solidFill>
              <a:latin typeface="Century Gothic" panose="020B0502020202020204" pitchFamily="34" charset="0"/>
            </a:endParaRPr>
          </a:p>
        </p:txBody>
      </p:sp>
      <p:pic>
        <p:nvPicPr>
          <p:cNvPr id="38" name="Picture 37">
            <a:extLst>
              <a:ext uri="{FF2B5EF4-FFF2-40B4-BE49-F238E27FC236}">
                <a16:creationId xmlns:a16="http://schemas.microsoft.com/office/drawing/2014/main" xmlns="" id="{4944D56F-2036-4E7F-8017-61F6CBEA48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4702" y="3986027"/>
            <a:ext cx="501734" cy="479042"/>
          </a:xfrm>
          <a:prstGeom prst="rect">
            <a:avLst/>
          </a:prstGeom>
        </p:spPr>
      </p:pic>
      <p:sp>
        <p:nvSpPr>
          <p:cNvPr id="41" name="TextBox 40">
            <a:extLst>
              <a:ext uri="{FF2B5EF4-FFF2-40B4-BE49-F238E27FC236}">
                <a16:creationId xmlns:a16="http://schemas.microsoft.com/office/drawing/2014/main" xmlns="" id="{A9EC533D-EBFE-43D2-A450-22C6A246D494}"/>
              </a:ext>
            </a:extLst>
          </p:cNvPr>
          <p:cNvSpPr txBox="1"/>
          <p:nvPr/>
        </p:nvSpPr>
        <p:spPr>
          <a:xfrm>
            <a:off x="3057440" y="4534402"/>
            <a:ext cx="1326030"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9th Grade</a:t>
            </a:r>
            <a:endParaRPr lang="en-US" dirty="0">
              <a:solidFill>
                <a:srgbClr val="F57F43"/>
              </a:solidFill>
              <a:latin typeface="Century Gothic" panose="020B0502020202020204" pitchFamily="34" charset="0"/>
            </a:endParaRPr>
          </a:p>
        </p:txBody>
      </p:sp>
      <p:sp>
        <p:nvSpPr>
          <p:cNvPr id="49" name="TextBox 48">
            <a:extLst>
              <a:ext uri="{FF2B5EF4-FFF2-40B4-BE49-F238E27FC236}">
                <a16:creationId xmlns:a16="http://schemas.microsoft.com/office/drawing/2014/main" xmlns="" id="{4E4AC03B-111E-4DAB-B057-D6427DDF6306}"/>
              </a:ext>
            </a:extLst>
          </p:cNvPr>
          <p:cNvSpPr txBox="1"/>
          <p:nvPr/>
        </p:nvSpPr>
        <p:spPr>
          <a:xfrm>
            <a:off x="5549842" y="2137424"/>
            <a:ext cx="734027"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2015</a:t>
            </a:r>
            <a:endParaRPr lang="en-US" dirty="0">
              <a:solidFill>
                <a:srgbClr val="F57F43"/>
              </a:solidFill>
              <a:latin typeface="Century Gothic" panose="020B0502020202020204" pitchFamily="34" charset="0"/>
            </a:endParaRPr>
          </a:p>
        </p:txBody>
      </p:sp>
      <p:pic>
        <p:nvPicPr>
          <p:cNvPr id="51" name="Picture 50">
            <a:extLst>
              <a:ext uri="{FF2B5EF4-FFF2-40B4-BE49-F238E27FC236}">
                <a16:creationId xmlns:a16="http://schemas.microsoft.com/office/drawing/2014/main" xmlns="" id="{7F1F6EE9-09A5-47F5-B372-ACA748CF27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8947" y="3986027"/>
            <a:ext cx="501734" cy="479042"/>
          </a:xfrm>
          <a:prstGeom prst="rect">
            <a:avLst/>
          </a:prstGeom>
        </p:spPr>
      </p:pic>
      <p:sp>
        <p:nvSpPr>
          <p:cNvPr id="54" name="TextBox 53">
            <a:extLst>
              <a:ext uri="{FF2B5EF4-FFF2-40B4-BE49-F238E27FC236}">
                <a16:creationId xmlns:a16="http://schemas.microsoft.com/office/drawing/2014/main" xmlns="" id="{215E175B-0A3F-41BD-BA74-564E2CA627BA}"/>
              </a:ext>
            </a:extLst>
          </p:cNvPr>
          <p:cNvSpPr txBox="1"/>
          <p:nvPr/>
        </p:nvSpPr>
        <p:spPr>
          <a:xfrm>
            <a:off x="5371685" y="4534402"/>
            <a:ext cx="1326030"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8th Grade</a:t>
            </a:r>
            <a:endParaRPr lang="en-US" dirty="0">
              <a:solidFill>
                <a:srgbClr val="F57F43"/>
              </a:solidFill>
              <a:latin typeface="Century Gothic" panose="020B0502020202020204" pitchFamily="34" charset="0"/>
            </a:endParaRPr>
          </a:p>
        </p:txBody>
      </p:sp>
      <p:sp>
        <p:nvSpPr>
          <p:cNvPr id="59" name="TextBox 58">
            <a:extLst>
              <a:ext uri="{FF2B5EF4-FFF2-40B4-BE49-F238E27FC236}">
                <a16:creationId xmlns:a16="http://schemas.microsoft.com/office/drawing/2014/main" xmlns="" id="{A5E17CC1-58A4-480E-814F-F03D167401E5}"/>
              </a:ext>
            </a:extLst>
          </p:cNvPr>
          <p:cNvSpPr txBox="1"/>
          <p:nvPr/>
        </p:nvSpPr>
        <p:spPr>
          <a:xfrm>
            <a:off x="7864086" y="2121659"/>
            <a:ext cx="734027"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2014</a:t>
            </a:r>
            <a:endParaRPr lang="en-US" dirty="0">
              <a:solidFill>
                <a:srgbClr val="F57F43"/>
              </a:solidFill>
              <a:latin typeface="Century Gothic" panose="020B0502020202020204" pitchFamily="34" charset="0"/>
            </a:endParaRPr>
          </a:p>
        </p:txBody>
      </p:sp>
      <p:pic>
        <p:nvPicPr>
          <p:cNvPr id="61" name="Picture 60">
            <a:extLst>
              <a:ext uri="{FF2B5EF4-FFF2-40B4-BE49-F238E27FC236}">
                <a16:creationId xmlns:a16="http://schemas.microsoft.com/office/drawing/2014/main" xmlns="" id="{9E0588E8-174D-401D-B4E8-A71E03F903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3191" y="3986027"/>
            <a:ext cx="501734" cy="479042"/>
          </a:xfrm>
          <a:prstGeom prst="rect">
            <a:avLst/>
          </a:prstGeom>
        </p:spPr>
      </p:pic>
      <p:sp>
        <p:nvSpPr>
          <p:cNvPr id="64" name="TextBox 63">
            <a:extLst>
              <a:ext uri="{FF2B5EF4-FFF2-40B4-BE49-F238E27FC236}">
                <a16:creationId xmlns:a16="http://schemas.microsoft.com/office/drawing/2014/main" xmlns="" id="{708ECD34-CBF2-42A3-9F6C-91637EEBCBF6}"/>
              </a:ext>
            </a:extLst>
          </p:cNvPr>
          <p:cNvSpPr txBox="1"/>
          <p:nvPr/>
        </p:nvSpPr>
        <p:spPr>
          <a:xfrm>
            <a:off x="7587156" y="4534402"/>
            <a:ext cx="1424803"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7th Grade</a:t>
            </a:r>
            <a:endParaRPr lang="en-US" dirty="0">
              <a:solidFill>
                <a:srgbClr val="F57F43"/>
              </a:solidFill>
              <a:latin typeface="Century Gothic" panose="020B0502020202020204" pitchFamily="34" charset="0"/>
            </a:endParaRPr>
          </a:p>
        </p:txBody>
      </p:sp>
      <p:sp>
        <p:nvSpPr>
          <p:cNvPr id="66" name="Rectangle: Rounded Corners 65">
            <a:extLst>
              <a:ext uri="{FF2B5EF4-FFF2-40B4-BE49-F238E27FC236}">
                <a16:creationId xmlns:a16="http://schemas.microsoft.com/office/drawing/2014/main" xmlns="" id="{6327336F-C6E7-4C78-9B5C-7873AD51C665}"/>
              </a:ext>
            </a:extLst>
          </p:cNvPr>
          <p:cNvSpPr/>
          <p:nvPr/>
        </p:nvSpPr>
        <p:spPr>
          <a:xfrm>
            <a:off x="3238889" y="5424808"/>
            <a:ext cx="342900" cy="82088"/>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 name="Rectangle: Rounded Corners 66">
            <a:extLst>
              <a:ext uri="{FF2B5EF4-FFF2-40B4-BE49-F238E27FC236}">
                <a16:creationId xmlns:a16="http://schemas.microsoft.com/office/drawing/2014/main" xmlns="" id="{307E5631-13E5-4D73-AF41-9E5D203920FA}"/>
              </a:ext>
            </a:extLst>
          </p:cNvPr>
          <p:cNvSpPr/>
          <p:nvPr/>
        </p:nvSpPr>
        <p:spPr>
          <a:xfrm rot="10800000">
            <a:off x="3238889" y="5282923"/>
            <a:ext cx="342900" cy="82088"/>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Title 1">
            <a:extLst>
              <a:ext uri="{FF2B5EF4-FFF2-40B4-BE49-F238E27FC236}">
                <a16:creationId xmlns:a16="http://schemas.microsoft.com/office/drawing/2014/main" xmlns="" id="{6516EE06-62C0-4E8A-8CA7-904DC8002D00}"/>
              </a:ext>
            </a:extLst>
          </p:cNvPr>
          <p:cNvSpPr txBox="1">
            <a:spLocks/>
          </p:cNvSpPr>
          <p:nvPr/>
        </p:nvSpPr>
        <p:spPr>
          <a:xfrm>
            <a:off x="3591621" y="5209520"/>
            <a:ext cx="288001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2025" b="1" dirty="0">
                <a:solidFill>
                  <a:schemeClr val="accent2"/>
                </a:solidFill>
                <a:latin typeface="Century Gothic" panose="020B0502020202020204" pitchFamily="34" charset="0"/>
              </a:rPr>
              <a:t>Continuously Enrolled</a:t>
            </a:r>
            <a:endParaRPr lang="en-US" sz="2025" dirty="0">
              <a:solidFill>
                <a:schemeClr val="accent1">
                  <a:lumMod val="75000"/>
                </a:schemeClr>
              </a:solidFill>
              <a:latin typeface="Century Gothic" panose="020B0502020202020204" pitchFamily="34" charset="0"/>
            </a:endParaRPr>
          </a:p>
        </p:txBody>
      </p:sp>
      <p:grpSp>
        <p:nvGrpSpPr>
          <p:cNvPr id="2" name="Group 1">
            <a:extLst>
              <a:ext uri="{FF2B5EF4-FFF2-40B4-BE49-F238E27FC236}">
                <a16:creationId xmlns:a16="http://schemas.microsoft.com/office/drawing/2014/main" xmlns="" id="{79EF86E7-BF92-4925-998D-9AF2C9ED5BA6}"/>
              </a:ext>
            </a:extLst>
          </p:cNvPr>
          <p:cNvGrpSpPr/>
          <p:nvPr/>
        </p:nvGrpSpPr>
        <p:grpSpPr>
          <a:xfrm>
            <a:off x="445621" y="2605001"/>
            <a:ext cx="1307804" cy="1307804"/>
            <a:chOff x="594161" y="1988104"/>
            <a:chExt cx="1743739" cy="1743739"/>
          </a:xfrm>
        </p:grpSpPr>
        <p:pic>
          <p:nvPicPr>
            <p:cNvPr id="12" name="Picture 11">
              <a:extLst>
                <a:ext uri="{FF2B5EF4-FFF2-40B4-BE49-F238E27FC236}">
                  <a16:creationId xmlns:a16="http://schemas.microsoft.com/office/drawing/2014/main" xmlns="" id="{2FE73585-FAA7-4E45-AFF5-A005153997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68" y="2962574"/>
              <a:ext cx="581482" cy="574546"/>
            </a:xfrm>
            <a:prstGeom prst="rect">
              <a:avLst/>
            </a:prstGeom>
          </p:spPr>
        </p:pic>
        <p:pic>
          <p:nvPicPr>
            <p:cNvPr id="13" name="Picture 12">
              <a:extLst>
                <a:ext uri="{FF2B5EF4-FFF2-40B4-BE49-F238E27FC236}">
                  <a16:creationId xmlns:a16="http://schemas.microsoft.com/office/drawing/2014/main" xmlns="" id="{9E27672E-2504-4C7F-9EF5-1F57193244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919" y="2090202"/>
              <a:ext cx="1011280" cy="767716"/>
            </a:xfrm>
            <a:prstGeom prst="rect">
              <a:avLst/>
            </a:prstGeom>
          </p:spPr>
        </p:pic>
        <p:pic>
          <p:nvPicPr>
            <p:cNvPr id="65" name="Picture 64">
              <a:extLst>
                <a:ext uri="{FF2B5EF4-FFF2-40B4-BE49-F238E27FC236}">
                  <a16:creationId xmlns:a16="http://schemas.microsoft.com/office/drawing/2014/main" xmlns="" id="{10013C9A-FF38-49AA-AE31-8383E86A8DC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2047" y="2963503"/>
              <a:ext cx="612986" cy="592553"/>
            </a:xfrm>
            <a:prstGeom prst="rect">
              <a:avLst/>
            </a:prstGeom>
          </p:spPr>
        </p:pic>
        <p:sp>
          <p:nvSpPr>
            <p:cNvPr id="8" name="Rectangle 7">
              <a:extLst>
                <a:ext uri="{FF2B5EF4-FFF2-40B4-BE49-F238E27FC236}">
                  <a16:creationId xmlns:a16="http://schemas.microsoft.com/office/drawing/2014/main" xmlns="" id="{286779E4-3D3B-4D25-AE58-CA49EFC99E8B}"/>
                </a:ext>
              </a:extLst>
            </p:cNvPr>
            <p:cNvSpPr/>
            <p:nvPr/>
          </p:nvSpPr>
          <p:spPr>
            <a:xfrm>
              <a:off x="594161" y="1988104"/>
              <a:ext cx="1743739" cy="1743739"/>
            </a:xfrm>
            <a:prstGeom prst="rect">
              <a:avLst/>
            </a:prstGeom>
            <a:noFill/>
            <a:ln w="25400">
              <a:solidFill>
                <a:srgbClr val="F57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2" name="Group 41">
            <a:extLst>
              <a:ext uri="{FF2B5EF4-FFF2-40B4-BE49-F238E27FC236}">
                <a16:creationId xmlns:a16="http://schemas.microsoft.com/office/drawing/2014/main" xmlns="" id="{32DBCC78-D9D2-4E16-BA1B-E082D4F7998E}"/>
              </a:ext>
            </a:extLst>
          </p:cNvPr>
          <p:cNvGrpSpPr/>
          <p:nvPr/>
        </p:nvGrpSpPr>
        <p:grpSpPr>
          <a:xfrm>
            <a:off x="2917024" y="2605001"/>
            <a:ext cx="1307804" cy="1307804"/>
            <a:chOff x="594161" y="1988104"/>
            <a:chExt cx="1743739" cy="1743739"/>
          </a:xfrm>
        </p:grpSpPr>
        <p:pic>
          <p:nvPicPr>
            <p:cNvPr id="46" name="Picture 45">
              <a:extLst>
                <a:ext uri="{FF2B5EF4-FFF2-40B4-BE49-F238E27FC236}">
                  <a16:creationId xmlns:a16="http://schemas.microsoft.com/office/drawing/2014/main" xmlns="" id="{60E87CFB-1B7B-43FA-B40F-D880C3D5B6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68" y="2962574"/>
              <a:ext cx="581482" cy="574546"/>
            </a:xfrm>
            <a:prstGeom prst="rect">
              <a:avLst/>
            </a:prstGeom>
          </p:spPr>
        </p:pic>
        <p:pic>
          <p:nvPicPr>
            <p:cNvPr id="50" name="Picture 49">
              <a:extLst>
                <a:ext uri="{FF2B5EF4-FFF2-40B4-BE49-F238E27FC236}">
                  <a16:creationId xmlns:a16="http://schemas.microsoft.com/office/drawing/2014/main" xmlns="" id="{CB4E5546-502C-4830-A854-02ECE31350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919" y="2090202"/>
              <a:ext cx="1011280" cy="767716"/>
            </a:xfrm>
            <a:prstGeom prst="rect">
              <a:avLst/>
            </a:prstGeom>
          </p:spPr>
        </p:pic>
        <p:pic>
          <p:nvPicPr>
            <p:cNvPr id="52" name="Picture 51">
              <a:extLst>
                <a:ext uri="{FF2B5EF4-FFF2-40B4-BE49-F238E27FC236}">
                  <a16:creationId xmlns:a16="http://schemas.microsoft.com/office/drawing/2014/main" xmlns="" id="{EF1F6F64-E143-4F91-87A3-4DCF4C88347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2047" y="2963503"/>
              <a:ext cx="612986" cy="592553"/>
            </a:xfrm>
            <a:prstGeom prst="rect">
              <a:avLst/>
            </a:prstGeom>
          </p:spPr>
        </p:pic>
        <p:sp>
          <p:nvSpPr>
            <p:cNvPr id="53" name="Rectangle 52">
              <a:extLst>
                <a:ext uri="{FF2B5EF4-FFF2-40B4-BE49-F238E27FC236}">
                  <a16:creationId xmlns:a16="http://schemas.microsoft.com/office/drawing/2014/main" xmlns="" id="{569F0B01-589A-465B-9560-40AFB051BBF7}"/>
                </a:ext>
              </a:extLst>
            </p:cNvPr>
            <p:cNvSpPr/>
            <p:nvPr/>
          </p:nvSpPr>
          <p:spPr>
            <a:xfrm>
              <a:off x="594161" y="1988104"/>
              <a:ext cx="1743739" cy="1743739"/>
            </a:xfrm>
            <a:prstGeom prst="rect">
              <a:avLst/>
            </a:prstGeom>
            <a:noFill/>
            <a:ln w="25400">
              <a:solidFill>
                <a:srgbClr val="F57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55" name="Group 54">
            <a:extLst>
              <a:ext uri="{FF2B5EF4-FFF2-40B4-BE49-F238E27FC236}">
                <a16:creationId xmlns:a16="http://schemas.microsoft.com/office/drawing/2014/main" xmlns="" id="{0E646D95-7CB7-45D4-8CF4-4376C080B222}"/>
              </a:ext>
            </a:extLst>
          </p:cNvPr>
          <p:cNvGrpSpPr/>
          <p:nvPr/>
        </p:nvGrpSpPr>
        <p:grpSpPr>
          <a:xfrm>
            <a:off x="5247714" y="2605001"/>
            <a:ext cx="1307804" cy="1307804"/>
            <a:chOff x="594161" y="1988104"/>
            <a:chExt cx="1743739" cy="1743739"/>
          </a:xfrm>
        </p:grpSpPr>
        <p:pic>
          <p:nvPicPr>
            <p:cNvPr id="58" name="Picture 57">
              <a:extLst>
                <a:ext uri="{FF2B5EF4-FFF2-40B4-BE49-F238E27FC236}">
                  <a16:creationId xmlns:a16="http://schemas.microsoft.com/office/drawing/2014/main" xmlns="" id="{1DA76CB1-57C3-46F6-B94B-74F560D4DA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68" y="2962574"/>
              <a:ext cx="581482" cy="574546"/>
            </a:xfrm>
            <a:prstGeom prst="rect">
              <a:avLst/>
            </a:prstGeom>
          </p:spPr>
        </p:pic>
        <p:pic>
          <p:nvPicPr>
            <p:cNvPr id="60" name="Picture 59">
              <a:extLst>
                <a:ext uri="{FF2B5EF4-FFF2-40B4-BE49-F238E27FC236}">
                  <a16:creationId xmlns:a16="http://schemas.microsoft.com/office/drawing/2014/main" xmlns="" id="{333ACC18-3E17-4473-8A9E-E1AD48078F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919" y="2090202"/>
              <a:ext cx="1011280" cy="767716"/>
            </a:xfrm>
            <a:prstGeom prst="rect">
              <a:avLst/>
            </a:prstGeom>
          </p:spPr>
        </p:pic>
        <p:pic>
          <p:nvPicPr>
            <p:cNvPr id="62" name="Picture 61">
              <a:extLst>
                <a:ext uri="{FF2B5EF4-FFF2-40B4-BE49-F238E27FC236}">
                  <a16:creationId xmlns:a16="http://schemas.microsoft.com/office/drawing/2014/main" xmlns="" id="{7F1A33C3-6E6C-4F65-981B-83F51E32480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2047" y="2963503"/>
              <a:ext cx="612986" cy="592553"/>
            </a:xfrm>
            <a:prstGeom prst="rect">
              <a:avLst/>
            </a:prstGeom>
          </p:spPr>
        </p:pic>
        <p:sp>
          <p:nvSpPr>
            <p:cNvPr id="63" name="Rectangle 62">
              <a:extLst>
                <a:ext uri="{FF2B5EF4-FFF2-40B4-BE49-F238E27FC236}">
                  <a16:creationId xmlns:a16="http://schemas.microsoft.com/office/drawing/2014/main" xmlns="" id="{7A8A5149-2738-46BE-89AB-E001E3C14243}"/>
                </a:ext>
              </a:extLst>
            </p:cNvPr>
            <p:cNvSpPr/>
            <p:nvPr/>
          </p:nvSpPr>
          <p:spPr>
            <a:xfrm>
              <a:off x="594161" y="1988104"/>
              <a:ext cx="1743739" cy="1743739"/>
            </a:xfrm>
            <a:prstGeom prst="rect">
              <a:avLst/>
            </a:prstGeom>
            <a:noFill/>
            <a:ln w="25400">
              <a:solidFill>
                <a:srgbClr val="F57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78" name="Group 77">
            <a:extLst>
              <a:ext uri="{FF2B5EF4-FFF2-40B4-BE49-F238E27FC236}">
                <a16:creationId xmlns:a16="http://schemas.microsoft.com/office/drawing/2014/main" xmlns="" id="{89E3CD4B-CD37-4CC1-A6D7-C4DFF9DA9A92}"/>
              </a:ext>
            </a:extLst>
          </p:cNvPr>
          <p:cNvGrpSpPr/>
          <p:nvPr/>
        </p:nvGrpSpPr>
        <p:grpSpPr>
          <a:xfrm>
            <a:off x="7472856" y="2605001"/>
            <a:ext cx="1307804" cy="1307804"/>
            <a:chOff x="594161" y="1988104"/>
            <a:chExt cx="1743739" cy="1743739"/>
          </a:xfrm>
        </p:grpSpPr>
        <p:pic>
          <p:nvPicPr>
            <p:cNvPr id="79" name="Picture 78">
              <a:extLst>
                <a:ext uri="{FF2B5EF4-FFF2-40B4-BE49-F238E27FC236}">
                  <a16:creationId xmlns:a16="http://schemas.microsoft.com/office/drawing/2014/main" xmlns="" id="{3E97B3F0-A6C2-416B-BF56-412929A655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68" y="2962574"/>
              <a:ext cx="581482" cy="574546"/>
            </a:xfrm>
            <a:prstGeom prst="rect">
              <a:avLst/>
            </a:prstGeom>
          </p:spPr>
        </p:pic>
        <p:pic>
          <p:nvPicPr>
            <p:cNvPr id="80" name="Picture 79">
              <a:extLst>
                <a:ext uri="{FF2B5EF4-FFF2-40B4-BE49-F238E27FC236}">
                  <a16:creationId xmlns:a16="http://schemas.microsoft.com/office/drawing/2014/main" xmlns="" id="{279FC7C9-CFDF-48DB-A802-4B1F5D7D52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919" y="2090202"/>
              <a:ext cx="1011280" cy="767716"/>
            </a:xfrm>
            <a:prstGeom prst="rect">
              <a:avLst/>
            </a:prstGeom>
          </p:spPr>
        </p:pic>
        <p:pic>
          <p:nvPicPr>
            <p:cNvPr id="81" name="Picture 80">
              <a:extLst>
                <a:ext uri="{FF2B5EF4-FFF2-40B4-BE49-F238E27FC236}">
                  <a16:creationId xmlns:a16="http://schemas.microsoft.com/office/drawing/2014/main" xmlns="" id="{2E727752-1C1E-4806-B65B-0438C028B79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2047" y="2963503"/>
              <a:ext cx="612986" cy="592553"/>
            </a:xfrm>
            <a:prstGeom prst="rect">
              <a:avLst/>
            </a:prstGeom>
          </p:spPr>
        </p:pic>
        <p:sp>
          <p:nvSpPr>
            <p:cNvPr id="82" name="Rectangle 81">
              <a:extLst>
                <a:ext uri="{FF2B5EF4-FFF2-40B4-BE49-F238E27FC236}">
                  <a16:creationId xmlns:a16="http://schemas.microsoft.com/office/drawing/2014/main" xmlns="" id="{F6E220C8-7482-4446-9B69-5AB003003FB2}"/>
                </a:ext>
              </a:extLst>
            </p:cNvPr>
            <p:cNvSpPr/>
            <p:nvPr/>
          </p:nvSpPr>
          <p:spPr>
            <a:xfrm>
              <a:off x="594161" y="1988104"/>
              <a:ext cx="1743739" cy="1743739"/>
            </a:xfrm>
            <a:prstGeom prst="rect">
              <a:avLst/>
            </a:prstGeom>
            <a:noFill/>
            <a:ln w="25400">
              <a:solidFill>
                <a:srgbClr val="F57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83" name="Group 82">
            <a:extLst>
              <a:ext uri="{FF2B5EF4-FFF2-40B4-BE49-F238E27FC236}">
                <a16:creationId xmlns:a16="http://schemas.microsoft.com/office/drawing/2014/main" xmlns="" id="{6E48FD90-CDF0-49E8-BEB4-4077FA1621FD}"/>
              </a:ext>
            </a:extLst>
          </p:cNvPr>
          <p:cNvGrpSpPr/>
          <p:nvPr/>
        </p:nvGrpSpPr>
        <p:grpSpPr>
          <a:xfrm>
            <a:off x="4477474" y="3024688"/>
            <a:ext cx="473201" cy="473201"/>
            <a:chOff x="2728752" y="2947738"/>
            <a:chExt cx="630934" cy="630934"/>
          </a:xfrm>
        </p:grpSpPr>
        <p:sp>
          <p:nvSpPr>
            <p:cNvPr id="84" name="Rectangle: Rounded Corners 83">
              <a:extLst>
                <a:ext uri="{FF2B5EF4-FFF2-40B4-BE49-F238E27FC236}">
                  <a16:creationId xmlns:a16="http://schemas.microsoft.com/office/drawing/2014/main" xmlns="" id="{70E01CA2-FBB8-41FC-BD32-855D738EB5C1}"/>
                </a:ext>
              </a:extLst>
            </p:cNvPr>
            <p:cNvSpPr/>
            <p:nvPr/>
          </p:nvSpPr>
          <p:spPr>
            <a:xfrm>
              <a:off x="2728752"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5" name="Rectangle: Rounded Corners 84">
              <a:extLst>
                <a:ext uri="{FF2B5EF4-FFF2-40B4-BE49-F238E27FC236}">
                  <a16:creationId xmlns:a16="http://schemas.microsoft.com/office/drawing/2014/main" xmlns="" id="{9F805222-BAC4-4B2A-920B-20394198A73A}"/>
                </a:ext>
              </a:extLst>
            </p:cNvPr>
            <p:cNvSpPr/>
            <p:nvPr/>
          </p:nvSpPr>
          <p:spPr>
            <a:xfrm rot="5400000">
              <a:off x="2724043"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86" name="Group 85">
            <a:extLst>
              <a:ext uri="{FF2B5EF4-FFF2-40B4-BE49-F238E27FC236}">
                <a16:creationId xmlns:a16="http://schemas.microsoft.com/office/drawing/2014/main" xmlns="" id="{31592337-A252-4D59-BBB0-5A1A2C18D273}"/>
              </a:ext>
            </a:extLst>
          </p:cNvPr>
          <p:cNvGrpSpPr/>
          <p:nvPr/>
        </p:nvGrpSpPr>
        <p:grpSpPr>
          <a:xfrm>
            <a:off x="6777586" y="3024688"/>
            <a:ext cx="473201" cy="473201"/>
            <a:chOff x="2728752" y="2947738"/>
            <a:chExt cx="630934" cy="630934"/>
          </a:xfrm>
        </p:grpSpPr>
        <p:sp>
          <p:nvSpPr>
            <p:cNvPr id="87" name="Rectangle: Rounded Corners 86">
              <a:extLst>
                <a:ext uri="{FF2B5EF4-FFF2-40B4-BE49-F238E27FC236}">
                  <a16:creationId xmlns:a16="http://schemas.microsoft.com/office/drawing/2014/main" xmlns="" id="{61934863-F88F-4517-BB9B-C7F638F6FC13}"/>
                </a:ext>
              </a:extLst>
            </p:cNvPr>
            <p:cNvSpPr/>
            <p:nvPr/>
          </p:nvSpPr>
          <p:spPr>
            <a:xfrm>
              <a:off x="2728752"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 name="Rectangle: Rounded Corners 87">
              <a:extLst>
                <a:ext uri="{FF2B5EF4-FFF2-40B4-BE49-F238E27FC236}">
                  <a16:creationId xmlns:a16="http://schemas.microsoft.com/office/drawing/2014/main" xmlns="" id="{74D1DCFF-B7CC-4936-8E58-978FA36F9D75}"/>
                </a:ext>
              </a:extLst>
            </p:cNvPr>
            <p:cNvSpPr/>
            <p:nvPr/>
          </p:nvSpPr>
          <p:spPr>
            <a:xfrm rot="5400000">
              <a:off x="2724043"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56"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7"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0732414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588876" y="517714"/>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Closing the Gaps</a:t>
            </a:r>
            <a:r>
              <a:rPr lang="en-US" sz="3200" b="1">
                <a:solidFill>
                  <a:schemeClr val="accent2"/>
                </a:solidFill>
                <a:latin typeface="Century Gothic" panose="020B0502020202020204" pitchFamily="34" charset="0"/>
              </a:rPr>
              <a:t>: </a:t>
            </a:r>
            <a:endParaRPr lang="en-US" sz="3200" b="1" smtClean="0">
              <a:solidFill>
                <a:schemeClr val="accent2"/>
              </a:solidFill>
              <a:latin typeface="Century Gothic" panose="020B0502020202020204" pitchFamily="34" charset="0"/>
            </a:endParaRPr>
          </a:p>
          <a:p>
            <a:pPr>
              <a:lnSpc>
                <a:spcPct val="100000"/>
              </a:lnSpc>
            </a:pPr>
            <a:r>
              <a:rPr lang="en-US" sz="3200" dirty="0" smtClean="0">
                <a:solidFill>
                  <a:schemeClr val="tx1"/>
                </a:solidFill>
                <a:latin typeface="Century Gothic" panose="020B0502020202020204" pitchFamily="34" charset="0"/>
              </a:rPr>
              <a:t>Continuously </a:t>
            </a:r>
            <a:r>
              <a:rPr lang="en-US" sz="3200" dirty="0">
                <a:solidFill>
                  <a:schemeClr val="tx1"/>
                </a:solidFill>
                <a:latin typeface="Century Gothic" panose="020B0502020202020204" pitchFamily="34" charset="0"/>
              </a:rPr>
              <a:t>Enrolled in District</a:t>
            </a:r>
            <a:endParaRPr lang="en-US" sz="3200" dirty="0">
              <a:solidFill>
                <a:schemeClr val="accent1">
                  <a:lumMod val="75000"/>
                </a:schemeClr>
              </a:solidFill>
              <a:latin typeface="Century Gothic" panose="020B0502020202020204" pitchFamily="34" charset="0"/>
            </a:endParaRPr>
          </a:p>
        </p:txBody>
      </p:sp>
      <p:sp>
        <p:nvSpPr>
          <p:cNvPr id="48" name="TextBox 47">
            <a:extLst>
              <a:ext uri="{FF2B5EF4-FFF2-40B4-BE49-F238E27FC236}">
                <a16:creationId xmlns:a16="http://schemas.microsoft.com/office/drawing/2014/main" xmlns="" id="{73C29892-B478-4A67-BC21-C6F536450332}"/>
              </a:ext>
            </a:extLst>
          </p:cNvPr>
          <p:cNvSpPr txBox="1"/>
          <p:nvPr/>
        </p:nvSpPr>
        <p:spPr>
          <a:xfrm>
            <a:off x="733513" y="2169787"/>
            <a:ext cx="734027"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2017</a:t>
            </a:r>
            <a:endParaRPr lang="en-US" dirty="0">
              <a:solidFill>
                <a:srgbClr val="F57F43"/>
              </a:solidFill>
              <a:latin typeface="Century Gothic" panose="020B0502020202020204" pitchFamily="34" charset="0"/>
            </a:endParaRPr>
          </a:p>
        </p:txBody>
      </p:sp>
      <p:pic>
        <p:nvPicPr>
          <p:cNvPr id="3" name="Picture 2">
            <a:extLst>
              <a:ext uri="{FF2B5EF4-FFF2-40B4-BE49-F238E27FC236}">
                <a16:creationId xmlns:a16="http://schemas.microsoft.com/office/drawing/2014/main" xmlns="" id="{C9100F4F-85C1-4C65-B466-D8CB8F6991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157" y="4034153"/>
            <a:ext cx="501734" cy="479042"/>
          </a:xfrm>
          <a:prstGeom prst="rect">
            <a:avLst/>
          </a:prstGeom>
        </p:spPr>
      </p:pic>
      <p:sp>
        <p:nvSpPr>
          <p:cNvPr id="14" name="TextBox 13">
            <a:extLst>
              <a:ext uri="{FF2B5EF4-FFF2-40B4-BE49-F238E27FC236}">
                <a16:creationId xmlns:a16="http://schemas.microsoft.com/office/drawing/2014/main" xmlns="" id="{B864CED5-78CF-49BA-90F5-019A36D9A421}"/>
              </a:ext>
            </a:extLst>
          </p:cNvPr>
          <p:cNvSpPr txBox="1"/>
          <p:nvPr/>
        </p:nvSpPr>
        <p:spPr>
          <a:xfrm>
            <a:off x="435911" y="4582527"/>
            <a:ext cx="1519014"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10th Grade</a:t>
            </a:r>
            <a:endParaRPr lang="en-US" dirty="0">
              <a:solidFill>
                <a:srgbClr val="F57F43"/>
              </a:solidFill>
              <a:latin typeface="Century Gothic" panose="020B0502020202020204" pitchFamily="34" charset="0"/>
            </a:endParaRPr>
          </a:p>
        </p:txBody>
      </p:sp>
      <p:grpSp>
        <p:nvGrpSpPr>
          <p:cNvPr id="7" name="Group 6">
            <a:extLst>
              <a:ext uri="{FF2B5EF4-FFF2-40B4-BE49-F238E27FC236}">
                <a16:creationId xmlns:a16="http://schemas.microsoft.com/office/drawing/2014/main" xmlns="" id="{056FC280-842E-4C2C-9B12-6ABF7B12BA5D}"/>
              </a:ext>
            </a:extLst>
          </p:cNvPr>
          <p:cNvGrpSpPr/>
          <p:nvPr/>
        </p:nvGrpSpPr>
        <p:grpSpPr>
          <a:xfrm>
            <a:off x="2046564" y="3072814"/>
            <a:ext cx="473201" cy="473201"/>
            <a:chOff x="2728752" y="2947738"/>
            <a:chExt cx="630934" cy="630934"/>
          </a:xfrm>
        </p:grpSpPr>
        <p:sp>
          <p:nvSpPr>
            <p:cNvPr id="4" name="Rectangle: Rounded Corners 3">
              <a:extLst>
                <a:ext uri="{FF2B5EF4-FFF2-40B4-BE49-F238E27FC236}">
                  <a16:creationId xmlns:a16="http://schemas.microsoft.com/office/drawing/2014/main" xmlns="" id="{4A9E6856-4CB1-48EA-8D56-5FBDCFAE36EA}"/>
                </a:ext>
              </a:extLst>
            </p:cNvPr>
            <p:cNvSpPr/>
            <p:nvPr/>
          </p:nvSpPr>
          <p:spPr>
            <a:xfrm>
              <a:off x="2728752"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Rounded Corners 15">
              <a:extLst>
                <a:ext uri="{FF2B5EF4-FFF2-40B4-BE49-F238E27FC236}">
                  <a16:creationId xmlns:a16="http://schemas.microsoft.com/office/drawing/2014/main" xmlns="" id="{1865966F-9FB1-4D0D-BE5D-B0DDF7EE91E7}"/>
                </a:ext>
              </a:extLst>
            </p:cNvPr>
            <p:cNvSpPr/>
            <p:nvPr/>
          </p:nvSpPr>
          <p:spPr>
            <a:xfrm rot="5400000">
              <a:off x="2724043"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36" name="TextBox 35">
            <a:extLst>
              <a:ext uri="{FF2B5EF4-FFF2-40B4-BE49-F238E27FC236}">
                <a16:creationId xmlns:a16="http://schemas.microsoft.com/office/drawing/2014/main" xmlns="" id="{9A200FEB-AEBF-4249-8FB1-ABCC8F79214D}"/>
              </a:ext>
            </a:extLst>
          </p:cNvPr>
          <p:cNvSpPr txBox="1"/>
          <p:nvPr/>
        </p:nvSpPr>
        <p:spPr>
          <a:xfrm>
            <a:off x="3235597" y="2177667"/>
            <a:ext cx="734027"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2016</a:t>
            </a:r>
            <a:endParaRPr lang="en-US" dirty="0">
              <a:solidFill>
                <a:srgbClr val="F57F43"/>
              </a:solidFill>
              <a:latin typeface="Century Gothic" panose="020B0502020202020204" pitchFamily="34" charset="0"/>
            </a:endParaRPr>
          </a:p>
        </p:txBody>
      </p:sp>
      <p:pic>
        <p:nvPicPr>
          <p:cNvPr id="38" name="Picture 37">
            <a:extLst>
              <a:ext uri="{FF2B5EF4-FFF2-40B4-BE49-F238E27FC236}">
                <a16:creationId xmlns:a16="http://schemas.microsoft.com/office/drawing/2014/main" xmlns="" id="{4944D56F-2036-4E7F-8017-61F6CBEA48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2" y="4034153"/>
            <a:ext cx="501734" cy="479042"/>
          </a:xfrm>
          <a:prstGeom prst="rect">
            <a:avLst/>
          </a:prstGeom>
        </p:spPr>
      </p:pic>
      <p:sp>
        <p:nvSpPr>
          <p:cNvPr id="41" name="TextBox 40">
            <a:extLst>
              <a:ext uri="{FF2B5EF4-FFF2-40B4-BE49-F238E27FC236}">
                <a16:creationId xmlns:a16="http://schemas.microsoft.com/office/drawing/2014/main" xmlns="" id="{A9EC533D-EBFE-43D2-A450-22C6A246D494}"/>
              </a:ext>
            </a:extLst>
          </p:cNvPr>
          <p:cNvSpPr txBox="1"/>
          <p:nvPr/>
        </p:nvSpPr>
        <p:spPr>
          <a:xfrm>
            <a:off x="2943140" y="4582528"/>
            <a:ext cx="1326030"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9th Grade</a:t>
            </a:r>
            <a:endParaRPr lang="en-US" dirty="0">
              <a:solidFill>
                <a:srgbClr val="F57F43"/>
              </a:solidFill>
              <a:latin typeface="Century Gothic" panose="020B0502020202020204" pitchFamily="34" charset="0"/>
            </a:endParaRPr>
          </a:p>
        </p:txBody>
      </p:sp>
      <p:sp>
        <p:nvSpPr>
          <p:cNvPr id="49" name="TextBox 48">
            <a:extLst>
              <a:ext uri="{FF2B5EF4-FFF2-40B4-BE49-F238E27FC236}">
                <a16:creationId xmlns:a16="http://schemas.microsoft.com/office/drawing/2014/main" xmlns="" id="{4E4AC03B-111E-4DAB-B057-D6427DDF6306}"/>
              </a:ext>
            </a:extLst>
          </p:cNvPr>
          <p:cNvSpPr txBox="1"/>
          <p:nvPr/>
        </p:nvSpPr>
        <p:spPr>
          <a:xfrm>
            <a:off x="5549842" y="2185550"/>
            <a:ext cx="734027"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2015</a:t>
            </a:r>
            <a:endParaRPr lang="en-US" dirty="0">
              <a:solidFill>
                <a:srgbClr val="F57F43"/>
              </a:solidFill>
              <a:latin typeface="Century Gothic" panose="020B0502020202020204" pitchFamily="34" charset="0"/>
            </a:endParaRPr>
          </a:p>
        </p:txBody>
      </p:sp>
      <p:pic>
        <p:nvPicPr>
          <p:cNvPr id="51" name="Picture 50">
            <a:extLst>
              <a:ext uri="{FF2B5EF4-FFF2-40B4-BE49-F238E27FC236}">
                <a16:creationId xmlns:a16="http://schemas.microsoft.com/office/drawing/2014/main" xmlns="" id="{7F1F6EE9-09A5-47F5-B372-ACA748CF27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4647" y="4034153"/>
            <a:ext cx="501734" cy="479042"/>
          </a:xfrm>
          <a:prstGeom prst="rect">
            <a:avLst/>
          </a:prstGeom>
        </p:spPr>
      </p:pic>
      <p:sp>
        <p:nvSpPr>
          <p:cNvPr id="54" name="TextBox 53">
            <a:extLst>
              <a:ext uri="{FF2B5EF4-FFF2-40B4-BE49-F238E27FC236}">
                <a16:creationId xmlns:a16="http://schemas.microsoft.com/office/drawing/2014/main" xmlns="" id="{215E175B-0A3F-41BD-BA74-564E2CA627BA}"/>
              </a:ext>
            </a:extLst>
          </p:cNvPr>
          <p:cNvSpPr txBox="1"/>
          <p:nvPr/>
        </p:nvSpPr>
        <p:spPr>
          <a:xfrm>
            <a:off x="5257385" y="4582528"/>
            <a:ext cx="1326030"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8th Grade</a:t>
            </a:r>
            <a:endParaRPr lang="en-US" dirty="0">
              <a:solidFill>
                <a:srgbClr val="F57F43"/>
              </a:solidFill>
              <a:latin typeface="Century Gothic" panose="020B0502020202020204" pitchFamily="34" charset="0"/>
            </a:endParaRPr>
          </a:p>
        </p:txBody>
      </p:sp>
      <p:sp>
        <p:nvSpPr>
          <p:cNvPr id="59" name="TextBox 58">
            <a:extLst>
              <a:ext uri="{FF2B5EF4-FFF2-40B4-BE49-F238E27FC236}">
                <a16:creationId xmlns:a16="http://schemas.microsoft.com/office/drawing/2014/main" xmlns="" id="{A5E17CC1-58A4-480E-814F-F03D167401E5}"/>
              </a:ext>
            </a:extLst>
          </p:cNvPr>
          <p:cNvSpPr txBox="1"/>
          <p:nvPr/>
        </p:nvSpPr>
        <p:spPr>
          <a:xfrm>
            <a:off x="7864086" y="2169785"/>
            <a:ext cx="734027"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2014</a:t>
            </a:r>
            <a:endParaRPr lang="en-US" dirty="0">
              <a:solidFill>
                <a:srgbClr val="F57F43"/>
              </a:solidFill>
              <a:latin typeface="Century Gothic" panose="020B0502020202020204" pitchFamily="34" charset="0"/>
            </a:endParaRPr>
          </a:p>
        </p:txBody>
      </p:sp>
      <p:sp>
        <p:nvSpPr>
          <p:cNvPr id="66" name="Rectangle: Rounded Corners 65">
            <a:extLst>
              <a:ext uri="{FF2B5EF4-FFF2-40B4-BE49-F238E27FC236}">
                <a16:creationId xmlns:a16="http://schemas.microsoft.com/office/drawing/2014/main" xmlns="" id="{6327336F-C6E7-4C78-9B5C-7873AD51C665}"/>
              </a:ext>
            </a:extLst>
          </p:cNvPr>
          <p:cNvSpPr/>
          <p:nvPr/>
        </p:nvSpPr>
        <p:spPr>
          <a:xfrm>
            <a:off x="3238889" y="5472934"/>
            <a:ext cx="342900" cy="82088"/>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 name="Rectangle: Rounded Corners 66">
            <a:extLst>
              <a:ext uri="{FF2B5EF4-FFF2-40B4-BE49-F238E27FC236}">
                <a16:creationId xmlns:a16="http://schemas.microsoft.com/office/drawing/2014/main" xmlns="" id="{307E5631-13E5-4D73-AF41-9E5D203920FA}"/>
              </a:ext>
            </a:extLst>
          </p:cNvPr>
          <p:cNvSpPr/>
          <p:nvPr/>
        </p:nvSpPr>
        <p:spPr>
          <a:xfrm rot="10800000">
            <a:off x="3238889" y="5331049"/>
            <a:ext cx="342900" cy="82088"/>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Title 1">
            <a:extLst>
              <a:ext uri="{FF2B5EF4-FFF2-40B4-BE49-F238E27FC236}">
                <a16:creationId xmlns:a16="http://schemas.microsoft.com/office/drawing/2014/main" xmlns="" id="{6516EE06-62C0-4E8A-8CA7-904DC8002D00}"/>
              </a:ext>
            </a:extLst>
          </p:cNvPr>
          <p:cNvSpPr txBox="1">
            <a:spLocks/>
          </p:cNvSpPr>
          <p:nvPr/>
        </p:nvSpPr>
        <p:spPr>
          <a:xfrm>
            <a:off x="3591621" y="5257646"/>
            <a:ext cx="3582065"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2025" b="1" dirty="0">
                <a:solidFill>
                  <a:schemeClr val="accent2"/>
                </a:solidFill>
                <a:latin typeface="Century Gothic" panose="020B0502020202020204" pitchFamily="34" charset="0"/>
              </a:rPr>
              <a:t>Non-Continuously Enrolled</a:t>
            </a:r>
            <a:endParaRPr lang="en-US" sz="2025" dirty="0">
              <a:solidFill>
                <a:schemeClr val="accent1">
                  <a:lumMod val="75000"/>
                </a:schemeClr>
              </a:solidFill>
              <a:latin typeface="Century Gothic" panose="020B0502020202020204" pitchFamily="34" charset="0"/>
            </a:endParaRPr>
          </a:p>
        </p:txBody>
      </p:sp>
      <p:grpSp>
        <p:nvGrpSpPr>
          <p:cNvPr id="2" name="Group 1">
            <a:extLst>
              <a:ext uri="{FF2B5EF4-FFF2-40B4-BE49-F238E27FC236}">
                <a16:creationId xmlns:a16="http://schemas.microsoft.com/office/drawing/2014/main" xmlns="" id="{79EF86E7-BF92-4925-998D-9AF2C9ED5BA6}"/>
              </a:ext>
            </a:extLst>
          </p:cNvPr>
          <p:cNvGrpSpPr/>
          <p:nvPr/>
        </p:nvGrpSpPr>
        <p:grpSpPr>
          <a:xfrm>
            <a:off x="445621" y="2653127"/>
            <a:ext cx="1307804" cy="1307804"/>
            <a:chOff x="594161" y="1988104"/>
            <a:chExt cx="1743739" cy="1743739"/>
          </a:xfrm>
        </p:grpSpPr>
        <p:pic>
          <p:nvPicPr>
            <p:cNvPr id="12" name="Picture 11">
              <a:extLst>
                <a:ext uri="{FF2B5EF4-FFF2-40B4-BE49-F238E27FC236}">
                  <a16:creationId xmlns:a16="http://schemas.microsoft.com/office/drawing/2014/main" xmlns="" id="{2FE73585-FAA7-4E45-AFF5-A005153997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68" y="2962574"/>
              <a:ext cx="581482" cy="574546"/>
            </a:xfrm>
            <a:prstGeom prst="rect">
              <a:avLst/>
            </a:prstGeom>
          </p:spPr>
        </p:pic>
        <p:pic>
          <p:nvPicPr>
            <p:cNvPr id="13" name="Picture 12">
              <a:extLst>
                <a:ext uri="{FF2B5EF4-FFF2-40B4-BE49-F238E27FC236}">
                  <a16:creationId xmlns:a16="http://schemas.microsoft.com/office/drawing/2014/main" xmlns="" id="{9E27672E-2504-4C7F-9EF5-1F57193244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919" y="2090202"/>
              <a:ext cx="1011280" cy="767716"/>
            </a:xfrm>
            <a:prstGeom prst="rect">
              <a:avLst/>
            </a:prstGeom>
          </p:spPr>
        </p:pic>
        <p:pic>
          <p:nvPicPr>
            <p:cNvPr id="65" name="Picture 64">
              <a:extLst>
                <a:ext uri="{FF2B5EF4-FFF2-40B4-BE49-F238E27FC236}">
                  <a16:creationId xmlns:a16="http://schemas.microsoft.com/office/drawing/2014/main" xmlns="" id="{10013C9A-FF38-49AA-AE31-8383E86A8DC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2047" y="2963503"/>
              <a:ext cx="612986" cy="592553"/>
            </a:xfrm>
            <a:prstGeom prst="rect">
              <a:avLst/>
            </a:prstGeom>
          </p:spPr>
        </p:pic>
        <p:sp>
          <p:nvSpPr>
            <p:cNvPr id="8" name="Rectangle 7">
              <a:extLst>
                <a:ext uri="{FF2B5EF4-FFF2-40B4-BE49-F238E27FC236}">
                  <a16:creationId xmlns:a16="http://schemas.microsoft.com/office/drawing/2014/main" xmlns="" id="{286779E4-3D3B-4D25-AE58-CA49EFC99E8B}"/>
                </a:ext>
              </a:extLst>
            </p:cNvPr>
            <p:cNvSpPr/>
            <p:nvPr/>
          </p:nvSpPr>
          <p:spPr>
            <a:xfrm>
              <a:off x="594161" y="1988104"/>
              <a:ext cx="1743739" cy="1743739"/>
            </a:xfrm>
            <a:prstGeom prst="rect">
              <a:avLst/>
            </a:prstGeom>
            <a:noFill/>
            <a:ln w="25400">
              <a:solidFill>
                <a:srgbClr val="F57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2" name="Group 41">
            <a:extLst>
              <a:ext uri="{FF2B5EF4-FFF2-40B4-BE49-F238E27FC236}">
                <a16:creationId xmlns:a16="http://schemas.microsoft.com/office/drawing/2014/main" xmlns="" id="{32DBCC78-D9D2-4E16-BA1B-E082D4F7998E}"/>
              </a:ext>
            </a:extLst>
          </p:cNvPr>
          <p:cNvGrpSpPr/>
          <p:nvPr/>
        </p:nvGrpSpPr>
        <p:grpSpPr>
          <a:xfrm>
            <a:off x="2917024" y="2653127"/>
            <a:ext cx="1307804" cy="1307804"/>
            <a:chOff x="594161" y="1988104"/>
            <a:chExt cx="1743739" cy="1743739"/>
          </a:xfrm>
        </p:grpSpPr>
        <p:pic>
          <p:nvPicPr>
            <p:cNvPr id="46" name="Picture 45">
              <a:extLst>
                <a:ext uri="{FF2B5EF4-FFF2-40B4-BE49-F238E27FC236}">
                  <a16:creationId xmlns:a16="http://schemas.microsoft.com/office/drawing/2014/main" xmlns="" id="{60E87CFB-1B7B-43FA-B40F-D880C3D5B6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68" y="2962574"/>
              <a:ext cx="581482" cy="574546"/>
            </a:xfrm>
            <a:prstGeom prst="rect">
              <a:avLst/>
            </a:prstGeom>
          </p:spPr>
        </p:pic>
        <p:pic>
          <p:nvPicPr>
            <p:cNvPr id="50" name="Picture 49">
              <a:extLst>
                <a:ext uri="{FF2B5EF4-FFF2-40B4-BE49-F238E27FC236}">
                  <a16:creationId xmlns:a16="http://schemas.microsoft.com/office/drawing/2014/main" xmlns="" id="{CB4E5546-502C-4830-A854-02ECE31350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919" y="2090202"/>
              <a:ext cx="1011280" cy="767716"/>
            </a:xfrm>
            <a:prstGeom prst="rect">
              <a:avLst/>
            </a:prstGeom>
          </p:spPr>
        </p:pic>
        <p:pic>
          <p:nvPicPr>
            <p:cNvPr id="52" name="Picture 51">
              <a:extLst>
                <a:ext uri="{FF2B5EF4-FFF2-40B4-BE49-F238E27FC236}">
                  <a16:creationId xmlns:a16="http://schemas.microsoft.com/office/drawing/2014/main" xmlns="" id="{EF1F6F64-E143-4F91-87A3-4DCF4C88347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2047" y="2963503"/>
              <a:ext cx="612986" cy="592553"/>
            </a:xfrm>
            <a:prstGeom prst="rect">
              <a:avLst/>
            </a:prstGeom>
          </p:spPr>
        </p:pic>
        <p:sp>
          <p:nvSpPr>
            <p:cNvPr id="53" name="Rectangle 52">
              <a:extLst>
                <a:ext uri="{FF2B5EF4-FFF2-40B4-BE49-F238E27FC236}">
                  <a16:creationId xmlns:a16="http://schemas.microsoft.com/office/drawing/2014/main" xmlns="" id="{569F0B01-589A-465B-9560-40AFB051BBF7}"/>
                </a:ext>
              </a:extLst>
            </p:cNvPr>
            <p:cNvSpPr/>
            <p:nvPr/>
          </p:nvSpPr>
          <p:spPr>
            <a:xfrm>
              <a:off x="594161" y="1988104"/>
              <a:ext cx="1743739" cy="1743739"/>
            </a:xfrm>
            <a:prstGeom prst="rect">
              <a:avLst/>
            </a:prstGeom>
            <a:noFill/>
            <a:ln w="25400">
              <a:solidFill>
                <a:srgbClr val="F57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55" name="Group 54">
            <a:extLst>
              <a:ext uri="{FF2B5EF4-FFF2-40B4-BE49-F238E27FC236}">
                <a16:creationId xmlns:a16="http://schemas.microsoft.com/office/drawing/2014/main" xmlns="" id="{0E646D95-7CB7-45D4-8CF4-4376C080B222}"/>
              </a:ext>
            </a:extLst>
          </p:cNvPr>
          <p:cNvGrpSpPr/>
          <p:nvPr/>
        </p:nvGrpSpPr>
        <p:grpSpPr>
          <a:xfrm>
            <a:off x="5247714" y="2653127"/>
            <a:ext cx="1307804" cy="1307804"/>
            <a:chOff x="594161" y="1988104"/>
            <a:chExt cx="1743739" cy="1743739"/>
          </a:xfrm>
        </p:grpSpPr>
        <p:pic>
          <p:nvPicPr>
            <p:cNvPr id="58" name="Picture 57">
              <a:extLst>
                <a:ext uri="{FF2B5EF4-FFF2-40B4-BE49-F238E27FC236}">
                  <a16:creationId xmlns:a16="http://schemas.microsoft.com/office/drawing/2014/main" xmlns="" id="{1DA76CB1-57C3-46F6-B94B-74F560D4DA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68" y="2962574"/>
              <a:ext cx="581482" cy="574546"/>
            </a:xfrm>
            <a:prstGeom prst="rect">
              <a:avLst/>
            </a:prstGeom>
          </p:spPr>
        </p:pic>
        <p:pic>
          <p:nvPicPr>
            <p:cNvPr id="60" name="Picture 59">
              <a:extLst>
                <a:ext uri="{FF2B5EF4-FFF2-40B4-BE49-F238E27FC236}">
                  <a16:creationId xmlns:a16="http://schemas.microsoft.com/office/drawing/2014/main" xmlns="" id="{333ACC18-3E17-4473-8A9E-E1AD48078F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919" y="2090202"/>
              <a:ext cx="1011280" cy="767716"/>
            </a:xfrm>
            <a:prstGeom prst="rect">
              <a:avLst/>
            </a:prstGeom>
          </p:spPr>
        </p:pic>
        <p:pic>
          <p:nvPicPr>
            <p:cNvPr id="62" name="Picture 61">
              <a:extLst>
                <a:ext uri="{FF2B5EF4-FFF2-40B4-BE49-F238E27FC236}">
                  <a16:creationId xmlns:a16="http://schemas.microsoft.com/office/drawing/2014/main" xmlns="" id="{7F1A33C3-6E6C-4F65-981B-83F51E32480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2047" y="2963503"/>
              <a:ext cx="612986" cy="592553"/>
            </a:xfrm>
            <a:prstGeom prst="rect">
              <a:avLst/>
            </a:prstGeom>
          </p:spPr>
        </p:pic>
        <p:sp>
          <p:nvSpPr>
            <p:cNvPr id="63" name="Rectangle 62">
              <a:extLst>
                <a:ext uri="{FF2B5EF4-FFF2-40B4-BE49-F238E27FC236}">
                  <a16:creationId xmlns:a16="http://schemas.microsoft.com/office/drawing/2014/main" xmlns="" id="{7A8A5149-2738-46BE-89AB-E001E3C14243}"/>
                </a:ext>
              </a:extLst>
            </p:cNvPr>
            <p:cNvSpPr/>
            <p:nvPr/>
          </p:nvSpPr>
          <p:spPr>
            <a:xfrm>
              <a:off x="594161" y="1988104"/>
              <a:ext cx="1743739" cy="1743739"/>
            </a:xfrm>
            <a:prstGeom prst="rect">
              <a:avLst/>
            </a:prstGeom>
            <a:noFill/>
            <a:ln w="25400">
              <a:solidFill>
                <a:srgbClr val="F57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78" name="Group 77">
            <a:extLst>
              <a:ext uri="{FF2B5EF4-FFF2-40B4-BE49-F238E27FC236}">
                <a16:creationId xmlns:a16="http://schemas.microsoft.com/office/drawing/2014/main" xmlns="" id="{89E3CD4B-CD37-4CC1-A6D7-C4DFF9DA9A92}"/>
              </a:ext>
            </a:extLst>
          </p:cNvPr>
          <p:cNvGrpSpPr/>
          <p:nvPr/>
        </p:nvGrpSpPr>
        <p:grpSpPr>
          <a:xfrm>
            <a:off x="7472856" y="2653127"/>
            <a:ext cx="1307804" cy="1307804"/>
            <a:chOff x="594161" y="1988104"/>
            <a:chExt cx="1743739" cy="1743739"/>
          </a:xfrm>
        </p:grpSpPr>
        <p:pic>
          <p:nvPicPr>
            <p:cNvPr id="79" name="Picture 78">
              <a:extLst>
                <a:ext uri="{FF2B5EF4-FFF2-40B4-BE49-F238E27FC236}">
                  <a16:creationId xmlns:a16="http://schemas.microsoft.com/office/drawing/2014/main" xmlns="" id="{3E97B3F0-A6C2-416B-BF56-412929A655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68" y="2962574"/>
              <a:ext cx="581482" cy="574546"/>
            </a:xfrm>
            <a:prstGeom prst="rect">
              <a:avLst/>
            </a:prstGeom>
          </p:spPr>
        </p:pic>
        <p:pic>
          <p:nvPicPr>
            <p:cNvPr id="80" name="Picture 79">
              <a:extLst>
                <a:ext uri="{FF2B5EF4-FFF2-40B4-BE49-F238E27FC236}">
                  <a16:creationId xmlns:a16="http://schemas.microsoft.com/office/drawing/2014/main" xmlns="" id="{279FC7C9-CFDF-48DB-A802-4B1F5D7D52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919" y="2090202"/>
              <a:ext cx="1011280" cy="767716"/>
            </a:xfrm>
            <a:prstGeom prst="rect">
              <a:avLst/>
            </a:prstGeom>
          </p:spPr>
        </p:pic>
        <p:pic>
          <p:nvPicPr>
            <p:cNvPr id="81" name="Picture 80">
              <a:extLst>
                <a:ext uri="{FF2B5EF4-FFF2-40B4-BE49-F238E27FC236}">
                  <a16:creationId xmlns:a16="http://schemas.microsoft.com/office/drawing/2014/main" xmlns="" id="{2E727752-1C1E-4806-B65B-0438C028B79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2047" y="2963503"/>
              <a:ext cx="612986" cy="592553"/>
            </a:xfrm>
            <a:prstGeom prst="rect">
              <a:avLst/>
            </a:prstGeom>
          </p:spPr>
        </p:pic>
        <p:sp>
          <p:nvSpPr>
            <p:cNvPr id="82" name="Rectangle 81">
              <a:extLst>
                <a:ext uri="{FF2B5EF4-FFF2-40B4-BE49-F238E27FC236}">
                  <a16:creationId xmlns:a16="http://schemas.microsoft.com/office/drawing/2014/main" xmlns="" id="{F6E220C8-7482-4446-9B69-5AB003003FB2}"/>
                </a:ext>
              </a:extLst>
            </p:cNvPr>
            <p:cNvSpPr/>
            <p:nvPr/>
          </p:nvSpPr>
          <p:spPr>
            <a:xfrm>
              <a:off x="594161" y="1988104"/>
              <a:ext cx="1743739" cy="1743739"/>
            </a:xfrm>
            <a:prstGeom prst="rect">
              <a:avLst/>
            </a:prstGeom>
            <a:noFill/>
            <a:ln w="25400">
              <a:solidFill>
                <a:srgbClr val="F57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83" name="Group 82">
            <a:extLst>
              <a:ext uri="{FF2B5EF4-FFF2-40B4-BE49-F238E27FC236}">
                <a16:creationId xmlns:a16="http://schemas.microsoft.com/office/drawing/2014/main" xmlns="" id="{6E48FD90-CDF0-49E8-BEB4-4077FA1621FD}"/>
              </a:ext>
            </a:extLst>
          </p:cNvPr>
          <p:cNvGrpSpPr/>
          <p:nvPr/>
        </p:nvGrpSpPr>
        <p:grpSpPr>
          <a:xfrm>
            <a:off x="4477474" y="3072814"/>
            <a:ext cx="473201" cy="473201"/>
            <a:chOff x="2728752" y="2947738"/>
            <a:chExt cx="630934" cy="630934"/>
          </a:xfrm>
        </p:grpSpPr>
        <p:sp>
          <p:nvSpPr>
            <p:cNvPr id="84" name="Rectangle: Rounded Corners 83">
              <a:extLst>
                <a:ext uri="{FF2B5EF4-FFF2-40B4-BE49-F238E27FC236}">
                  <a16:creationId xmlns:a16="http://schemas.microsoft.com/office/drawing/2014/main" xmlns="" id="{70E01CA2-FBB8-41FC-BD32-855D738EB5C1}"/>
                </a:ext>
              </a:extLst>
            </p:cNvPr>
            <p:cNvSpPr/>
            <p:nvPr/>
          </p:nvSpPr>
          <p:spPr>
            <a:xfrm>
              <a:off x="2728752"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5" name="Rectangle: Rounded Corners 84">
              <a:extLst>
                <a:ext uri="{FF2B5EF4-FFF2-40B4-BE49-F238E27FC236}">
                  <a16:creationId xmlns:a16="http://schemas.microsoft.com/office/drawing/2014/main" xmlns="" id="{9F805222-BAC4-4B2A-920B-20394198A73A}"/>
                </a:ext>
              </a:extLst>
            </p:cNvPr>
            <p:cNvSpPr/>
            <p:nvPr/>
          </p:nvSpPr>
          <p:spPr>
            <a:xfrm rot="5400000">
              <a:off x="2724043"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86" name="Group 85">
            <a:extLst>
              <a:ext uri="{FF2B5EF4-FFF2-40B4-BE49-F238E27FC236}">
                <a16:creationId xmlns:a16="http://schemas.microsoft.com/office/drawing/2014/main" xmlns="" id="{31592337-A252-4D59-BBB0-5A1A2C18D273}"/>
              </a:ext>
            </a:extLst>
          </p:cNvPr>
          <p:cNvGrpSpPr/>
          <p:nvPr/>
        </p:nvGrpSpPr>
        <p:grpSpPr>
          <a:xfrm>
            <a:off x="6777586" y="3072814"/>
            <a:ext cx="473201" cy="473201"/>
            <a:chOff x="2728752" y="2947738"/>
            <a:chExt cx="630934" cy="630934"/>
          </a:xfrm>
        </p:grpSpPr>
        <p:sp>
          <p:nvSpPr>
            <p:cNvPr id="87" name="Rectangle: Rounded Corners 86">
              <a:extLst>
                <a:ext uri="{FF2B5EF4-FFF2-40B4-BE49-F238E27FC236}">
                  <a16:creationId xmlns:a16="http://schemas.microsoft.com/office/drawing/2014/main" xmlns="" id="{61934863-F88F-4517-BB9B-C7F638F6FC13}"/>
                </a:ext>
              </a:extLst>
            </p:cNvPr>
            <p:cNvSpPr/>
            <p:nvPr/>
          </p:nvSpPr>
          <p:spPr>
            <a:xfrm>
              <a:off x="2728752"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 name="Rectangle: Rounded Corners 87">
              <a:extLst>
                <a:ext uri="{FF2B5EF4-FFF2-40B4-BE49-F238E27FC236}">
                  <a16:creationId xmlns:a16="http://schemas.microsoft.com/office/drawing/2014/main" xmlns="" id="{74D1DCFF-B7CC-4936-8E58-978FA36F9D75}"/>
                </a:ext>
              </a:extLst>
            </p:cNvPr>
            <p:cNvSpPr/>
            <p:nvPr/>
          </p:nvSpPr>
          <p:spPr>
            <a:xfrm rot="5400000">
              <a:off x="2724043"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56"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7"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6252622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588876" y="594361"/>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Closing the Gaps</a:t>
            </a:r>
            <a:r>
              <a:rPr lang="en-US" sz="3200" b="1">
                <a:solidFill>
                  <a:schemeClr val="accent2"/>
                </a:solidFill>
                <a:latin typeface="Century Gothic" panose="020B0502020202020204" pitchFamily="34" charset="0"/>
              </a:rPr>
              <a:t>: </a:t>
            </a:r>
            <a:endParaRPr lang="en-US" sz="3200" b="1" smtClean="0">
              <a:solidFill>
                <a:schemeClr val="accent2"/>
              </a:solidFill>
              <a:latin typeface="Century Gothic" panose="020B0502020202020204" pitchFamily="34" charset="0"/>
            </a:endParaRPr>
          </a:p>
          <a:p>
            <a:pPr>
              <a:lnSpc>
                <a:spcPct val="100000"/>
              </a:lnSpc>
            </a:pPr>
            <a:r>
              <a:rPr lang="en-US" sz="3200" dirty="0" smtClean="0">
                <a:solidFill>
                  <a:schemeClr val="tx1"/>
                </a:solidFill>
                <a:latin typeface="Century Gothic" panose="020B0502020202020204" pitchFamily="34" charset="0"/>
              </a:rPr>
              <a:t>Continuously </a:t>
            </a:r>
            <a:r>
              <a:rPr lang="en-US" sz="3200" dirty="0">
                <a:solidFill>
                  <a:schemeClr val="tx1"/>
                </a:solidFill>
                <a:latin typeface="Century Gothic" panose="020B0502020202020204" pitchFamily="34" charset="0"/>
              </a:rPr>
              <a:t>Enrolled in District</a:t>
            </a:r>
            <a:endParaRPr lang="en-US" sz="3200" dirty="0">
              <a:solidFill>
                <a:schemeClr val="accent1">
                  <a:lumMod val="75000"/>
                </a:schemeClr>
              </a:solidFill>
              <a:latin typeface="Century Gothic" panose="020B0502020202020204" pitchFamily="34" charset="0"/>
            </a:endParaRPr>
          </a:p>
        </p:txBody>
      </p:sp>
      <p:sp>
        <p:nvSpPr>
          <p:cNvPr id="48" name="TextBox 47">
            <a:extLst>
              <a:ext uri="{FF2B5EF4-FFF2-40B4-BE49-F238E27FC236}">
                <a16:creationId xmlns:a16="http://schemas.microsoft.com/office/drawing/2014/main" xmlns="" id="{73C29892-B478-4A67-BC21-C6F536450332}"/>
              </a:ext>
            </a:extLst>
          </p:cNvPr>
          <p:cNvSpPr txBox="1"/>
          <p:nvPr/>
        </p:nvSpPr>
        <p:spPr>
          <a:xfrm>
            <a:off x="1776250" y="2143785"/>
            <a:ext cx="734027"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2017</a:t>
            </a:r>
            <a:endParaRPr lang="en-US" dirty="0">
              <a:solidFill>
                <a:srgbClr val="F57F43"/>
              </a:solidFill>
              <a:latin typeface="Century Gothic" panose="020B0502020202020204" pitchFamily="34" charset="0"/>
            </a:endParaRPr>
          </a:p>
        </p:txBody>
      </p:sp>
      <p:pic>
        <p:nvPicPr>
          <p:cNvPr id="3" name="Picture 2">
            <a:extLst>
              <a:ext uri="{FF2B5EF4-FFF2-40B4-BE49-F238E27FC236}">
                <a16:creationId xmlns:a16="http://schemas.microsoft.com/office/drawing/2014/main" xmlns="" id="{C9100F4F-85C1-4C65-B466-D8CB8F6991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8894" y="4008151"/>
            <a:ext cx="501734" cy="479042"/>
          </a:xfrm>
          <a:prstGeom prst="rect">
            <a:avLst/>
          </a:prstGeom>
        </p:spPr>
      </p:pic>
      <p:sp>
        <p:nvSpPr>
          <p:cNvPr id="14" name="TextBox 13">
            <a:extLst>
              <a:ext uri="{FF2B5EF4-FFF2-40B4-BE49-F238E27FC236}">
                <a16:creationId xmlns:a16="http://schemas.microsoft.com/office/drawing/2014/main" xmlns="" id="{B864CED5-78CF-49BA-90F5-019A36D9A421}"/>
              </a:ext>
            </a:extLst>
          </p:cNvPr>
          <p:cNvSpPr txBox="1"/>
          <p:nvPr/>
        </p:nvSpPr>
        <p:spPr>
          <a:xfrm>
            <a:off x="1478648" y="4556525"/>
            <a:ext cx="1519014"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3rd Grade</a:t>
            </a:r>
            <a:endParaRPr lang="en-US" dirty="0">
              <a:solidFill>
                <a:srgbClr val="F57F43"/>
              </a:solidFill>
              <a:latin typeface="Century Gothic" panose="020B0502020202020204" pitchFamily="34" charset="0"/>
            </a:endParaRPr>
          </a:p>
        </p:txBody>
      </p:sp>
      <p:grpSp>
        <p:nvGrpSpPr>
          <p:cNvPr id="7" name="Group 6">
            <a:extLst>
              <a:ext uri="{FF2B5EF4-FFF2-40B4-BE49-F238E27FC236}">
                <a16:creationId xmlns:a16="http://schemas.microsoft.com/office/drawing/2014/main" xmlns="" id="{056FC280-842E-4C2C-9B12-6ABF7B12BA5D}"/>
              </a:ext>
            </a:extLst>
          </p:cNvPr>
          <p:cNvGrpSpPr/>
          <p:nvPr/>
        </p:nvGrpSpPr>
        <p:grpSpPr>
          <a:xfrm>
            <a:off x="3089301" y="3046812"/>
            <a:ext cx="473201" cy="473201"/>
            <a:chOff x="2728752" y="2947738"/>
            <a:chExt cx="630934" cy="630934"/>
          </a:xfrm>
        </p:grpSpPr>
        <p:sp>
          <p:nvSpPr>
            <p:cNvPr id="4" name="Rectangle: Rounded Corners 3">
              <a:extLst>
                <a:ext uri="{FF2B5EF4-FFF2-40B4-BE49-F238E27FC236}">
                  <a16:creationId xmlns:a16="http://schemas.microsoft.com/office/drawing/2014/main" xmlns="" id="{4A9E6856-4CB1-48EA-8D56-5FBDCFAE36EA}"/>
                </a:ext>
              </a:extLst>
            </p:cNvPr>
            <p:cNvSpPr/>
            <p:nvPr/>
          </p:nvSpPr>
          <p:spPr>
            <a:xfrm>
              <a:off x="2728752"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Rounded Corners 15">
              <a:extLst>
                <a:ext uri="{FF2B5EF4-FFF2-40B4-BE49-F238E27FC236}">
                  <a16:creationId xmlns:a16="http://schemas.microsoft.com/office/drawing/2014/main" xmlns="" id="{1865966F-9FB1-4D0D-BE5D-B0DDF7EE91E7}"/>
                </a:ext>
              </a:extLst>
            </p:cNvPr>
            <p:cNvSpPr/>
            <p:nvPr/>
          </p:nvSpPr>
          <p:spPr>
            <a:xfrm rot="5400000">
              <a:off x="2724043"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36" name="TextBox 35">
            <a:extLst>
              <a:ext uri="{FF2B5EF4-FFF2-40B4-BE49-F238E27FC236}">
                <a16:creationId xmlns:a16="http://schemas.microsoft.com/office/drawing/2014/main" xmlns="" id="{9A200FEB-AEBF-4249-8FB1-ABCC8F79214D}"/>
              </a:ext>
            </a:extLst>
          </p:cNvPr>
          <p:cNvSpPr txBox="1"/>
          <p:nvPr/>
        </p:nvSpPr>
        <p:spPr>
          <a:xfrm>
            <a:off x="4278334" y="2151665"/>
            <a:ext cx="734027"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2016</a:t>
            </a:r>
            <a:endParaRPr lang="en-US" dirty="0">
              <a:solidFill>
                <a:srgbClr val="F57F43"/>
              </a:solidFill>
              <a:latin typeface="Century Gothic" panose="020B0502020202020204" pitchFamily="34" charset="0"/>
            </a:endParaRPr>
          </a:p>
        </p:txBody>
      </p:sp>
      <p:pic>
        <p:nvPicPr>
          <p:cNvPr id="38" name="Picture 37">
            <a:extLst>
              <a:ext uri="{FF2B5EF4-FFF2-40B4-BE49-F238E27FC236}">
                <a16:creationId xmlns:a16="http://schemas.microsoft.com/office/drawing/2014/main" xmlns="" id="{4944D56F-2036-4E7F-8017-61F6CBEA48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3139" y="4008151"/>
            <a:ext cx="501734" cy="479042"/>
          </a:xfrm>
          <a:prstGeom prst="rect">
            <a:avLst/>
          </a:prstGeom>
        </p:spPr>
      </p:pic>
      <p:sp>
        <p:nvSpPr>
          <p:cNvPr id="41" name="TextBox 40">
            <a:extLst>
              <a:ext uri="{FF2B5EF4-FFF2-40B4-BE49-F238E27FC236}">
                <a16:creationId xmlns:a16="http://schemas.microsoft.com/office/drawing/2014/main" xmlns="" id="{A9EC533D-EBFE-43D2-A450-22C6A246D494}"/>
              </a:ext>
            </a:extLst>
          </p:cNvPr>
          <p:cNvSpPr txBox="1"/>
          <p:nvPr/>
        </p:nvSpPr>
        <p:spPr>
          <a:xfrm>
            <a:off x="3985877" y="4556526"/>
            <a:ext cx="1534335"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2nd Grade</a:t>
            </a:r>
            <a:endParaRPr lang="en-US" dirty="0">
              <a:solidFill>
                <a:srgbClr val="F57F43"/>
              </a:solidFill>
              <a:latin typeface="Century Gothic" panose="020B0502020202020204" pitchFamily="34" charset="0"/>
            </a:endParaRPr>
          </a:p>
        </p:txBody>
      </p:sp>
      <p:sp>
        <p:nvSpPr>
          <p:cNvPr id="49" name="TextBox 48">
            <a:extLst>
              <a:ext uri="{FF2B5EF4-FFF2-40B4-BE49-F238E27FC236}">
                <a16:creationId xmlns:a16="http://schemas.microsoft.com/office/drawing/2014/main" xmlns="" id="{4E4AC03B-111E-4DAB-B057-D6427DDF6306}"/>
              </a:ext>
            </a:extLst>
          </p:cNvPr>
          <p:cNvSpPr txBox="1"/>
          <p:nvPr/>
        </p:nvSpPr>
        <p:spPr>
          <a:xfrm>
            <a:off x="6592579" y="2159548"/>
            <a:ext cx="734027"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2015</a:t>
            </a:r>
            <a:endParaRPr lang="en-US" dirty="0">
              <a:solidFill>
                <a:srgbClr val="F57F43"/>
              </a:solidFill>
              <a:latin typeface="Century Gothic" panose="020B0502020202020204" pitchFamily="34" charset="0"/>
            </a:endParaRPr>
          </a:p>
        </p:txBody>
      </p:sp>
      <p:pic>
        <p:nvPicPr>
          <p:cNvPr id="51" name="Picture 50">
            <a:extLst>
              <a:ext uri="{FF2B5EF4-FFF2-40B4-BE49-F238E27FC236}">
                <a16:creationId xmlns:a16="http://schemas.microsoft.com/office/drawing/2014/main" xmlns="" id="{7F1F6EE9-09A5-47F5-B372-ACA748CF27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7384" y="4008151"/>
            <a:ext cx="501734" cy="479042"/>
          </a:xfrm>
          <a:prstGeom prst="rect">
            <a:avLst/>
          </a:prstGeom>
        </p:spPr>
      </p:pic>
      <p:sp>
        <p:nvSpPr>
          <p:cNvPr id="54" name="TextBox 53">
            <a:extLst>
              <a:ext uri="{FF2B5EF4-FFF2-40B4-BE49-F238E27FC236}">
                <a16:creationId xmlns:a16="http://schemas.microsoft.com/office/drawing/2014/main" xmlns="" id="{215E175B-0A3F-41BD-BA74-564E2CA627BA}"/>
              </a:ext>
            </a:extLst>
          </p:cNvPr>
          <p:cNvSpPr txBox="1"/>
          <p:nvPr/>
        </p:nvSpPr>
        <p:spPr>
          <a:xfrm>
            <a:off x="6300122" y="4556526"/>
            <a:ext cx="1326030" cy="369332"/>
          </a:xfrm>
          <a:prstGeom prst="rect">
            <a:avLst/>
          </a:prstGeom>
          <a:noFill/>
        </p:spPr>
        <p:txBody>
          <a:bodyPr wrap="square" rtlCol="0">
            <a:spAutoFit/>
          </a:bodyPr>
          <a:lstStyle/>
          <a:p>
            <a:pPr>
              <a:spcAft>
                <a:spcPts val="900"/>
              </a:spcAft>
            </a:pPr>
            <a:r>
              <a:rPr lang="en-US" b="1" dirty="0" smtClean="0">
                <a:solidFill>
                  <a:srgbClr val="F57F43"/>
                </a:solidFill>
                <a:latin typeface="Century Gothic" panose="020B0502020202020204" pitchFamily="34" charset="0"/>
              </a:rPr>
              <a:t>1st </a:t>
            </a:r>
            <a:r>
              <a:rPr lang="en-US" b="1" dirty="0">
                <a:solidFill>
                  <a:srgbClr val="F57F43"/>
                </a:solidFill>
                <a:latin typeface="Century Gothic" panose="020B0502020202020204" pitchFamily="34" charset="0"/>
              </a:rPr>
              <a:t>Grade</a:t>
            </a:r>
            <a:endParaRPr lang="en-US" dirty="0">
              <a:solidFill>
                <a:srgbClr val="F57F43"/>
              </a:solidFill>
              <a:latin typeface="Century Gothic" panose="020B0502020202020204" pitchFamily="34" charset="0"/>
            </a:endParaRPr>
          </a:p>
        </p:txBody>
      </p:sp>
      <p:sp>
        <p:nvSpPr>
          <p:cNvPr id="66" name="Rectangle: Rounded Corners 65">
            <a:extLst>
              <a:ext uri="{FF2B5EF4-FFF2-40B4-BE49-F238E27FC236}">
                <a16:creationId xmlns:a16="http://schemas.microsoft.com/office/drawing/2014/main" xmlns="" id="{6327336F-C6E7-4C78-9B5C-7873AD51C665}"/>
              </a:ext>
            </a:extLst>
          </p:cNvPr>
          <p:cNvSpPr/>
          <p:nvPr/>
        </p:nvSpPr>
        <p:spPr>
          <a:xfrm>
            <a:off x="3474824" y="5694340"/>
            <a:ext cx="342900" cy="82088"/>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 name="Rectangle: Rounded Corners 66">
            <a:extLst>
              <a:ext uri="{FF2B5EF4-FFF2-40B4-BE49-F238E27FC236}">
                <a16:creationId xmlns:a16="http://schemas.microsoft.com/office/drawing/2014/main" xmlns="" id="{307E5631-13E5-4D73-AF41-9E5D203920FA}"/>
              </a:ext>
            </a:extLst>
          </p:cNvPr>
          <p:cNvSpPr/>
          <p:nvPr/>
        </p:nvSpPr>
        <p:spPr>
          <a:xfrm rot="10800000">
            <a:off x="3484656" y="5508284"/>
            <a:ext cx="342900" cy="82088"/>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Title 1">
            <a:extLst>
              <a:ext uri="{FF2B5EF4-FFF2-40B4-BE49-F238E27FC236}">
                <a16:creationId xmlns:a16="http://schemas.microsoft.com/office/drawing/2014/main" xmlns="" id="{6516EE06-62C0-4E8A-8CA7-904DC8002D00}"/>
              </a:ext>
            </a:extLst>
          </p:cNvPr>
          <p:cNvSpPr txBox="1">
            <a:spLocks/>
          </p:cNvSpPr>
          <p:nvPr/>
        </p:nvSpPr>
        <p:spPr>
          <a:xfrm>
            <a:off x="3827556" y="5413367"/>
            <a:ext cx="288001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2025" b="1" dirty="0">
                <a:solidFill>
                  <a:schemeClr val="accent2"/>
                </a:solidFill>
                <a:latin typeface="Century Gothic" panose="020B0502020202020204" pitchFamily="34" charset="0"/>
              </a:rPr>
              <a:t>Continuously Enrolled</a:t>
            </a:r>
            <a:endParaRPr lang="en-US" sz="2025" dirty="0">
              <a:solidFill>
                <a:schemeClr val="accent1">
                  <a:lumMod val="75000"/>
                </a:schemeClr>
              </a:solidFill>
              <a:latin typeface="Century Gothic" panose="020B0502020202020204" pitchFamily="34" charset="0"/>
            </a:endParaRPr>
          </a:p>
        </p:txBody>
      </p:sp>
      <p:grpSp>
        <p:nvGrpSpPr>
          <p:cNvPr id="2" name="Group 1">
            <a:extLst>
              <a:ext uri="{FF2B5EF4-FFF2-40B4-BE49-F238E27FC236}">
                <a16:creationId xmlns:a16="http://schemas.microsoft.com/office/drawing/2014/main" xmlns="" id="{79EF86E7-BF92-4925-998D-9AF2C9ED5BA6}"/>
              </a:ext>
            </a:extLst>
          </p:cNvPr>
          <p:cNvGrpSpPr/>
          <p:nvPr/>
        </p:nvGrpSpPr>
        <p:grpSpPr>
          <a:xfrm>
            <a:off x="1488358" y="2627125"/>
            <a:ext cx="1307804" cy="1307804"/>
            <a:chOff x="594161" y="1988104"/>
            <a:chExt cx="1743739" cy="1743739"/>
          </a:xfrm>
        </p:grpSpPr>
        <p:pic>
          <p:nvPicPr>
            <p:cNvPr id="12" name="Picture 11">
              <a:extLst>
                <a:ext uri="{FF2B5EF4-FFF2-40B4-BE49-F238E27FC236}">
                  <a16:creationId xmlns:a16="http://schemas.microsoft.com/office/drawing/2014/main" xmlns="" id="{2FE73585-FAA7-4E45-AFF5-A005153997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68" y="2962574"/>
              <a:ext cx="581482" cy="574546"/>
            </a:xfrm>
            <a:prstGeom prst="rect">
              <a:avLst/>
            </a:prstGeom>
          </p:spPr>
        </p:pic>
        <p:pic>
          <p:nvPicPr>
            <p:cNvPr id="13" name="Picture 12">
              <a:extLst>
                <a:ext uri="{FF2B5EF4-FFF2-40B4-BE49-F238E27FC236}">
                  <a16:creationId xmlns:a16="http://schemas.microsoft.com/office/drawing/2014/main" xmlns="" id="{9E27672E-2504-4C7F-9EF5-1F57193244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919" y="2090202"/>
              <a:ext cx="1011280" cy="767716"/>
            </a:xfrm>
            <a:prstGeom prst="rect">
              <a:avLst/>
            </a:prstGeom>
          </p:spPr>
        </p:pic>
        <p:pic>
          <p:nvPicPr>
            <p:cNvPr id="65" name="Picture 64">
              <a:extLst>
                <a:ext uri="{FF2B5EF4-FFF2-40B4-BE49-F238E27FC236}">
                  <a16:creationId xmlns:a16="http://schemas.microsoft.com/office/drawing/2014/main" xmlns="" id="{10013C9A-FF38-49AA-AE31-8383E86A8DC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2047" y="2963503"/>
              <a:ext cx="612986" cy="592553"/>
            </a:xfrm>
            <a:prstGeom prst="rect">
              <a:avLst/>
            </a:prstGeom>
          </p:spPr>
        </p:pic>
        <p:sp>
          <p:nvSpPr>
            <p:cNvPr id="8" name="Rectangle 7">
              <a:extLst>
                <a:ext uri="{FF2B5EF4-FFF2-40B4-BE49-F238E27FC236}">
                  <a16:creationId xmlns:a16="http://schemas.microsoft.com/office/drawing/2014/main" xmlns="" id="{286779E4-3D3B-4D25-AE58-CA49EFC99E8B}"/>
                </a:ext>
              </a:extLst>
            </p:cNvPr>
            <p:cNvSpPr/>
            <p:nvPr/>
          </p:nvSpPr>
          <p:spPr>
            <a:xfrm>
              <a:off x="594161" y="1988104"/>
              <a:ext cx="1743739" cy="1743739"/>
            </a:xfrm>
            <a:prstGeom prst="rect">
              <a:avLst/>
            </a:prstGeom>
            <a:noFill/>
            <a:ln w="25400">
              <a:solidFill>
                <a:srgbClr val="F57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2" name="Group 41">
            <a:extLst>
              <a:ext uri="{FF2B5EF4-FFF2-40B4-BE49-F238E27FC236}">
                <a16:creationId xmlns:a16="http://schemas.microsoft.com/office/drawing/2014/main" xmlns="" id="{32DBCC78-D9D2-4E16-BA1B-E082D4F7998E}"/>
              </a:ext>
            </a:extLst>
          </p:cNvPr>
          <p:cNvGrpSpPr/>
          <p:nvPr/>
        </p:nvGrpSpPr>
        <p:grpSpPr>
          <a:xfrm>
            <a:off x="3959761" y="2627125"/>
            <a:ext cx="1307804" cy="1307804"/>
            <a:chOff x="594161" y="1988104"/>
            <a:chExt cx="1743739" cy="1743739"/>
          </a:xfrm>
        </p:grpSpPr>
        <p:pic>
          <p:nvPicPr>
            <p:cNvPr id="46" name="Picture 45">
              <a:extLst>
                <a:ext uri="{FF2B5EF4-FFF2-40B4-BE49-F238E27FC236}">
                  <a16:creationId xmlns:a16="http://schemas.microsoft.com/office/drawing/2014/main" xmlns="" id="{60E87CFB-1B7B-43FA-B40F-D880C3D5B6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68" y="2962574"/>
              <a:ext cx="581482" cy="574546"/>
            </a:xfrm>
            <a:prstGeom prst="rect">
              <a:avLst/>
            </a:prstGeom>
          </p:spPr>
        </p:pic>
        <p:pic>
          <p:nvPicPr>
            <p:cNvPr id="50" name="Picture 49">
              <a:extLst>
                <a:ext uri="{FF2B5EF4-FFF2-40B4-BE49-F238E27FC236}">
                  <a16:creationId xmlns:a16="http://schemas.microsoft.com/office/drawing/2014/main" xmlns="" id="{CB4E5546-502C-4830-A854-02ECE31350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919" y="2090202"/>
              <a:ext cx="1011280" cy="767716"/>
            </a:xfrm>
            <a:prstGeom prst="rect">
              <a:avLst/>
            </a:prstGeom>
          </p:spPr>
        </p:pic>
        <p:pic>
          <p:nvPicPr>
            <p:cNvPr id="52" name="Picture 51">
              <a:extLst>
                <a:ext uri="{FF2B5EF4-FFF2-40B4-BE49-F238E27FC236}">
                  <a16:creationId xmlns:a16="http://schemas.microsoft.com/office/drawing/2014/main" xmlns="" id="{EF1F6F64-E143-4F91-87A3-4DCF4C88347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2047" y="2963503"/>
              <a:ext cx="612986" cy="592553"/>
            </a:xfrm>
            <a:prstGeom prst="rect">
              <a:avLst/>
            </a:prstGeom>
          </p:spPr>
        </p:pic>
        <p:sp>
          <p:nvSpPr>
            <p:cNvPr id="53" name="Rectangle 52">
              <a:extLst>
                <a:ext uri="{FF2B5EF4-FFF2-40B4-BE49-F238E27FC236}">
                  <a16:creationId xmlns:a16="http://schemas.microsoft.com/office/drawing/2014/main" xmlns="" id="{569F0B01-589A-465B-9560-40AFB051BBF7}"/>
                </a:ext>
              </a:extLst>
            </p:cNvPr>
            <p:cNvSpPr/>
            <p:nvPr/>
          </p:nvSpPr>
          <p:spPr>
            <a:xfrm>
              <a:off x="594161" y="1988104"/>
              <a:ext cx="1743739" cy="1743739"/>
            </a:xfrm>
            <a:prstGeom prst="rect">
              <a:avLst/>
            </a:prstGeom>
            <a:noFill/>
            <a:ln w="25400">
              <a:solidFill>
                <a:srgbClr val="F57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55" name="Group 54">
            <a:extLst>
              <a:ext uri="{FF2B5EF4-FFF2-40B4-BE49-F238E27FC236}">
                <a16:creationId xmlns:a16="http://schemas.microsoft.com/office/drawing/2014/main" xmlns="" id="{0E646D95-7CB7-45D4-8CF4-4376C080B222}"/>
              </a:ext>
            </a:extLst>
          </p:cNvPr>
          <p:cNvGrpSpPr/>
          <p:nvPr/>
        </p:nvGrpSpPr>
        <p:grpSpPr>
          <a:xfrm>
            <a:off x="6290451" y="2627125"/>
            <a:ext cx="1307804" cy="1307804"/>
            <a:chOff x="594161" y="1988104"/>
            <a:chExt cx="1743739" cy="1743739"/>
          </a:xfrm>
        </p:grpSpPr>
        <p:pic>
          <p:nvPicPr>
            <p:cNvPr id="58" name="Picture 57">
              <a:extLst>
                <a:ext uri="{FF2B5EF4-FFF2-40B4-BE49-F238E27FC236}">
                  <a16:creationId xmlns:a16="http://schemas.microsoft.com/office/drawing/2014/main" xmlns="" id="{1DA76CB1-57C3-46F6-B94B-74F560D4DA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68" y="2962574"/>
              <a:ext cx="581482" cy="574546"/>
            </a:xfrm>
            <a:prstGeom prst="rect">
              <a:avLst/>
            </a:prstGeom>
          </p:spPr>
        </p:pic>
        <p:pic>
          <p:nvPicPr>
            <p:cNvPr id="60" name="Picture 59">
              <a:extLst>
                <a:ext uri="{FF2B5EF4-FFF2-40B4-BE49-F238E27FC236}">
                  <a16:creationId xmlns:a16="http://schemas.microsoft.com/office/drawing/2014/main" xmlns="" id="{333ACC18-3E17-4473-8A9E-E1AD48078F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919" y="2090202"/>
              <a:ext cx="1011280" cy="767716"/>
            </a:xfrm>
            <a:prstGeom prst="rect">
              <a:avLst/>
            </a:prstGeom>
          </p:spPr>
        </p:pic>
        <p:pic>
          <p:nvPicPr>
            <p:cNvPr id="62" name="Picture 61">
              <a:extLst>
                <a:ext uri="{FF2B5EF4-FFF2-40B4-BE49-F238E27FC236}">
                  <a16:creationId xmlns:a16="http://schemas.microsoft.com/office/drawing/2014/main" xmlns="" id="{7F1A33C3-6E6C-4F65-981B-83F51E32480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2047" y="2963503"/>
              <a:ext cx="612986" cy="592553"/>
            </a:xfrm>
            <a:prstGeom prst="rect">
              <a:avLst/>
            </a:prstGeom>
          </p:spPr>
        </p:pic>
        <p:sp>
          <p:nvSpPr>
            <p:cNvPr id="63" name="Rectangle 62">
              <a:extLst>
                <a:ext uri="{FF2B5EF4-FFF2-40B4-BE49-F238E27FC236}">
                  <a16:creationId xmlns:a16="http://schemas.microsoft.com/office/drawing/2014/main" xmlns="" id="{7A8A5149-2738-46BE-89AB-E001E3C14243}"/>
                </a:ext>
              </a:extLst>
            </p:cNvPr>
            <p:cNvSpPr/>
            <p:nvPr/>
          </p:nvSpPr>
          <p:spPr>
            <a:xfrm>
              <a:off x="594161" y="1988104"/>
              <a:ext cx="1743739" cy="1743739"/>
            </a:xfrm>
            <a:prstGeom prst="rect">
              <a:avLst/>
            </a:prstGeom>
            <a:noFill/>
            <a:ln w="25400">
              <a:solidFill>
                <a:srgbClr val="F57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83" name="Group 82">
            <a:extLst>
              <a:ext uri="{FF2B5EF4-FFF2-40B4-BE49-F238E27FC236}">
                <a16:creationId xmlns:a16="http://schemas.microsoft.com/office/drawing/2014/main" xmlns="" id="{6E48FD90-CDF0-49E8-BEB4-4077FA1621FD}"/>
              </a:ext>
            </a:extLst>
          </p:cNvPr>
          <p:cNvGrpSpPr/>
          <p:nvPr/>
        </p:nvGrpSpPr>
        <p:grpSpPr>
          <a:xfrm>
            <a:off x="5520211" y="3046812"/>
            <a:ext cx="473201" cy="473201"/>
            <a:chOff x="2728752" y="2947738"/>
            <a:chExt cx="630934" cy="630934"/>
          </a:xfrm>
        </p:grpSpPr>
        <p:sp>
          <p:nvSpPr>
            <p:cNvPr id="84" name="Rectangle: Rounded Corners 83">
              <a:extLst>
                <a:ext uri="{FF2B5EF4-FFF2-40B4-BE49-F238E27FC236}">
                  <a16:creationId xmlns:a16="http://schemas.microsoft.com/office/drawing/2014/main" xmlns="" id="{70E01CA2-FBB8-41FC-BD32-855D738EB5C1}"/>
                </a:ext>
              </a:extLst>
            </p:cNvPr>
            <p:cNvSpPr/>
            <p:nvPr/>
          </p:nvSpPr>
          <p:spPr>
            <a:xfrm>
              <a:off x="2728752"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5" name="Rectangle: Rounded Corners 84">
              <a:extLst>
                <a:ext uri="{FF2B5EF4-FFF2-40B4-BE49-F238E27FC236}">
                  <a16:creationId xmlns:a16="http://schemas.microsoft.com/office/drawing/2014/main" xmlns="" id="{9F805222-BAC4-4B2A-920B-20394198A73A}"/>
                </a:ext>
              </a:extLst>
            </p:cNvPr>
            <p:cNvSpPr/>
            <p:nvPr/>
          </p:nvSpPr>
          <p:spPr>
            <a:xfrm rot="5400000">
              <a:off x="2724043"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39"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9951579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586453" y="576154"/>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Closing the Gaps</a:t>
            </a:r>
            <a:r>
              <a:rPr lang="en-US" sz="3200" b="1">
                <a:solidFill>
                  <a:schemeClr val="accent2"/>
                </a:solidFill>
                <a:latin typeface="Century Gothic" panose="020B0502020202020204" pitchFamily="34" charset="0"/>
              </a:rPr>
              <a:t>: </a:t>
            </a:r>
            <a:endParaRPr lang="en-US" sz="3200" b="1" smtClean="0">
              <a:solidFill>
                <a:schemeClr val="accent2"/>
              </a:solidFill>
              <a:latin typeface="Century Gothic" panose="020B0502020202020204" pitchFamily="34" charset="0"/>
            </a:endParaRPr>
          </a:p>
          <a:p>
            <a:pPr>
              <a:lnSpc>
                <a:spcPct val="100000"/>
              </a:lnSpc>
            </a:pPr>
            <a:r>
              <a:rPr lang="en-US" sz="3200" dirty="0" smtClean="0">
                <a:solidFill>
                  <a:schemeClr val="tx1"/>
                </a:solidFill>
                <a:latin typeface="Century Gothic" panose="020B0502020202020204" pitchFamily="34" charset="0"/>
              </a:rPr>
              <a:t>Continuously </a:t>
            </a:r>
            <a:r>
              <a:rPr lang="en-US" sz="3200" dirty="0">
                <a:solidFill>
                  <a:schemeClr val="tx1"/>
                </a:solidFill>
                <a:latin typeface="Century Gothic" panose="020B0502020202020204" pitchFamily="34" charset="0"/>
              </a:rPr>
              <a:t>Enrolled in District</a:t>
            </a:r>
            <a:endParaRPr lang="en-US" sz="3200" dirty="0">
              <a:solidFill>
                <a:schemeClr val="accent1">
                  <a:lumMod val="75000"/>
                </a:schemeClr>
              </a:solidFill>
              <a:latin typeface="Century Gothic" panose="020B0502020202020204" pitchFamily="34" charset="0"/>
            </a:endParaRPr>
          </a:p>
        </p:txBody>
      </p:sp>
      <p:sp>
        <p:nvSpPr>
          <p:cNvPr id="48" name="TextBox 47">
            <a:extLst>
              <a:ext uri="{FF2B5EF4-FFF2-40B4-BE49-F238E27FC236}">
                <a16:creationId xmlns:a16="http://schemas.microsoft.com/office/drawing/2014/main" xmlns="" id="{73C29892-B478-4A67-BC21-C6F536450332}"/>
              </a:ext>
            </a:extLst>
          </p:cNvPr>
          <p:cNvSpPr txBox="1"/>
          <p:nvPr/>
        </p:nvSpPr>
        <p:spPr>
          <a:xfrm>
            <a:off x="1744166" y="2157912"/>
            <a:ext cx="734027"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2017</a:t>
            </a:r>
            <a:endParaRPr lang="en-US" dirty="0">
              <a:solidFill>
                <a:srgbClr val="F57F43"/>
              </a:solidFill>
              <a:latin typeface="Century Gothic" panose="020B0502020202020204" pitchFamily="34" charset="0"/>
            </a:endParaRPr>
          </a:p>
        </p:txBody>
      </p:sp>
      <p:pic>
        <p:nvPicPr>
          <p:cNvPr id="3" name="Picture 2">
            <a:extLst>
              <a:ext uri="{FF2B5EF4-FFF2-40B4-BE49-F238E27FC236}">
                <a16:creationId xmlns:a16="http://schemas.microsoft.com/office/drawing/2014/main" xmlns="" id="{C9100F4F-85C1-4C65-B466-D8CB8F6991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6810" y="4022278"/>
            <a:ext cx="501734" cy="479042"/>
          </a:xfrm>
          <a:prstGeom prst="rect">
            <a:avLst/>
          </a:prstGeom>
        </p:spPr>
      </p:pic>
      <p:sp>
        <p:nvSpPr>
          <p:cNvPr id="14" name="TextBox 13">
            <a:extLst>
              <a:ext uri="{FF2B5EF4-FFF2-40B4-BE49-F238E27FC236}">
                <a16:creationId xmlns:a16="http://schemas.microsoft.com/office/drawing/2014/main" xmlns="" id="{B864CED5-78CF-49BA-90F5-019A36D9A421}"/>
              </a:ext>
            </a:extLst>
          </p:cNvPr>
          <p:cNvSpPr txBox="1"/>
          <p:nvPr/>
        </p:nvSpPr>
        <p:spPr>
          <a:xfrm>
            <a:off x="1446564" y="4570652"/>
            <a:ext cx="1519014"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3rd Grade</a:t>
            </a:r>
            <a:endParaRPr lang="en-US" dirty="0">
              <a:solidFill>
                <a:srgbClr val="F57F43"/>
              </a:solidFill>
              <a:latin typeface="Century Gothic" panose="020B0502020202020204" pitchFamily="34" charset="0"/>
            </a:endParaRPr>
          </a:p>
        </p:txBody>
      </p:sp>
      <p:grpSp>
        <p:nvGrpSpPr>
          <p:cNvPr id="7" name="Group 6">
            <a:extLst>
              <a:ext uri="{FF2B5EF4-FFF2-40B4-BE49-F238E27FC236}">
                <a16:creationId xmlns:a16="http://schemas.microsoft.com/office/drawing/2014/main" xmlns="" id="{056FC280-842E-4C2C-9B12-6ABF7B12BA5D}"/>
              </a:ext>
            </a:extLst>
          </p:cNvPr>
          <p:cNvGrpSpPr/>
          <p:nvPr/>
        </p:nvGrpSpPr>
        <p:grpSpPr>
          <a:xfrm>
            <a:off x="3057217" y="3060939"/>
            <a:ext cx="473201" cy="473201"/>
            <a:chOff x="2728752" y="2947738"/>
            <a:chExt cx="630934" cy="630934"/>
          </a:xfrm>
        </p:grpSpPr>
        <p:sp>
          <p:nvSpPr>
            <p:cNvPr id="4" name="Rectangle: Rounded Corners 3">
              <a:extLst>
                <a:ext uri="{FF2B5EF4-FFF2-40B4-BE49-F238E27FC236}">
                  <a16:creationId xmlns:a16="http://schemas.microsoft.com/office/drawing/2014/main" xmlns="" id="{4A9E6856-4CB1-48EA-8D56-5FBDCFAE36EA}"/>
                </a:ext>
              </a:extLst>
            </p:cNvPr>
            <p:cNvSpPr/>
            <p:nvPr/>
          </p:nvSpPr>
          <p:spPr>
            <a:xfrm>
              <a:off x="2728752"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Rounded Corners 15">
              <a:extLst>
                <a:ext uri="{FF2B5EF4-FFF2-40B4-BE49-F238E27FC236}">
                  <a16:creationId xmlns:a16="http://schemas.microsoft.com/office/drawing/2014/main" xmlns="" id="{1865966F-9FB1-4D0D-BE5D-B0DDF7EE91E7}"/>
                </a:ext>
              </a:extLst>
            </p:cNvPr>
            <p:cNvSpPr/>
            <p:nvPr/>
          </p:nvSpPr>
          <p:spPr>
            <a:xfrm rot="5400000">
              <a:off x="2724043"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36" name="TextBox 35">
            <a:extLst>
              <a:ext uri="{FF2B5EF4-FFF2-40B4-BE49-F238E27FC236}">
                <a16:creationId xmlns:a16="http://schemas.microsoft.com/office/drawing/2014/main" xmlns="" id="{9A200FEB-AEBF-4249-8FB1-ABCC8F79214D}"/>
              </a:ext>
            </a:extLst>
          </p:cNvPr>
          <p:cNvSpPr txBox="1"/>
          <p:nvPr/>
        </p:nvSpPr>
        <p:spPr>
          <a:xfrm>
            <a:off x="4246250" y="2165792"/>
            <a:ext cx="734027"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2016</a:t>
            </a:r>
            <a:endParaRPr lang="en-US" dirty="0">
              <a:solidFill>
                <a:srgbClr val="F57F43"/>
              </a:solidFill>
              <a:latin typeface="Century Gothic" panose="020B0502020202020204" pitchFamily="34" charset="0"/>
            </a:endParaRPr>
          </a:p>
        </p:txBody>
      </p:sp>
      <p:sp>
        <p:nvSpPr>
          <p:cNvPr id="49" name="TextBox 48">
            <a:extLst>
              <a:ext uri="{FF2B5EF4-FFF2-40B4-BE49-F238E27FC236}">
                <a16:creationId xmlns:a16="http://schemas.microsoft.com/office/drawing/2014/main" xmlns="" id="{4E4AC03B-111E-4DAB-B057-D6427DDF6306}"/>
              </a:ext>
            </a:extLst>
          </p:cNvPr>
          <p:cNvSpPr txBox="1"/>
          <p:nvPr/>
        </p:nvSpPr>
        <p:spPr>
          <a:xfrm>
            <a:off x="6560495" y="2173675"/>
            <a:ext cx="734027"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2015</a:t>
            </a:r>
            <a:endParaRPr lang="en-US" dirty="0">
              <a:solidFill>
                <a:srgbClr val="F57F43"/>
              </a:solidFill>
              <a:latin typeface="Century Gothic" panose="020B0502020202020204" pitchFamily="34" charset="0"/>
            </a:endParaRPr>
          </a:p>
        </p:txBody>
      </p:sp>
      <p:pic>
        <p:nvPicPr>
          <p:cNvPr id="51" name="Picture 50">
            <a:extLst>
              <a:ext uri="{FF2B5EF4-FFF2-40B4-BE49-F238E27FC236}">
                <a16:creationId xmlns:a16="http://schemas.microsoft.com/office/drawing/2014/main" xmlns="" id="{7F1F6EE9-09A5-47F5-B372-ACA748CF27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5300" y="4022278"/>
            <a:ext cx="501734" cy="479042"/>
          </a:xfrm>
          <a:prstGeom prst="rect">
            <a:avLst/>
          </a:prstGeom>
        </p:spPr>
      </p:pic>
      <p:sp>
        <p:nvSpPr>
          <p:cNvPr id="54" name="TextBox 53">
            <a:extLst>
              <a:ext uri="{FF2B5EF4-FFF2-40B4-BE49-F238E27FC236}">
                <a16:creationId xmlns:a16="http://schemas.microsoft.com/office/drawing/2014/main" xmlns="" id="{215E175B-0A3F-41BD-BA74-564E2CA627BA}"/>
              </a:ext>
            </a:extLst>
          </p:cNvPr>
          <p:cNvSpPr txBox="1"/>
          <p:nvPr/>
        </p:nvSpPr>
        <p:spPr>
          <a:xfrm>
            <a:off x="6268038" y="4570653"/>
            <a:ext cx="1326030"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1st Grade</a:t>
            </a:r>
            <a:endParaRPr lang="en-US" dirty="0">
              <a:solidFill>
                <a:srgbClr val="F57F43"/>
              </a:solidFill>
              <a:latin typeface="Century Gothic" panose="020B0502020202020204" pitchFamily="34" charset="0"/>
            </a:endParaRPr>
          </a:p>
        </p:txBody>
      </p:sp>
      <p:sp>
        <p:nvSpPr>
          <p:cNvPr id="66" name="Rectangle: Rounded Corners 65">
            <a:extLst>
              <a:ext uri="{FF2B5EF4-FFF2-40B4-BE49-F238E27FC236}">
                <a16:creationId xmlns:a16="http://schemas.microsoft.com/office/drawing/2014/main" xmlns="" id="{6327336F-C6E7-4C78-9B5C-7873AD51C665}"/>
              </a:ext>
            </a:extLst>
          </p:cNvPr>
          <p:cNvSpPr/>
          <p:nvPr/>
        </p:nvSpPr>
        <p:spPr>
          <a:xfrm>
            <a:off x="2842689" y="5530897"/>
            <a:ext cx="342900" cy="82088"/>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 name="Rectangle: Rounded Corners 66">
            <a:extLst>
              <a:ext uri="{FF2B5EF4-FFF2-40B4-BE49-F238E27FC236}">
                <a16:creationId xmlns:a16="http://schemas.microsoft.com/office/drawing/2014/main" xmlns="" id="{307E5631-13E5-4D73-AF41-9E5D203920FA}"/>
              </a:ext>
            </a:extLst>
          </p:cNvPr>
          <p:cNvSpPr/>
          <p:nvPr/>
        </p:nvSpPr>
        <p:spPr>
          <a:xfrm rot="10800000">
            <a:off x="2842689" y="5389012"/>
            <a:ext cx="342900" cy="82088"/>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Title 1">
            <a:extLst>
              <a:ext uri="{FF2B5EF4-FFF2-40B4-BE49-F238E27FC236}">
                <a16:creationId xmlns:a16="http://schemas.microsoft.com/office/drawing/2014/main" xmlns="" id="{6516EE06-62C0-4E8A-8CA7-904DC8002D00}"/>
              </a:ext>
            </a:extLst>
          </p:cNvPr>
          <p:cNvSpPr txBox="1">
            <a:spLocks/>
          </p:cNvSpPr>
          <p:nvPr/>
        </p:nvSpPr>
        <p:spPr>
          <a:xfrm>
            <a:off x="3195421" y="5315609"/>
            <a:ext cx="3329879"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2025" b="1" dirty="0">
                <a:solidFill>
                  <a:schemeClr val="accent2"/>
                </a:solidFill>
                <a:latin typeface="Century Gothic" panose="020B0502020202020204" pitchFamily="34" charset="0"/>
              </a:rPr>
              <a:t>Non-Continuously Enrolled</a:t>
            </a:r>
            <a:endParaRPr lang="en-US" sz="2025" dirty="0">
              <a:solidFill>
                <a:schemeClr val="accent1">
                  <a:lumMod val="75000"/>
                </a:schemeClr>
              </a:solidFill>
              <a:latin typeface="Century Gothic" panose="020B0502020202020204" pitchFamily="34" charset="0"/>
            </a:endParaRPr>
          </a:p>
        </p:txBody>
      </p:sp>
      <p:grpSp>
        <p:nvGrpSpPr>
          <p:cNvPr id="2" name="Group 1">
            <a:extLst>
              <a:ext uri="{FF2B5EF4-FFF2-40B4-BE49-F238E27FC236}">
                <a16:creationId xmlns:a16="http://schemas.microsoft.com/office/drawing/2014/main" xmlns="" id="{79EF86E7-BF92-4925-998D-9AF2C9ED5BA6}"/>
              </a:ext>
            </a:extLst>
          </p:cNvPr>
          <p:cNvGrpSpPr/>
          <p:nvPr/>
        </p:nvGrpSpPr>
        <p:grpSpPr>
          <a:xfrm>
            <a:off x="1456274" y="2641252"/>
            <a:ext cx="1307804" cy="1307804"/>
            <a:chOff x="594161" y="1988104"/>
            <a:chExt cx="1743739" cy="1743739"/>
          </a:xfrm>
        </p:grpSpPr>
        <p:pic>
          <p:nvPicPr>
            <p:cNvPr id="12" name="Picture 11">
              <a:extLst>
                <a:ext uri="{FF2B5EF4-FFF2-40B4-BE49-F238E27FC236}">
                  <a16:creationId xmlns:a16="http://schemas.microsoft.com/office/drawing/2014/main" xmlns="" id="{2FE73585-FAA7-4E45-AFF5-A005153997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68" y="2962574"/>
              <a:ext cx="581482" cy="574546"/>
            </a:xfrm>
            <a:prstGeom prst="rect">
              <a:avLst/>
            </a:prstGeom>
          </p:spPr>
        </p:pic>
        <p:pic>
          <p:nvPicPr>
            <p:cNvPr id="13" name="Picture 12">
              <a:extLst>
                <a:ext uri="{FF2B5EF4-FFF2-40B4-BE49-F238E27FC236}">
                  <a16:creationId xmlns:a16="http://schemas.microsoft.com/office/drawing/2014/main" xmlns="" id="{9E27672E-2504-4C7F-9EF5-1F57193244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919" y="2090202"/>
              <a:ext cx="1011280" cy="767716"/>
            </a:xfrm>
            <a:prstGeom prst="rect">
              <a:avLst/>
            </a:prstGeom>
          </p:spPr>
        </p:pic>
        <p:pic>
          <p:nvPicPr>
            <p:cNvPr id="65" name="Picture 64">
              <a:extLst>
                <a:ext uri="{FF2B5EF4-FFF2-40B4-BE49-F238E27FC236}">
                  <a16:creationId xmlns:a16="http://schemas.microsoft.com/office/drawing/2014/main" xmlns="" id="{10013C9A-FF38-49AA-AE31-8383E86A8DC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2047" y="2963503"/>
              <a:ext cx="612986" cy="592553"/>
            </a:xfrm>
            <a:prstGeom prst="rect">
              <a:avLst/>
            </a:prstGeom>
          </p:spPr>
        </p:pic>
        <p:sp>
          <p:nvSpPr>
            <p:cNvPr id="8" name="Rectangle 7">
              <a:extLst>
                <a:ext uri="{FF2B5EF4-FFF2-40B4-BE49-F238E27FC236}">
                  <a16:creationId xmlns:a16="http://schemas.microsoft.com/office/drawing/2014/main" xmlns="" id="{286779E4-3D3B-4D25-AE58-CA49EFC99E8B}"/>
                </a:ext>
              </a:extLst>
            </p:cNvPr>
            <p:cNvSpPr/>
            <p:nvPr/>
          </p:nvSpPr>
          <p:spPr>
            <a:xfrm>
              <a:off x="594161" y="1988104"/>
              <a:ext cx="1743739" cy="1743739"/>
            </a:xfrm>
            <a:prstGeom prst="rect">
              <a:avLst/>
            </a:prstGeom>
            <a:noFill/>
            <a:ln w="25400">
              <a:solidFill>
                <a:srgbClr val="F57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2" name="Group 41">
            <a:extLst>
              <a:ext uri="{FF2B5EF4-FFF2-40B4-BE49-F238E27FC236}">
                <a16:creationId xmlns:a16="http://schemas.microsoft.com/office/drawing/2014/main" xmlns="" id="{32DBCC78-D9D2-4E16-BA1B-E082D4F7998E}"/>
              </a:ext>
            </a:extLst>
          </p:cNvPr>
          <p:cNvGrpSpPr/>
          <p:nvPr/>
        </p:nvGrpSpPr>
        <p:grpSpPr>
          <a:xfrm>
            <a:off x="3927677" y="2641252"/>
            <a:ext cx="1307804" cy="1307804"/>
            <a:chOff x="594161" y="1988104"/>
            <a:chExt cx="1743739" cy="1743739"/>
          </a:xfrm>
        </p:grpSpPr>
        <p:pic>
          <p:nvPicPr>
            <p:cNvPr id="46" name="Picture 45">
              <a:extLst>
                <a:ext uri="{FF2B5EF4-FFF2-40B4-BE49-F238E27FC236}">
                  <a16:creationId xmlns:a16="http://schemas.microsoft.com/office/drawing/2014/main" xmlns="" id="{60E87CFB-1B7B-43FA-B40F-D880C3D5B6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68" y="2962574"/>
              <a:ext cx="581482" cy="574546"/>
            </a:xfrm>
            <a:prstGeom prst="rect">
              <a:avLst/>
            </a:prstGeom>
          </p:spPr>
        </p:pic>
        <p:pic>
          <p:nvPicPr>
            <p:cNvPr id="50" name="Picture 49">
              <a:extLst>
                <a:ext uri="{FF2B5EF4-FFF2-40B4-BE49-F238E27FC236}">
                  <a16:creationId xmlns:a16="http://schemas.microsoft.com/office/drawing/2014/main" xmlns="" id="{CB4E5546-502C-4830-A854-02ECE31350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919" y="2090202"/>
              <a:ext cx="1011280" cy="767716"/>
            </a:xfrm>
            <a:prstGeom prst="rect">
              <a:avLst/>
            </a:prstGeom>
          </p:spPr>
        </p:pic>
        <p:pic>
          <p:nvPicPr>
            <p:cNvPr id="52" name="Picture 51">
              <a:extLst>
                <a:ext uri="{FF2B5EF4-FFF2-40B4-BE49-F238E27FC236}">
                  <a16:creationId xmlns:a16="http://schemas.microsoft.com/office/drawing/2014/main" xmlns="" id="{EF1F6F64-E143-4F91-87A3-4DCF4C88347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2047" y="2963503"/>
              <a:ext cx="612986" cy="592553"/>
            </a:xfrm>
            <a:prstGeom prst="rect">
              <a:avLst/>
            </a:prstGeom>
          </p:spPr>
        </p:pic>
        <p:sp>
          <p:nvSpPr>
            <p:cNvPr id="53" name="Rectangle 52">
              <a:extLst>
                <a:ext uri="{FF2B5EF4-FFF2-40B4-BE49-F238E27FC236}">
                  <a16:creationId xmlns:a16="http://schemas.microsoft.com/office/drawing/2014/main" xmlns="" id="{569F0B01-589A-465B-9560-40AFB051BBF7}"/>
                </a:ext>
              </a:extLst>
            </p:cNvPr>
            <p:cNvSpPr/>
            <p:nvPr/>
          </p:nvSpPr>
          <p:spPr>
            <a:xfrm>
              <a:off x="594161" y="1988104"/>
              <a:ext cx="1743739" cy="1743739"/>
            </a:xfrm>
            <a:prstGeom prst="rect">
              <a:avLst/>
            </a:prstGeom>
            <a:noFill/>
            <a:ln w="25400">
              <a:solidFill>
                <a:srgbClr val="F57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55" name="Group 54">
            <a:extLst>
              <a:ext uri="{FF2B5EF4-FFF2-40B4-BE49-F238E27FC236}">
                <a16:creationId xmlns:a16="http://schemas.microsoft.com/office/drawing/2014/main" xmlns="" id="{0E646D95-7CB7-45D4-8CF4-4376C080B222}"/>
              </a:ext>
            </a:extLst>
          </p:cNvPr>
          <p:cNvGrpSpPr/>
          <p:nvPr/>
        </p:nvGrpSpPr>
        <p:grpSpPr>
          <a:xfrm>
            <a:off x="6258367" y="2641252"/>
            <a:ext cx="1307804" cy="1307804"/>
            <a:chOff x="594161" y="1988104"/>
            <a:chExt cx="1743739" cy="1743739"/>
          </a:xfrm>
        </p:grpSpPr>
        <p:pic>
          <p:nvPicPr>
            <p:cNvPr id="58" name="Picture 57">
              <a:extLst>
                <a:ext uri="{FF2B5EF4-FFF2-40B4-BE49-F238E27FC236}">
                  <a16:creationId xmlns:a16="http://schemas.microsoft.com/office/drawing/2014/main" xmlns="" id="{1DA76CB1-57C3-46F6-B94B-74F560D4DA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68" y="2962574"/>
              <a:ext cx="581482" cy="574546"/>
            </a:xfrm>
            <a:prstGeom prst="rect">
              <a:avLst/>
            </a:prstGeom>
          </p:spPr>
        </p:pic>
        <p:pic>
          <p:nvPicPr>
            <p:cNvPr id="60" name="Picture 59">
              <a:extLst>
                <a:ext uri="{FF2B5EF4-FFF2-40B4-BE49-F238E27FC236}">
                  <a16:creationId xmlns:a16="http://schemas.microsoft.com/office/drawing/2014/main" xmlns="" id="{333ACC18-3E17-4473-8A9E-E1AD48078F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919" y="2090202"/>
              <a:ext cx="1011280" cy="767716"/>
            </a:xfrm>
            <a:prstGeom prst="rect">
              <a:avLst/>
            </a:prstGeom>
          </p:spPr>
        </p:pic>
        <p:pic>
          <p:nvPicPr>
            <p:cNvPr id="62" name="Picture 61">
              <a:extLst>
                <a:ext uri="{FF2B5EF4-FFF2-40B4-BE49-F238E27FC236}">
                  <a16:creationId xmlns:a16="http://schemas.microsoft.com/office/drawing/2014/main" xmlns="" id="{7F1A33C3-6E6C-4F65-981B-83F51E32480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2047" y="2963503"/>
              <a:ext cx="612986" cy="592553"/>
            </a:xfrm>
            <a:prstGeom prst="rect">
              <a:avLst/>
            </a:prstGeom>
          </p:spPr>
        </p:pic>
        <p:sp>
          <p:nvSpPr>
            <p:cNvPr id="63" name="Rectangle 62">
              <a:extLst>
                <a:ext uri="{FF2B5EF4-FFF2-40B4-BE49-F238E27FC236}">
                  <a16:creationId xmlns:a16="http://schemas.microsoft.com/office/drawing/2014/main" xmlns="" id="{7A8A5149-2738-46BE-89AB-E001E3C14243}"/>
                </a:ext>
              </a:extLst>
            </p:cNvPr>
            <p:cNvSpPr/>
            <p:nvPr/>
          </p:nvSpPr>
          <p:spPr>
            <a:xfrm>
              <a:off x="594161" y="1988104"/>
              <a:ext cx="1743739" cy="1743739"/>
            </a:xfrm>
            <a:prstGeom prst="rect">
              <a:avLst/>
            </a:prstGeom>
            <a:noFill/>
            <a:ln w="25400">
              <a:solidFill>
                <a:srgbClr val="F57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83" name="Group 82">
            <a:extLst>
              <a:ext uri="{FF2B5EF4-FFF2-40B4-BE49-F238E27FC236}">
                <a16:creationId xmlns:a16="http://schemas.microsoft.com/office/drawing/2014/main" xmlns="" id="{6E48FD90-CDF0-49E8-BEB4-4077FA1621FD}"/>
              </a:ext>
            </a:extLst>
          </p:cNvPr>
          <p:cNvGrpSpPr/>
          <p:nvPr/>
        </p:nvGrpSpPr>
        <p:grpSpPr>
          <a:xfrm>
            <a:off x="5488127" y="3060939"/>
            <a:ext cx="473201" cy="473201"/>
            <a:chOff x="2728752" y="2947738"/>
            <a:chExt cx="630934" cy="630934"/>
          </a:xfrm>
        </p:grpSpPr>
        <p:sp>
          <p:nvSpPr>
            <p:cNvPr id="84" name="Rectangle: Rounded Corners 83">
              <a:extLst>
                <a:ext uri="{FF2B5EF4-FFF2-40B4-BE49-F238E27FC236}">
                  <a16:creationId xmlns:a16="http://schemas.microsoft.com/office/drawing/2014/main" xmlns="" id="{70E01CA2-FBB8-41FC-BD32-855D738EB5C1}"/>
                </a:ext>
              </a:extLst>
            </p:cNvPr>
            <p:cNvSpPr/>
            <p:nvPr/>
          </p:nvSpPr>
          <p:spPr>
            <a:xfrm>
              <a:off x="2728752"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5" name="Rectangle: Rounded Corners 84">
              <a:extLst>
                <a:ext uri="{FF2B5EF4-FFF2-40B4-BE49-F238E27FC236}">
                  <a16:creationId xmlns:a16="http://schemas.microsoft.com/office/drawing/2014/main" xmlns="" id="{9F805222-BAC4-4B2A-920B-20394198A73A}"/>
                </a:ext>
              </a:extLst>
            </p:cNvPr>
            <p:cNvSpPr/>
            <p:nvPr/>
          </p:nvSpPr>
          <p:spPr>
            <a:xfrm rot="5400000">
              <a:off x="2724043"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37"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8"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2094647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ELL Accountability</a:t>
            </a:r>
            <a:endParaRPr lang="en-US" dirty="0"/>
          </a:p>
        </p:txBody>
      </p:sp>
      <p:sp>
        <p:nvSpPr>
          <p:cNvPr id="3" name="Text Placeholder 2"/>
          <p:cNvSpPr>
            <a:spLocks noGrp="1"/>
          </p:cNvSpPr>
          <p:nvPr>
            <p:ph type="body" idx="1"/>
          </p:nvPr>
        </p:nvSpPr>
        <p:spPr/>
        <p:txBody>
          <a:bodyPr/>
          <a:lstStyle/>
          <a:p>
            <a:r>
              <a:rPr lang="en-US" dirty="0" smtClean="0"/>
              <a:t>New Accountability Domains and PBMAS</a:t>
            </a:r>
            <a:endParaRPr lang="en-US"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8927815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586453" y="594361"/>
            <a:ext cx="7744172"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Closing the Gaps</a:t>
            </a:r>
            <a:r>
              <a:rPr lang="en-US" sz="3200" b="1">
                <a:solidFill>
                  <a:schemeClr val="accent2"/>
                </a:solidFill>
                <a:latin typeface="Century Gothic" panose="020B0502020202020204" pitchFamily="34" charset="0"/>
              </a:rPr>
              <a:t>: </a:t>
            </a:r>
            <a:endParaRPr lang="en-US" sz="3200" b="1" smtClean="0">
              <a:solidFill>
                <a:schemeClr val="accent2"/>
              </a:solidFill>
              <a:latin typeface="Century Gothic" panose="020B0502020202020204" pitchFamily="34" charset="0"/>
            </a:endParaRPr>
          </a:p>
          <a:p>
            <a:pPr>
              <a:lnSpc>
                <a:spcPct val="100000"/>
              </a:lnSpc>
            </a:pPr>
            <a:r>
              <a:rPr lang="en-US" sz="3200" dirty="0" smtClean="0">
                <a:solidFill>
                  <a:schemeClr val="tx1"/>
                </a:solidFill>
                <a:latin typeface="Century Gothic" panose="020B0502020202020204" pitchFamily="34" charset="0"/>
              </a:rPr>
              <a:t>Continuously </a:t>
            </a:r>
            <a:r>
              <a:rPr lang="en-US" sz="3200" dirty="0">
                <a:solidFill>
                  <a:schemeClr val="tx1"/>
                </a:solidFill>
                <a:latin typeface="Century Gothic" panose="020B0502020202020204" pitchFamily="34" charset="0"/>
              </a:rPr>
              <a:t>Enrolled at a Campus</a:t>
            </a:r>
            <a:endParaRPr lang="en-US" sz="3200" dirty="0">
              <a:solidFill>
                <a:schemeClr val="accent1">
                  <a:lumMod val="75000"/>
                </a:schemeClr>
              </a:solidFill>
              <a:latin typeface="Century Gothic" panose="020B0502020202020204" pitchFamily="34" charset="0"/>
            </a:endParaRPr>
          </a:p>
        </p:txBody>
      </p:sp>
      <p:sp>
        <p:nvSpPr>
          <p:cNvPr id="48" name="TextBox 47">
            <a:extLst>
              <a:ext uri="{FF2B5EF4-FFF2-40B4-BE49-F238E27FC236}">
                <a16:creationId xmlns:a16="http://schemas.microsoft.com/office/drawing/2014/main" xmlns="" id="{73C29892-B478-4A67-BC21-C6F536450332}"/>
              </a:ext>
            </a:extLst>
          </p:cNvPr>
          <p:cNvSpPr txBox="1"/>
          <p:nvPr/>
        </p:nvSpPr>
        <p:spPr>
          <a:xfrm>
            <a:off x="733513" y="2169787"/>
            <a:ext cx="734027"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2017</a:t>
            </a:r>
            <a:endParaRPr lang="en-US" dirty="0">
              <a:solidFill>
                <a:srgbClr val="F57F43"/>
              </a:solidFill>
              <a:latin typeface="Century Gothic" panose="020B0502020202020204" pitchFamily="34" charset="0"/>
            </a:endParaRPr>
          </a:p>
        </p:txBody>
      </p:sp>
      <p:pic>
        <p:nvPicPr>
          <p:cNvPr id="3" name="Picture 2">
            <a:extLst>
              <a:ext uri="{FF2B5EF4-FFF2-40B4-BE49-F238E27FC236}">
                <a16:creationId xmlns:a16="http://schemas.microsoft.com/office/drawing/2014/main" xmlns="" id="{C9100F4F-85C1-4C65-B466-D8CB8F6991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157" y="4034153"/>
            <a:ext cx="501734" cy="479042"/>
          </a:xfrm>
          <a:prstGeom prst="rect">
            <a:avLst/>
          </a:prstGeom>
        </p:spPr>
      </p:pic>
      <p:sp>
        <p:nvSpPr>
          <p:cNvPr id="14" name="TextBox 13">
            <a:extLst>
              <a:ext uri="{FF2B5EF4-FFF2-40B4-BE49-F238E27FC236}">
                <a16:creationId xmlns:a16="http://schemas.microsoft.com/office/drawing/2014/main" xmlns="" id="{B864CED5-78CF-49BA-90F5-019A36D9A421}"/>
              </a:ext>
            </a:extLst>
          </p:cNvPr>
          <p:cNvSpPr txBox="1"/>
          <p:nvPr/>
        </p:nvSpPr>
        <p:spPr>
          <a:xfrm>
            <a:off x="435911" y="4582527"/>
            <a:ext cx="1519014"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10th Grade</a:t>
            </a:r>
            <a:endParaRPr lang="en-US" dirty="0">
              <a:solidFill>
                <a:srgbClr val="F57F43"/>
              </a:solidFill>
              <a:latin typeface="Century Gothic" panose="020B0502020202020204" pitchFamily="34" charset="0"/>
            </a:endParaRPr>
          </a:p>
        </p:txBody>
      </p:sp>
      <p:grpSp>
        <p:nvGrpSpPr>
          <p:cNvPr id="7" name="Group 6">
            <a:extLst>
              <a:ext uri="{FF2B5EF4-FFF2-40B4-BE49-F238E27FC236}">
                <a16:creationId xmlns:a16="http://schemas.microsoft.com/office/drawing/2014/main" xmlns="" id="{056FC280-842E-4C2C-9B12-6ABF7B12BA5D}"/>
              </a:ext>
            </a:extLst>
          </p:cNvPr>
          <p:cNvGrpSpPr/>
          <p:nvPr/>
        </p:nvGrpSpPr>
        <p:grpSpPr>
          <a:xfrm>
            <a:off x="2046564" y="3072814"/>
            <a:ext cx="473201" cy="473201"/>
            <a:chOff x="2728752" y="2947738"/>
            <a:chExt cx="630934" cy="630934"/>
          </a:xfrm>
        </p:grpSpPr>
        <p:sp>
          <p:nvSpPr>
            <p:cNvPr id="4" name="Rectangle: Rounded Corners 3">
              <a:extLst>
                <a:ext uri="{FF2B5EF4-FFF2-40B4-BE49-F238E27FC236}">
                  <a16:creationId xmlns:a16="http://schemas.microsoft.com/office/drawing/2014/main" xmlns="" id="{4A9E6856-4CB1-48EA-8D56-5FBDCFAE36EA}"/>
                </a:ext>
              </a:extLst>
            </p:cNvPr>
            <p:cNvSpPr/>
            <p:nvPr/>
          </p:nvSpPr>
          <p:spPr>
            <a:xfrm>
              <a:off x="2728752"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Rounded Corners 15">
              <a:extLst>
                <a:ext uri="{FF2B5EF4-FFF2-40B4-BE49-F238E27FC236}">
                  <a16:creationId xmlns:a16="http://schemas.microsoft.com/office/drawing/2014/main" xmlns="" id="{1865966F-9FB1-4D0D-BE5D-B0DDF7EE91E7}"/>
                </a:ext>
              </a:extLst>
            </p:cNvPr>
            <p:cNvSpPr/>
            <p:nvPr/>
          </p:nvSpPr>
          <p:spPr>
            <a:xfrm rot="5400000">
              <a:off x="2724043"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36" name="TextBox 35">
            <a:extLst>
              <a:ext uri="{FF2B5EF4-FFF2-40B4-BE49-F238E27FC236}">
                <a16:creationId xmlns:a16="http://schemas.microsoft.com/office/drawing/2014/main" xmlns="" id="{9A200FEB-AEBF-4249-8FB1-ABCC8F79214D}"/>
              </a:ext>
            </a:extLst>
          </p:cNvPr>
          <p:cNvSpPr txBox="1"/>
          <p:nvPr/>
        </p:nvSpPr>
        <p:spPr>
          <a:xfrm>
            <a:off x="3235597" y="2177667"/>
            <a:ext cx="734027"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2016</a:t>
            </a:r>
            <a:endParaRPr lang="en-US" dirty="0">
              <a:solidFill>
                <a:srgbClr val="F57F43"/>
              </a:solidFill>
              <a:latin typeface="Century Gothic" panose="020B0502020202020204" pitchFamily="34" charset="0"/>
            </a:endParaRPr>
          </a:p>
        </p:txBody>
      </p:sp>
      <p:pic>
        <p:nvPicPr>
          <p:cNvPr id="38" name="Picture 37">
            <a:extLst>
              <a:ext uri="{FF2B5EF4-FFF2-40B4-BE49-F238E27FC236}">
                <a16:creationId xmlns:a16="http://schemas.microsoft.com/office/drawing/2014/main" xmlns="" id="{4944D56F-2036-4E7F-8017-61F6CBEA48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2" y="4034153"/>
            <a:ext cx="501734" cy="479042"/>
          </a:xfrm>
          <a:prstGeom prst="rect">
            <a:avLst/>
          </a:prstGeom>
        </p:spPr>
      </p:pic>
      <p:sp>
        <p:nvSpPr>
          <p:cNvPr id="41" name="TextBox 40">
            <a:extLst>
              <a:ext uri="{FF2B5EF4-FFF2-40B4-BE49-F238E27FC236}">
                <a16:creationId xmlns:a16="http://schemas.microsoft.com/office/drawing/2014/main" xmlns="" id="{A9EC533D-EBFE-43D2-A450-22C6A246D494}"/>
              </a:ext>
            </a:extLst>
          </p:cNvPr>
          <p:cNvSpPr txBox="1"/>
          <p:nvPr/>
        </p:nvSpPr>
        <p:spPr>
          <a:xfrm>
            <a:off x="2943140" y="4582528"/>
            <a:ext cx="1326030"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9th Grade</a:t>
            </a:r>
            <a:endParaRPr lang="en-US" dirty="0">
              <a:solidFill>
                <a:srgbClr val="F57F43"/>
              </a:solidFill>
              <a:latin typeface="Century Gothic" panose="020B0502020202020204" pitchFamily="34" charset="0"/>
            </a:endParaRPr>
          </a:p>
        </p:txBody>
      </p:sp>
      <p:sp>
        <p:nvSpPr>
          <p:cNvPr id="49" name="TextBox 48">
            <a:extLst>
              <a:ext uri="{FF2B5EF4-FFF2-40B4-BE49-F238E27FC236}">
                <a16:creationId xmlns:a16="http://schemas.microsoft.com/office/drawing/2014/main" xmlns="" id="{4E4AC03B-111E-4DAB-B057-D6427DDF6306}"/>
              </a:ext>
            </a:extLst>
          </p:cNvPr>
          <p:cNvSpPr txBox="1"/>
          <p:nvPr/>
        </p:nvSpPr>
        <p:spPr>
          <a:xfrm>
            <a:off x="5549842" y="2185550"/>
            <a:ext cx="734027"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2015</a:t>
            </a:r>
            <a:endParaRPr lang="en-US" dirty="0">
              <a:solidFill>
                <a:srgbClr val="F57F43"/>
              </a:solidFill>
              <a:latin typeface="Century Gothic" panose="020B0502020202020204" pitchFamily="34" charset="0"/>
            </a:endParaRPr>
          </a:p>
        </p:txBody>
      </p:sp>
      <p:pic>
        <p:nvPicPr>
          <p:cNvPr id="51" name="Picture 50">
            <a:extLst>
              <a:ext uri="{FF2B5EF4-FFF2-40B4-BE49-F238E27FC236}">
                <a16:creationId xmlns:a16="http://schemas.microsoft.com/office/drawing/2014/main" xmlns="" id="{7F1F6EE9-09A5-47F5-B372-ACA748CF27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4647" y="4034153"/>
            <a:ext cx="501734" cy="479042"/>
          </a:xfrm>
          <a:prstGeom prst="rect">
            <a:avLst/>
          </a:prstGeom>
        </p:spPr>
      </p:pic>
      <p:sp>
        <p:nvSpPr>
          <p:cNvPr id="54" name="TextBox 53">
            <a:extLst>
              <a:ext uri="{FF2B5EF4-FFF2-40B4-BE49-F238E27FC236}">
                <a16:creationId xmlns:a16="http://schemas.microsoft.com/office/drawing/2014/main" xmlns="" id="{215E175B-0A3F-41BD-BA74-564E2CA627BA}"/>
              </a:ext>
            </a:extLst>
          </p:cNvPr>
          <p:cNvSpPr txBox="1"/>
          <p:nvPr/>
        </p:nvSpPr>
        <p:spPr>
          <a:xfrm>
            <a:off x="5257385" y="4582528"/>
            <a:ext cx="1326030"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8th Grade</a:t>
            </a:r>
            <a:endParaRPr lang="en-US" dirty="0">
              <a:solidFill>
                <a:srgbClr val="F57F43"/>
              </a:solidFill>
              <a:latin typeface="Century Gothic" panose="020B0502020202020204" pitchFamily="34" charset="0"/>
            </a:endParaRPr>
          </a:p>
        </p:txBody>
      </p:sp>
      <p:sp>
        <p:nvSpPr>
          <p:cNvPr id="59" name="TextBox 58">
            <a:extLst>
              <a:ext uri="{FF2B5EF4-FFF2-40B4-BE49-F238E27FC236}">
                <a16:creationId xmlns:a16="http://schemas.microsoft.com/office/drawing/2014/main" xmlns="" id="{A5E17CC1-58A4-480E-814F-F03D167401E5}"/>
              </a:ext>
            </a:extLst>
          </p:cNvPr>
          <p:cNvSpPr txBox="1"/>
          <p:nvPr/>
        </p:nvSpPr>
        <p:spPr>
          <a:xfrm>
            <a:off x="7864086" y="2169785"/>
            <a:ext cx="734027"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2014</a:t>
            </a:r>
            <a:endParaRPr lang="en-US" dirty="0">
              <a:solidFill>
                <a:srgbClr val="F57F43"/>
              </a:solidFill>
              <a:latin typeface="Century Gothic" panose="020B0502020202020204" pitchFamily="34" charset="0"/>
            </a:endParaRPr>
          </a:p>
        </p:txBody>
      </p:sp>
      <p:pic>
        <p:nvPicPr>
          <p:cNvPr id="61" name="Picture 60">
            <a:extLst>
              <a:ext uri="{FF2B5EF4-FFF2-40B4-BE49-F238E27FC236}">
                <a16:creationId xmlns:a16="http://schemas.microsoft.com/office/drawing/2014/main" xmlns="" id="{9E0588E8-174D-401D-B4E8-A71E03F903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8891" y="4034153"/>
            <a:ext cx="501734" cy="479042"/>
          </a:xfrm>
          <a:prstGeom prst="rect">
            <a:avLst/>
          </a:prstGeom>
        </p:spPr>
      </p:pic>
      <p:sp>
        <p:nvSpPr>
          <p:cNvPr id="64" name="TextBox 63">
            <a:extLst>
              <a:ext uri="{FF2B5EF4-FFF2-40B4-BE49-F238E27FC236}">
                <a16:creationId xmlns:a16="http://schemas.microsoft.com/office/drawing/2014/main" xmlns="" id="{708ECD34-CBF2-42A3-9F6C-91637EEBCBF6}"/>
              </a:ext>
            </a:extLst>
          </p:cNvPr>
          <p:cNvSpPr txBox="1"/>
          <p:nvPr/>
        </p:nvSpPr>
        <p:spPr>
          <a:xfrm>
            <a:off x="7472856" y="4582528"/>
            <a:ext cx="1424803"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7th Grade</a:t>
            </a:r>
            <a:endParaRPr lang="en-US" dirty="0">
              <a:solidFill>
                <a:srgbClr val="F57F43"/>
              </a:solidFill>
              <a:latin typeface="Century Gothic" panose="020B0502020202020204" pitchFamily="34" charset="0"/>
            </a:endParaRPr>
          </a:p>
        </p:txBody>
      </p:sp>
      <p:sp>
        <p:nvSpPr>
          <p:cNvPr id="66" name="Rectangle: Rounded Corners 65">
            <a:extLst>
              <a:ext uri="{FF2B5EF4-FFF2-40B4-BE49-F238E27FC236}">
                <a16:creationId xmlns:a16="http://schemas.microsoft.com/office/drawing/2014/main" xmlns="" id="{6327336F-C6E7-4C78-9B5C-7873AD51C665}"/>
              </a:ext>
            </a:extLst>
          </p:cNvPr>
          <p:cNvSpPr/>
          <p:nvPr/>
        </p:nvSpPr>
        <p:spPr>
          <a:xfrm>
            <a:off x="3238889" y="5472934"/>
            <a:ext cx="342900" cy="82088"/>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 name="Rectangle: Rounded Corners 66">
            <a:extLst>
              <a:ext uri="{FF2B5EF4-FFF2-40B4-BE49-F238E27FC236}">
                <a16:creationId xmlns:a16="http://schemas.microsoft.com/office/drawing/2014/main" xmlns="" id="{307E5631-13E5-4D73-AF41-9E5D203920FA}"/>
              </a:ext>
            </a:extLst>
          </p:cNvPr>
          <p:cNvSpPr/>
          <p:nvPr/>
        </p:nvSpPr>
        <p:spPr>
          <a:xfrm rot="10800000">
            <a:off x="3238889" y="5331049"/>
            <a:ext cx="342900" cy="82088"/>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Title 1">
            <a:extLst>
              <a:ext uri="{FF2B5EF4-FFF2-40B4-BE49-F238E27FC236}">
                <a16:creationId xmlns:a16="http://schemas.microsoft.com/office/drawing/2014/main" xmlns="" id="{6516EE06-62C0-4E8A-8CA7-904DC8002D00}"/>
              </a:ext>
            </a:extLst>
          </p:cNvPr>
          <p:cNvSpPr txBox="1">
            <a:spLocks/>
          </p:cNvSpPr>
          <p:nvPr/>
        </p:nvSpPr>
        <p:spPr>
          <a:xfrm>
            <a:off x="3591621" y="5257646"/>
            <a:ext cx="288001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2025" b="1" dirty="0">
                <a:solidFill>
                  <a:schemeClr val="accent2"/>
                </a:solidFill>
                <a:latin typeface="Century Gothic" panose="020B0502020202020204" pitchFamily="34" charset="0"/>
              </a:rPr>
              <a:t>Continuously Enrolled</a:t>
            </a:r>
            <a:endParaRPr lang="en-US" sz="2025" dirty="0">
              <a:solidFill>
                <a:schemeClr val="accent1">
                  <a:lumMod val="75000"/>
                </a:schemeClr>
              </a:solidFill>
              <a:latin typeface="Century Gothic" panose="020B0502020202020204" pitchFamily="34" charset="0"/>
            </a:endParaRPr>
          </a:p>
        </p:txBody>
      </p:sp>
      <p:grpSp>
        <p:nvGrpSpPr>
          <p:cNvPr id="42" name="Group 41">
            <a:extLst>
              <a:ext uri="{FF2B5EF4-FFF2-40B4-BE49-F238E27FC236}">
                <a16:creationId xmlns:a16="http://schemas.microsoft.com/office/drawing/2014/main" xmlns="" id="{32DBCC78-D9D2-4E16-BA1B-E082D4F7998E}"/>
              </a:ext>
            </a:extLst>
          </p:cNvPr>
          <p:cNvGrpSpPr/>
          <p:nvPr/>
        </p:nvGrpSpPr>
        <p:grpSpPr>
          <a:xfrm>
            <a:off x="2917024" y="2653127"/>
            <a:ext cx="1307804" cy="1307804"/>
            <a:chOff x="594161" y="1988104"/>
            <a:chExt cx="1743739" cy="1743739"/>
          </a:xfrm>
        </p:grpSpPr>
        <p:pic>
          <p:nvPicPr>
            <p:cNvPr id="46" name="Picture 45">
              <a:extLst>
                <a:ext uri="{FF2B5EF4-FFF2-40B4-BE49-F238E27FC236}">
                  <a16:creationId xmlns:a16="http://schemas.microsoft.com/office/drawing/2014/main" xmlns="" id="{60E87CFB-1B7B-43FA-B40F-D880C3D5B6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68" y="2962574"/>
              <a:ext cx="581482" cy="574546"/>
            </a:xfrm>
            <a:prstGeom prst="rect">
              <a:avLst/>
            </a:prstGeom>
          </p:spPr>
        </p:pic>
        <p:pic>
          <p:nvPicPr>
            <p:cNvPr id="50" name="Picture 49">
              <a:extLst>
                <a:ext uri="{FF2B5EF4-FFF2-40B4-BE49-F238E27FC236}">
                  <a16:creationId xmlns:a16="http://schemas.microsoft.com/office/drawing/2014/main" xmlns="" id="{CB4E5546-502C-4830-A854-02ECE31350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919" y="2090202"/>
              <a:ext cx="1011280" cy="767716"/>
            </a:xfrm>
            <a:prstGeom prst="rect">
              <a:avLst/>
            </a:prstGeom>
          </p:spPr>
        </p:pic>
        <p:pic>
          <p:nvPicPr>
            <p:cNvPr id="52" name="Picture 51">
              <a:extLst>
                <a:ext uri="{FF2B5EF4-FFF2-40B4-BE49-F238E27FC236}">
                  <a16:creationId xmlns:a16="http://schemas.microsoft.com/office/drawing/2014/main" xmlns="" id="{EF1F6F64-E143-4F91-87A3-4DCF4C88347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2047" y="2963503"/>
              <a:ext cx="612986" cy="592553"/>
            </a:xfrm>
            <a:prstGeom prst="rect">
              <a:avLst/>
            </a:prstGeom>
          </p:spPr>
        </p:pic>
        <p:sp>
          <p:nvSpPr>
            <p:cNvPr id="53" name="Rectangle 52">
              <a:extLst>
                <a:ext uri="{FF2B5EF4-FFF2-40B4-BE49-F238E27FC236}">
                  <a16:creationId xmlns:a16="http://schemas.microsoft.com/office/drawing/2014/main" xmlns="" id="{569F0B01-589A-465B-9560-40AFB051BBF7}"/>
                </a:ext>
              </a:extLst>
            </p:cNvPr>
            <p:cNvSpPr/>
            <p:nvPr/>
          </p:nvSpPr>
          <p:spPr>
            <a:xfrm>
              <a:off x="594161" y="1988104"/>
              <a:ext cx="1743739" cy="1743739"/>
            </a:xfrm>
            <a:prstGeom prst="rect">
              <a:avLst/>
            </a:prstGeom>
            <a:noFill/>
            <a:ln w="25400">
              <a:solidFill>
                <a:srgbClr val="F57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55" name="Group 54">
            <a:extLst>
              <a:ext uri="{FF2B5EF4-FFF2-40B4-BE49-F238E27FC236}">
                <a16:creationId xmlns:a16="http://schemas.microsoft.com/office/drawing/2014/main" xmlns="" id="{0E646D95-7CB7-45D4-8CF4-4376C080B222}"/>
              </a:ext>
            </a:extLst>
          </p:cNvPr>
          <p:cNvGrpSpPr/>
          <p:nvPr/>
        </p:nvGrpSpPr>
        <p:grpSpPr>
          <a:xfrm>
            <a:off x="5247714" y="2653127"/>
            <a:ext cx="1307804" cy="1307804"/>
            <a:chOff x="594161" y="1988104"/>
            <a:chExt cx="1743739" cy="1743739"/>
          </a:xfrm>
        </p:grpSpPr>
        <p:pic>
          <p:nvPicPr>
            <p:cNvPr id="58" name="Picture 57">
              <a:extLst>
                <a:ext uri="{FF2B5EF4-FFF2-40B4-BE49-F238E27FC236}">
                  <a16:creationId xmlns:a16="http://schemas.microsoft.com/office/drawing/2014/main" xmlns="" id="{1DA76CB1-57C3-46F6-B94B-74F560D4DA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68" y="2962574"/>
              <a:ext cx="581482" cy="574546"/>
            </a:xfrm>
            <a:prstGeom prst="rect">
              <a:avLst/>
            </a:prstGeom>
          </p:spPr>
        </p:pic>
        <p:pic>
          <p:nvPicPr>
            <p:cNvPr id="60" name="Picture 59">
              <a:extLst>
                <a:ext uri="{FF2B5EF4-FFF2-40B4-BE49-F238E27FC236}">
                  <a16:creationId xmlns:a16="http://schemas.microsoft.com/office/drawing/2014/main" xmlns="" id="{333ACC18-3E17-4473-8A9E-E1AD48078F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919" y="2090202"/>
              <a:ext cx="1011280" cy="767716"/>
            </a:xfrm>
            <a:prstGeom prst="rect">
              <a:avLst/>
            </a:prstGeom>
          </p:spPr>
        </p:pic>
        <p:pic>
          <p:nvPicPr>
            <p:cNvPr id="62" name="Picture 61">
              <a:extLst>
                <a:ext uri="{FF2B5EF4-FFF2-40B4-BE49-F238E27FC236}">
                  <a16:creationId xmlns:a16="http://schemas.microsoft.com/office/drawing/2014/main" xmlns="" id="{7F1A33C3-6E6C-4F65-981B-83F51E32480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2047" y="2963503"/>
              <a:ext cx="612986" cy="592553"/>
            </a:xfrm>
            <a:prstGeom prst="rect">
              <a:avLst/>
            </a:prstGeom>
          </p:spPr>
        </p:pic>
        <p:sp>
          <p:nvSpPr>
            <p:cNvPr id="63" name="Rectangle 62">
              <a:extLst>
                <a:ext uri="{FF2B5EF4-FFF2-40B4-BE49-F238E27FC236}">
                  <a16:creationId xmlns:a16="http://schemas.microsoft.com/office/drawing/2014/main" xmlns="" id="{7A8A5149-2738-46BE-89AB-E001E3C14243}"/>
                </a:ext>
              </a:extLst>
            </p:cNvPr>
            <p:cNvSpPr/>
            <p:nvPr/>
          </p:nvSpPr>
          <p:spPr>
            <a:xfrm>
              <a:off x="594161" y="1988104"/>
              <a:ext cx="1743739" cy="1743739"/>
            </a:xfrm>
            <a:prstGeom prst="rect">
              <a:avLst/>
            </a:prstGeom>
            <a:noFill/>
            <a:ln w="25400">
              <a:solidFill>
                <a:srgbClr val="F57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78" name="Group 77">
            <a:extLst>
              <a:ext uri="{FF2B5EF4-FFF2-40B4-BE49-F238E27FC236}">
                <a16:creationId xmlns:a16="http://schemas.microsoft.com/office/drawing/2014/main" xmlns="" id="{89E3CD4B-CD37-4CC1-A6D7-C4DFF9DA9A92}"/>
              </a:ext>
            </a:extLst>
          </p:cNvPr>
          <p:cNvGrpSpPr/>
          <p:nvPr/>
        </p:nvGrpSpPr>
        <p:grpSpPr>
          <a:xfrm>
            <a:off x="7472856" y="2653127"/>
            <a:ext cx="1307804" cy="1307804"/>
            <a:chOff x="594161" y="1988104"/>
            <a:chExt cx="1743739" cy="1743739"/>
          </a:xfrm>
        </p:grpSpPr>
        <p:pic>
          <p:nvPicPr>
            <p:cNvPr id="79" name="Picture 78">
              <a:extLst>
                <a:ext uri="{FF2B5EF4-FFF2-40B4-BE49-F238E27FC236}">
                  <a16:creationId xmlns:a16="http://schemas.microsoft.com/office/drawing/2014/main" xmlns="" id="{3E97B3F0-A6C2-416B-BF56-412929A655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68" y="2962574"/>
              <a:ext cx="581482" cy="574546"/>
            </a:xfrm>
            <a:prstGeom prst="rect">
              <a:avLst/>
            </a:prstGeom>
          </p:spPr>
        </p:pic>
        <p:pic>
          <p:nvPicPr>
            <p:cNvPr id="80" name="Picture 79">
              <a:extLst>
                <a:ext uri="{FF2B5EF4-FFF2-40B4-BE49-F238E27FC236}">
                  <a16:creationId xmlns:a16="http://schemas.microsoft.com/office/drawing/2014/main" xmlns="" id="{279FC7C9-CFDF-48DB-A802-4B1F5D7D52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919" y="2090202"/>
              <a:ext cx="1011280" cy="767716"/>
            </a:xfrm>
            <a:prstGeom prst="rect">
              <a:avLst/>
            </a:prstGeom>
          </p:spPr>
        </p:pic>
        <p:pic>
          <p:nvPicPr>
            <p:cNvPr id="81" name="Picture 80">
              <a:extLst>
                <a:ext uri="{FF2B5EF4-FFF2-40B4-BE49-F238E27FC236}">
                  <a16:creationId xmlns:a16="http://schemas.microsoft.com/office/drawing/2014/main" xmlns="" id="{2E727752-1C1E-4806-B65B-0438C028B79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2047" y="2963503"/>
              <a:ext cx="612986" cy="592553"/>
            </a:xfrm>
            <a:prstGeom prst="rect">
              <a:avLst/>
            </a:prstGeom>
          </p:spPr>
        </p:pic>
        <p:sp>
          <p:nvSpPr>
            <p:cNvPr id="82" name="Rectangle 81">
              <a:extLst>
                <a:ext uri="{FF2B5EF4-FFF2-40B4-BE49-F238E27FC236}">
                  <a16:creationId xmlns:a16="http://schemas.microsoft.com/office/drawing/2014/main" xmlns="" id="{F6E220C8-7482-4446-9B69-5AB003003FB2}"/>
                </a:ext>
              </a:extLst>
            </p:cNvPr>
            <p:cNvSpPr/>
            <p:nvPr/>
          </p:nvSpPr>
          <p:spPr>
            <a:xfrm>
              <a:off x="594161" y="1988104"/>
              <a:ext cx="1743739" cy="1743739"/>
            </a:xfrm>
            <a:prstGeom prst="rect">
              <a:avLst/>
            </a:prstGeom>
            <a:noFill/>
            <a:ln w="25400">
              <a:solidFill>
                <a:srgbClr val="F57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83" name="Group 82">
            <a:extLst>
              <a:ext uri="{FF2B5EF4-FFF2-40B4-BE49-F238E27FC236}">
                <a16:creationId xmlns:a16="http://schemas.microsoft.com/office/drawing/2014/main" xmlns="" id="{6E48FD90-CDF0-49E8-BEB4-4077FA1621FD}"/>
              </a:ext>
            </a:extLst>
          </p:cNvPr>
          <p:cNvGrpSpPr/>
          <p:nvPr/>
        </p:nvGrpSpPr>
        <p:grpSpPr>
          <a:xfrm>
            <a:off x="4477474" y="3072814"/>
            <a:ext cx="473201" cy="473201"/>
            <a:chOff x="2728752" y="2947738"/>
            <a:chExt cx="630934" cy="630934"/>
          </a:xfrm>
        </p:grpSpPr>
        <p:sp>
          <p:nvSpPr>
            <p:cNvPr id="84" name="Rectangle: Rounded Corners 83">
              <a:extLst>
                <a:ext uri="{FF2B5EF4-FFF2-40B4-BE49-F238E27FC236}">
                  <a16:creationId xmlns:a16="http://schemas.microsoft.com/office/drawing/2014/main" xmlns="" id="{70E01CA2-FBB8-41FC-BD32-855D738EB5C1}"/>
                </a:ext>
              </a:extLst>
            </p:cNvPr>
            <p:cNvSpPr/>
            <p:nvPr/>
          </p:nvSpPr>
          <p:spPr>
            <a:xfrm>
              <a:off x="2728752"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5" name="Rectangle: Rounded Corners 84">
              <a:extLst>
                <a:ext uri="{FF2B5EF4-FFF2-40B4-BE49-F238E27FC236}">
                  <a16:creationId xmlns:a16="http://schemas.microsoft.com/office/drawing/2014/main" xmlns="" id="{9F805222-BAC4-4B2A-920B-20394198A73A}"/>
                </a:ext>
              </a:extLst>
            </p:cNvPr>
            <p:cNvSpPr/>
            <p:nvPr/>
          </p:nvSpPr>
          <p:spPr>
            <a:xfrm rot="5400000">
              <a:off x="2724043"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86" name="Group 85">
            <a:extLst>
              <a:ext uri="{FF2B5EF4-FFF2-40B4-BE49-F238E27FC236}">
                <a16:creationId xmlns:a16="http://schemas.microsoft.com/office/drawing/2014/main" xmlns="" id="{31592337-A252-4D59-BBB0-5A1A2C18D273}"/>
              </a:ext>
            </a:extLst>
          </p:cNvPr>
          <p:cNvGrpSpPr/>
          <p:nvPr/>
        </p:nvGrpSpPr>
        <p:grpSpPr>
          <a:xfrm>
            <a:off x="6777586" y="3072814"/>
            <a:ext cx="473201" cy="473201"/>
            <a:chOff x="2728752" y="2947738"/>
            <a:chExt cx="630934" cy="630934"/>
          </a:xfrm>
        </p:grpSpPr>
        <p:sp>
          <p:nvSpPr>
            <p:cNvPr id="87" name="Rectangle: Rounded Corners 86">
              <a:extLst>
                <a:ext uri="{FF2B5EF4-FFF2-40B4-BE49-F238E27FC236}">
                  <a16:creationId xmlns:a16="http://schemas.microsoft.com/office/drawing/2014/main" xmlns="" id="{61934863-F88F-4517-BB9B-C7F638F6FC13}"/>
                </a:ext>
              </a:extLst>
            </p:cNvPr>
            <p:cNvSpPr/>
            <p:nvPr/>
          </p:nvSpPr>
          <p:spPr>
            <a:xfrm>
              <a:off x="2728752"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 name="Rectangle: Rounded Corners 87">
              <a:extLst>
                <a:ext uri="{FF2B5EF4-FFF2-40B4-BE49-F238E27FC236}">
                  <a16:creationId xmlns:a16="http://schemas.microsoft.com/office/drawing/2014/main" xmlns="" id="{74D1DCFF-B7CC-4936-8E58-978FA36F9D75}"/>
                </a:ext>
              </a:extLst>
            </p:cNvPr>
            <p:cNvSpPr/>
            <p:nvPr/>
          </p:nvSpPr>
          <p:spPr>
            <a:xfrm rot="5400000">
              <a:off x="2724043"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56" name="Picture 55">
            <a:extLst>
              <a:ext uri="{FF2B5EF4-FFF2-40B4-BE49-F238E27FC236}">
                <a16:creationId xmlns:a16="http://schemas.microsoft.com/office/drawing/2014/main" xmlns="" id="{F0B56E1A-B190-4D9E-9F68-03518967EC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3996" y="2880293"/>
            <a:ext cx="982844" cy="746129"/>
          </a:xfrm>
          <a:prstGeom prst="rect">
            <a:avLst/>
          </a:prstGeom>
        </p:spPr>
      </p:pic>
      <p:pic>
        <p:nvPicPr>
          <p:cNvPr id="57"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6592980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591732" y="594361"/>
            <a:ext cx="7771484"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Closing the Gaps: </a:t>
            </a:r>
            <a:endParaRPr lang="en-US" sz="3200" b="1" dirty="0" smtClean="0">
              <a:solidFill>
                <a:schemeClr val="accent2"/>
              </a:solidFill>
              <a:latin typeface="Century Gothic" panose="020B0502020202020204" pitchFamily="34" charset="0"/>
            </a:endParaRPr>
          </a:p>
          <a:p>
            <a:pPr>
              <a:lnSpc>
                <a:spcPct val="100000"/>
              </a:lnSpc>
            </a:pPr>
            <a:r>
              <a:rPr lang="en-US" sz="3200" dirty="0" smtClean="0">
                <a:solidFill>
                  <a:schemeClr val="tx1"/>
                </a:solidFill>
                <a:latin typeface="Century Gothic" panose="020B0502020202020204" pitchFamily="34" charset="0"/>
              </a:rPr>
              <a:t>Continuously </a:t>
            </a:r>
            <a:r>
              <a:rPr lang="en-US" sz="3200" dirty="0">
                <a:solidFill>
                  <a:schemeClr val="tx1"/>
                </a:solidFill>
                <a:latin typeface="Century Gothic" panose="020B0502020202020204" pitchFamily="34" charset="0"/>
              </a:rPr>
              <a:t>Enrolled at a Campus</a:t>
            </a:r>
            <a:endParaRPr lang="en-US" sz="3200" dirty="0">
              <a:solidFill>
                <a:schemeClr val="accent1">
                  <a:lumMod val="75000"/>
                </a:schemeClr>
              </a:solidFill>
              <a:latin typeface="Century Gothic" panose="020B0502020202020204" pitchFamily="34" charset="0"/>
            </a:endParaRPr>
          </a:p>
        </p:txBody>
      </p:sp>
      <p:sp>
        <p:nvSpPr>
          <p:cNvPr id="48" name="TextBox 47">
            <a:extLst>
              <a:ext uri="{FF2B5EF4-FFF2-40B4-BE49-F238E27FC236}">
                <a16:creationId xmlns:a16="http://schemas.microsoft.com/office/drawing/2014/main" xmlns="" id="{73C29892-B478-4A67-BC21-C6F536450332}"/>
              </a:ext>
            </a:extLst>
          </p:cNvPr>
          <p:cNvSpPr txBox="1"/>
          <p:nvPr/>
        </p:nvSpPr>
        <p:spPr>
          <a:xfrm>
            <a:off x="741245" y="2133381"/>
            <a:ext cx="734027"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2017</a:t>
            </a:r>
            <a:endParaRPr lang="en-US" dirty="0">
              <a:solidFill>
                <a:srgbClr val="F57F43"/>
              </a:solidFill>
              <a:latin typeface="Century Gothic" panose="020B0502020202020204" pitchFamily="34" charset="0"/>
            </a:endParaRPr>
          </a:p>
        </p:txBody>
      </p:sp>
      <p:pic>
        <p:nvPicPr>
          <p:cNvPr id="3" name="Picture 2">
            <a:extLst>
              <a:ext uri="{FF2B5EF4-FFF2-40B4-BE49-F238E27FC236}">
                <a16:creationId xmlns:a16="http://schemas.microsoft.com/office/drawing/2014/main" xmlns="" id="{C9100F4F-85C1-4C65-B466-D8CB8F6991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3889" y="3997747"/>
            <a:ext cx="501734" cy="479042"/>
          </a:xfrm>
          <a:prstGeom prst="rect">
            <a:avLst/>
          </a:prstGeom>
        </p:spPr>
      </p:pic>
      <p:sp>
        <p:nvSpPr>
          <p:cNvPr id="14" name="TextBox 13">
            <a:extLst>
              <a:ext uri="{FF2B5EF4-FFF2-40B4-BE49-F238E27FC236}">
                <a16:creationId xmlns:a16="http://schemas.microsoft.com/office/drawing/2014/main" xmlns="" id="{B864CED5-78CF-49BA-90F5-019A36D9A421}"/>
              </a:ext>
            </a:extLst>
          </p:cNvPr>
          <p:cNvSpPr txBox="1"/>
          <p:nvPr/>
        </p:nvSpPr>
        <p:spPr>
          <a:xfrm>
            <a:off x="443643" y="4546121"/>
            <a:ext cx="1519014"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10th Grade</a:t>
            </a:r>
            <a:endParaRPr lang="en-US" dirty="0">
              <a:solidFill>
                <a:srgbClr val="F57F43"/>
              </a:solidFill>
              <a:latin typeface="Century Gothic" panose="020B0502020202020204" pitchFamily="34" charset="0"/>
            </a:endParaRPr>
          </a:p>
        </p:txBody>
      </p:sp>
      <p:grpSp>
        <p:nvGrpSpPr>
          <p:cNvPr id="7" name="Group 6">
            <a:extLst>
              <a:ext uri="{FF2B5EF4-FFF2-40B4-BE49-F238E27FC236}">
                <a16:creationId xmlns:a16="http://schemas.microsoft.com/office/drawing/2014/main" xmlns="" id="{056FC280-842E-4C2C-9B12-6ABF7B12BA5D}"/>
              </a:ext>
            </a:extLst>
          </p:cNvPr>
          <p:cNvGrpSpPr/>
          <p:nvPr/>
        </p:nvGrpSpPr>
        <p:grpSpPr>
          <a:xfrm>
            <a:off x="2054296" y="3036408"/>
            <a:ext cx="473201" cy="473201"/>
            <a:chOff x="2728752" y="2947738"/>
            <a:chExt cx="630934" cy="630934"/>
          </a:xfrm>
        </p:grpSpPr>
        <p:sp>
          <p:nvSpPr>
            <p:cNvPr id="4" name="Rectangle: Rounded Corners 3">
              <a:extLst>
                <a:ext uri="{FF2B5EF4-FFF2-40B4-BE49-F238E27FC236}">
                  <a16:creationId xmlns:a16="http://schemas.microsoft.com/office/drawing/2014/main" xmlns="" id="{4A9E6856-4CB1-48EA-8D56-5FBDCFAE36EA}"/>
                </a:ext>
              </a:extLst>
            </p:cNvPr>
            <p:cNvSpPr/>
            <p:nvPr/>
          </p:nvSpPr>
          <p:spPr>
            <a:xfrm>
              <a:off x="2728752"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Rounded Corners 15">
              <a:extLst>
                <a:ext uri="{FF2B5EF4-FFF2-40B4-BE49-F238E27FC236}">
                  <a16:creationId xmlns:a16="http://schemas.microsoft.com/office/drawing/2014/main" xmlns="" id="{1865966F-9FB1-4D0D-BE5D-B0DDF7EE91E7}"/>
                </a:ext>
              </a:extLst>
            </p:cNvPr>
            <p:cNvSpPr/>
            <p:nvPr/>
          </p:nvSpPr>
          <p:spPr>
            <a:xfrm rot="5400000">
              <a:off x="2724043"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36" name="TextBox 35">
            <a:extLst>
              <a:ext uri="{FF2B5EF4-FFF2-40B4-BE49-F238E27FC236}">
                <a16:creationId xmlns:a16="http://schemas.microsoft.com/office/drawing/2014/main" xmlns="" id="{9A200FEB-AEBF-4249-8FB1-ABCC8F79214D}"/>
              </a:ext>
            </a:extLst>
          </p:cNvPr>
          <p:cNvSpPr txBox="1"/>
          <p:nvPr/>
        </p:nvSpPr>
        <p:spPr>
          <a:xfrm>
            <a:off x="3243329" y="2141261"/>
            <a:ext cx="734027"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2016</a:t>
            </a:r>
            <a:endParaRPr lang="en-US" dirty="0">
              <a:solidFill>
                <a:srgbClr val="F57F43"/>
              </a:solidFill>
              <a:latin typeface="Century Gothic" panose="020B0502020202020204" pitchFamily="34" charset="0"/>
            </a:endParaRPr>
          </a:p>
        </p:txBody>
      </p:sp>
      <p:pic>
        <p:nvPicPr>
          <p:cNvPr id="38" name="Picture 37">
            <a:extLst>
              <a:ext uri="{FF2B5EF4-FFF2-40B4-BE49-F238E27FC236}">
                <a16:creationId xmlns:a16="http://schemas.microsoft.com/office/drawing/2014/main" xmlns="" id="{4944D56F-2036-4E7F-8017-61F6CBEA48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8134" y="3997747"/>
            <a:ext cx="501734" cy="479042"/>
          </a:xfrm>
          <a:prstGeom prst="rect">
            <a:avLst/>
          </a:prstGeom>
        </p:spPr>
      </p:pic>
      <p:sp>
        <p:nvSpPr>
          <p:cNvPr id="41" name="TextBox 40">
            <a:extLst>
              <a:ext uri="{FF2B5EF4-FFF2-40B4-BE49-F238E27FC236}">
                <a16:creationId xmlns:a16="http://schemas.microsoft.com/office/drawing/2014/main" xmlns="" id="{A9EC533D-EBFE-43D2-A450-22C6A246D494}"/>
              </a:ext>
            </a:extLst>
          </p:cNvPr>
          <p:cNvSpPr txBox="1"/>
          <p:nvPr/>
        </p:nvSpPr>
        <p:spPr>
          <a:xfrm>
            <a:off x="2950872" y="4546122"/>
            <a:ext cx="1326030"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9th Grade</a:t>
            </a:r>
            <a:endParaRPr lang="en-US" dirty="0">
              <a:solidFill>
                <a:srgbClr val="F57F43"/>
              </a:solidFill>
              <a:latin typeface="Century Gothic" panose="020B0502020202020204" pitchFamily="34" charset="0"/>
            </a:endParaRPr>
          </a:p>
        </p:txBody>
      </p:sp>
      <p:sp>
        <p:nvSpPr>
          <p:cNvPr id="49" name="TextBox 48">
            <a:extLst>
              <a:ext uri="{FF2B5EF4-FFF2-40B4-BE49-F238E27FC236}">
                <a16:creationId xmlns:a16="http://schemas.microsoft.com/office/drawing/2014/main" xmlns="" id="{4E4AC03B-111E-4DAB-B057-D6427DDF6306}"/>
              </a:ext>
            </a:extLst>
          </p:cNvPr>
          <p:cNvSpPr txBox="1"/>
          <p:nvPr/>
        </p:nvSpPr>
        <p:spPr>
          <a:xfrm>
            <a:off x="5557574" y="2149144"/>
            <a:ext cx="734027"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2015</a:t>
            </a:r>
            <a:endParaRPr lang="en-US" dirty="0">
              <a:solidFill>
                <a:srgbClr val="F57F43"/>
              </a:solidFill>
              <a:latin typeface="Century Gothic" panose="020B0502020202020204" pitchFamily="34" charset="0"/>
            </a:endParaRPr>
          </a:p>
        </p:txBody>
      </p:sp>
      <p:pic>
        <p:nvPicPr>
          <p:cNvPr id="51" name="Picture 50">
            <a:extLst>
              <a:ext uri="{FF2B5EF4-FFF2-40B4-BE49-F238E27FC236}">
                <a16:creationId xmlns:a16="http://schemas.microsoft.com/office/drawing/2014/main" xmlns="" id="{7F1F6EE9-09A5-47F5-B372-ACA748CF27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2379" y="3997747"/>
            <a:ext cx="501734" cy="479042"/>
          </a:xfrm>
          <a:prstGeom prst="rect">
            <a:avLst/>
          </a:prstGeom>
        </p:spPr>
      </p:pic>
      <p:sp>
        <p:nvSpPr>
          <p:cNvPr id="54" name="TextBox 53">
            <a:extLst>
              <a:ext uri="{FF2B5EF4-FFF2-40B4-BE49-F238E27FC236}">
                <a16:creationId xmlns:a16="http://schemas.microsoft.com/office/drawing/2014/main" xmlns="" id="{215E175B-0A3F-41BD-BA74-564E2CA627BA}"/>
              </a:ext>
            </a:extLst>
          </p:cNvPr>
          <p:cNvSpPr txBox="1"/>
          <p:nvPr/>
        </p:nvSpPr>
        <p:spPr>
          <a:xfrm>
            <a:off x="5265117" y="4546122"/>
            <a:ext cx="1326030"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8th Grade</a:t>
            </a:r>
            <a:endParaRPr lang="en-US" dirty="0">
              <a:solidFill>
                <a:srgbClr val="F57F43"/>
              </a:solidFill>
              <a:latin typeface="Century Gothic" panose="020B0502020202020204" pitchFamily="34" charset="0"/>
            </a:endParaRPr>
          </a:p>
        </p:txBody>
      </p:sp>
      <p:sp>
        <p:nvSpPr>
          <p:cNvPr id="59" name="TextBox 58">
            <a:extLst>
              <a:ext uri="{FF2B5EF4-FFF2-40B4-BE49-F238E27FC236}">
                <a16:creationId xmlns:a16="http://schemas.microsoft.com/office/drawing/2014/main" xmlns="" id="{A5E17CC1-58A4-480E-814F-F03D167401E5}"/>
              </a:ext>
            </a:extLst>
          </p:cNvPr>
          <p:cNvSpPr txBox="1"/>
          <p:nvPr/>
        </p:nvSpPr>
        <p:spPr>
          <a:xfrm>
            <a:off x="7871818" y="2133379"/>
            <a:ext cx="734027"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2014</a:t>
            </a:r>
            <a:endParaRPr lang="en-US" dirty="0">
              <a:solidFill>
                <a:srgbClr val="F57F43"/>
              </a:solidFill>
              <a:latin typeface="Century Gothic" panose="020B0502020202020204" pitchFamily="34" charset="0"/>
            </a:endParaRPr>
          </a:p>
        </p:txBody>
      </p:sp>
      <p:sp>
        <p:nvSpPr>
          <p:cNvPr id="66" name="Rectangle: Rounded Corners 65">
            <a:extLst>
              <a:ext uri="{FF2B5EF4-FFF2-40B4-BE49-F238E27FC236}">
                <a16:creationId xmlns:a16="http://schemas.microsoft.com/office/drawing/2014/main" xmlns="" id="{6327336F-C6E7-4C78-9B5C-7873AD51C665}"/>
              </a:ext>
            </a:extLst>
          </p:cNvPr>
          <p:cNvSpPr/>
          <p:nvPr/>
        </p:nvSpPr>
        <p:spPr>
          <a:xfrm>
            <a:off x="2775976" y="5476869"/>
            <a:ext cx="342900" cy="82088"/>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 name="Rectangle: Rounded Corners 66">
            <a:extLst>
              <a:ext uri="{FF2B5EF4-FFF2-40B4-BE49-F238E27FC236}">
                <a16:creationId xmlns:a16="http://schemas.microsoft.com/office/drawing/2014/main" xmlns="" id="{307E5631-13E5-4D73-AF41-9E5D203920FA}"/>
              </a:ext>
            </a:extLst>
          </p:cNvPr>
          <p:cNvSpPr/>
          <p:nvPr/>
        </p:nvSpPr>
        <p:spPr>
          <a:xfrm rot="10800000">
            <a:off x="2775976" y="5334984"/>
            <a:ext cx="342900" cy="82088"/>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Title 1">
            <a:extLst>
              <a:ext uri="{FF2B5EF4-FFF2-40B4-BE49-F238E27FC236}">
                <a16:creationId xmlns:a16="http://schemas.microsoft.com/office/drawing/2014/main" xmlns="" id="{6516EE06-62C0-4E8A-8CA7-904DC8002D00}"/>
              </a:ext>
            </a:extLst>
          </p:cNvPr>
          <p:cNvSpPr txBox="1">
            <a:spLocks/>
          </p:cNvSpPr>
          <p:nvPr/>
        </p:nvSpPr>
        <p:spPr>
          <a:xfrm>
            <a:off x="3128707" y="5261581"/>
            <a:ext cx="3659166"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2025" b="1" dirty="0">
                <a:solidFill>
                  <a:schemeClr val="accent2"/>
                </a:solidFill>
                <a:latin typeface="Century Gothic" panose="020B0502020202020204" pitchFamily="34" charset="0"/>
              </a:rPr>
              <a:t>Non-Continuously Enrolled</a:t>
            </a:r>
            <a:endParaRPr lang="en-US" sz="2025" dirty="0">
              <a:solidFill>
                <a:schemeClr val="accent1">
                  <a:lumMod val="75000"/>
                </a:schemeClr>
              </a:solidFill>
              <a:latin typeface="Century Gothic" panose="020B0502020202020204" pitchFamily="34" charset="0"/>
            </a:endParaRPr>
          </a:p>
        </p:txBody>
      </p:sp>
      <p:grpSp>
        <p:nvGrpSpPr>
          <p:cNvPr id="42" name="Group 41">
            <a:extLst>
              <a:ext uri="{FF2B5EF4-FFF2-40B4-BE49-F238E27FC236}">
                <a16:creationId xmlns:a16="http://schemas.microsoft.com/office/drawing/2014/main" xmlns="" id="{32DBCC78-D9D2-4E16-BA1B-E082D4F7998E}"/>
              </a:ext>
            </a:extLst>
          </p:cNvPr>
          <p:cNvGrpSpPr/>
          <p:nvPr/>
        </p:nvGrpSpPr>
        <p:grpSpPr>
          <a:xfrm>
            <a:off x="2924756" y="2616721"/>
            <a:ext cx="1307804" cy="1307804"/>
            <a:chOff x="594161" y="1988104"/>
            <a:chExt cx="1743739" cy="1743739"/>
          </a:xfrm>
        </p:grpSpPr>
        <p:pic>
          <p:nvPicPr>
            <p:cNvPr id="46" name="Picture 45">
              <a:extLst>
                <a:ext uri="{FF2B5EF4-FFF2-40B4-BE49-F238E27FC236}">
                  <a16:creationId xmlns:a16="http://schemas.microsoft.com/office/drawing/2014/main" xmlns="" id="{60E87CFB-1B7B-43FA-B40F-D880C3D5B6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68" y="2962574"/>
              <a:ext cx="581482" cy="574546"/>
            </a:xfrm>
            <a:prstGeom prst="rect">
              <a:avLst/>
            </a:prstGeom>
          </p:spPr>
        </p:pic>
        <p:pic>
          <p:nvPicPr>
            <p:cNvPr id="50" name="Picture 49">
              <a:extLst>
                <a:ext uri="{FF2B5EF4-FFF2-40B4-BE49-F238E27FC236}">
                  <a16:creationId xmlns:a16="http://schemas.microsoft.com/office/drawing/2014/main" xmlns="" id="{CB4E5546-502C-4830-A854-02ECE31350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919" y="2090202"/>
              <a:ext cx="1011280" cy="767716"/>
            </a:xfrm>
            <a:prstGeom prst="rect">
              <a:avLst/>
            </a:prstGeom>
          </p:spPr>
        </p:pic>
        <p:pic>
          <p:nvPicPr>
            <p:cNvPr id="52" name="Picture 51">
              <a:extLst>
                <a:ext uri="{FF2B5EF4-FFF2-40B4-BE49-F238E27FC236}">
                  <a16:creationId xmlns:a16="http://schemas.microsoft.com/office/drawing/2014/main" xmlns="" id="{EF1F6F64-E143-4F91-87A3-4DCF4C88347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2047" y="2963503"/>
              <a:ext cx="612986" cy="592553"/>
            </a:xfrm>
            <a:prstGeom prst="rect">
              <a:avLst/>
            </a:prstGeom>
          </p:spPr>
        </p:pic>
        <p:sp>
          <p:nvSpPr>
            <p:cNvPr id="53" name="Rectangle 52">
              <a:extLst>
                <a:ext uri="{FF2B5EF4-FFF2-40B4-BE49-F238E27FC236}">
                  <a16:creationId xmlns:a16="http://schemas.microsoft.com/office/drawing/2014/main" xmlns="" id="{569F0B01-589A-465B-9560-40AFB051BBF7}"/>
                </a:ext>
              </a:extLst>
            </p:cNvPr>
            <p:cNvSpPr/>
            <p:nvPr/>
          </p:nvSpPr>
          <p:spPr>
            <a:xfrm>
              <a:off x="594161" y="1988104"/>
              <a:ext cx="1743739" cy="1743739"/>
            </a:xfrm>
            <a:prstGeom prst="rect">
              <a:avLst/>
            </a:prstGeom>
            <a:noFill/>
            <a:ln w="25400">
              <a:solidFill>
                <a:srgbClr val="F57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55" name="Group 54">
            <a:extLst>
              <a:ext uri="{FF2B5EF4-FFF2-40B4-BE49-F238E27FC236}">
                <a16:creationId xmlns:a16="http://schemas.microsoft.com/office/drawing/2014/main" xmlns="" id="{0E646D95-7CB7-45D4-8CF4-4376C080B222}"/>
              </a:ext>
            </a:extLst>
          </p:cNvPr>
          <p:cNvGrpSpPr/>
          <p:nvPr/>
        </p:nvGrpSpPr>
        <p:grpSpPr>
          <a:xfrm>
            <a:off x="5255446" y="2616721"/>
            <a:ext cx="1307804" cy="1307804"/>
            <a:chOff x="594161" y="1988104"/>
            <a:chExt cx="1743739" cy="1743739"/>
          </a:xfrm>
        </p:grpSpPr>
        <p:pic>
          <p:nvPicPr>
            <p:cNvPr id="58" name="Picture 57">
              <a:extLst>
                <a:ext uri="{FF2B5EF4-FFF2-40B4-BE49-F238E27FC236}">
                  <a16:creationId xmlns:a16="http://schemas.microsoft.com/office/drawing/2014/main" xmlns="" id="{1DA76CB1-57C3-46F6-B94B-74F560D4DA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68" y="2962574"/>
              <a:ext cx="581482" cy="574546"/>
            </a:xfrm>
            <a:prstGeom prst="rect">
              <a:avLst/>
            </a:prstGeom>
          </p:spPr>
        </p:pic>
        <p:pic>
          <p:nvPicPr>
            <p:cNvPr id="60" name="Picture 59">
              <a:extLst>
                <a:ext uri="{FF2B5EF4-FFF2-40B4-BE49-F238E27FC236}">
                  <a16:creationId xmlns:a16="http://schemas.microsoft.com/office/drawing/2014/main" xmlns="" id="{333ACC18-3E17-4473-8A9E-E1AD48078F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919" y="2090202"/>
              <a:ext cx="1011280" cy="767716"/>
            </a:xfrm>
            <a:prstGeom prst="rect">
              <a:avLst/>
            </a:prstGeom>
          </p:spPr>
        </p:pic>
        <p:pic>
          <p:nvPicPr>
            <p:cNvPr id="62" name="Picture 61">
              <a:extLst>
                <a:ext uri="{FF2B5EF4-FFF2-40B4-BE49-F238E27FC236}">
                  <a16:creationId xmlns:a16="http://schemas.microsoft.com/office/drawing/2014/main" xmlns="" id="{7F1A33C3-6E6C-4F65-981B-83F51E32480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2047" y="2963503"/>
              <a:ext cx="612986" cy="592553"/>
            </a:xfrm>
            <a:prstGeom prst="rect">
              <a:avLst/>
            </a:prstGeom>
          </p:spPr>
        </p:pic>
        <p:sp>
          <p:nvSpPr>
            <p:cNvPr id="63" name="Rectangle 62">
              <a:extLst>
                <a:ext uri="{FF2B5EF4-FFF2-40B4-BE49-F238E27FC236}">
                  <a16:creationId xmlns:a16="http://schemas.microsoft.com/office/drawing/2014/main" xmlns="" id="{7A8A5149-2738-46BE-89AB-E001E3C14243}"/>
                </a:ext>
              </a:extLst>
            </p:cNvPr>
            <p:cNvSpPr/>
            <p:nvPr/>
          </p:nvSpPr>
          <p:spPr>
            <a:xfrm>
              <a:off x="594161" y="1988104"/>
              <a:ext cx="1743739" cy="1743739"/>
            </a:xfrm>
            <a:prstGeom prst="rect">
              <a:avLst/>
            </a:prstGeom>
            <a:noFill/>
            <a:ln w="25400">
              <a:solidFill>
                <a:srgbClr val="F57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79" name="Picture 78">
            <a:extLst>
              <a:ext uri="{FF2B5EF4-FFF2-40B4-BE49-F238E27FC236}">
                <a16:creationId xmlns:a16="http://schemas.microsoft.com/office/drawing/2014/main" xmlns="" id="{3E97B3F0-A6C2-416B-BF56-412929A655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3842" y="3347572"/>
            <a:ext cx="436112" cy="430910"/>
          </a:xfrm>
          <a:prstGeom prst="rect">
            <a:avLst/>
          </a:prstGeom>
        </p:spPr>
      </p:pic>
      <p:pic>
        <p:nvPicPr>
          <p:cNvPr id="80" name="Picture 79">
            <a:extLst>
              <a:ext uri="{FF2B5EF4-FFF2-40B4-BE49-F238E27FC236}">
                <a16:creationId xmlns:a16="http://schemas.microsoft.com/office/drawing/2014/main" xmlns="" id="{279FC7C9-CFDF-48DB-A802-4B1F5D7D52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27156" y="2693294"/>
            <a:ext cx="758460" cy="575787"/>
          </a:xfrm>
          <a:prstGeom prst="rect">
            <a:avLst/>
          </a:prstGeom>
        </p:spPr>
      </p:pic>
      <p:pic>
        <p:nvPicPr>
          <p:cNvPr id="81" name="Picture 80">
            <a:extLst>
              <a:ext uri="{FF2B5EF4-FFF2-40B4-BE49-F238E27FC236}">
                <a16:creationId xmlns:a16="http://schemas.microsoft.com/office/drawing/2014/main" xmlns="" id="{2E727752-1C1E-4806-B65B-0438C028B79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76502" y="3348270"/>
            <a:ext cx="459740" cy="444415"/>
          </a:xfrm>
          <a:prstGeom prst="rect">
            <a:avLst/>
          </a:prstGeom>
        </p:spPr>
      </p:pic>
      <p:sp>
        <p:nvSpPr>
          <p:cNvPr id="82" name="Rectangle 81">
            <a:extLst>
              <a:ext uri="{FF2B5EF4-FFF2-40B4-BE49-F238E27FC236}">
                <a16:creationId xmlns:a16="http://schemas.microsoft.com/office/drawing/2014/main" xmlns="" id="{F6E220C8-7482-4446-9B69-5AB003003FB2}"/>
              </a:ext>
            </a:extLst>
          </p:cNvPr>
          <p:cNvSpPr/>
          <p:nvPr/>
        </p:nvSpPr>
        <p:spPr>
          <a:xfrm>
            <a:off x="7480588" y="2616721"/>
            <a:ext cx="1307804" cy="1307804"/>
          </a:xfrm>
          <a:prstGeom prst="rect">
            <a:avLst/>
          </a:prstGeom>
          <a:noFill/>
          <a:ln w="25400">
            <a:solidFill>
              <a:srgbClr val="F57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83" name="Group 82">
            <a:extLst>
              <a:ext uri="{FF2B5EF4-FFF2-40B4-BE49-F238E27FC236}">
                <a16:creationId xmlns:a16="http://schemas.microsoft.com/office/drawing/2014/main" xmlns="" id="{6E48FD90-CDF0-49E8-BEB4-4077FA1621FD}"/>
              </a:ext>
            </a:extLst>
          </p:cNvPr>
          <p:cNvGrpSpPr/>
          <p:nvPr/>
        </p:nvGrpSpPr>
        <p:grpSpPr>
          <a:xfrm>
            <a:off x="4485206" y="3036408"/>
            <a:ext cx="473201" cy="473201"/>
            <a:chOff x="2728752" y="2947738"/>
            <a:chExt cx="630934" cy="630934"/>
          </a:xfrm>
        </p:grpSpPr>
        <p:sp>
          <p:nvSpPr>
            <p:cNvPr id="84" name="Rectangle: Rounded Corners 83">
              <a:extLst>
                <a:ext uri="{FF2B5EF4-FFF2-40B4-BE49-F238E27FC236}">
                  <a16:creationId xmlns:a16="http://schemas.microsoft.com/office/drawing/2014/main" xmlns="" id="{70E01CA2-FBB8-41FC-BD32-855D738EB5C1}"/>
                </a:ext>
              </a:extLst>
            </p:cNvPr>
            <p:cNvSpPr/>
            <p:nvPr/>
          </p:nvSpPr>
          <p:spPr>
            <a:xfrm>
              <a:off x="2728752"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5" name="Rectangle: Rounded Corners 84">
              <a:extLst>
                <a:ext uri="{FF2B5EF4-FFF2-40B4-BE49-F238E27FC236}">
                  <a16:creationId xmlns:a16="http://schemas.microsoft.com/office/drawing/2014/main" xmlns="" id="{9F805222-BAC4-4B2A-920B-20394198A73A}"/>
                </a:ext>
              </a:extLst>
            </p:cNvPr>
            <p:cNvSpPr/>
            <p:nvPr/>
          </p:nvSpPr>
          <p:spPr>
            <a:xfrm rot="5400000">
              <a:off x="2724043"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86" name="Group 85">
            <a:extLst>
              <a:ext uri="{FF2B5EF4-FFF2-40B4-BE49-F238E27FC236}">
                <a16:creationId xmlns:a16="http://schemas.microsoft.com/office/drawing/2014/main" xmlns="" id="{31592337-A252-4D59-BBB0-5A1A2C18D273}"/>
              </a:ext>
            </a:extLst>
          </p:cNvPr>
          <p:cNvGrpSpPr/>
          <p:nvPr/>
        </p:nvGrpSpPr>
        <p:grpSpPr>
          <a:xfrm>
            <a:off x="6785318" y="3036408"/>
            <a:ext cx="473201" cy="473201"/>
            <a:chOff x="2728752" y="2947738"/>
            <a:chExt cx="630934" cy="630934"/>
          </a:xfrm>
        </p:grpSpPr>
        <p:sp>
          <p:nvSpPr>
            <p:cNvPr id="87" name="Rectangle: Rounded Corners 86">
              <a:extLst>
                <a:ext uri="{FF2B5EF4-FFF2-40B4-BE49-F238E27FC236}">
                  <a16:creationId xmlns:a16="http://schemas.microsoft.com/office/drawing/2014/main" xmlns="" id="{61934863-F88F-4517-BB9B-C7F638F6FC13}"/>
                </a:ext>
              </a:extLst>
            </p:cNvPr>
            <p:cNvSpPr/>
            <p:nvPr/>
          </p:nvSpPr>
          <p:spPr>
            <a:xfrm>
              <a:off x="2728752"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 name="Rectangle: Rounded Corners 87">
              <a:extLst>
                <a:ext uri="{FF2B5EF4-FFF2-40B4-BE49-F238E27FC236}">
                  <a16:creationId xmlns:a16="http://schemas.microsoft.com/office/drawing/2014/main" xmlns="" id="{74D1DCFF-B7CC-4936-8E58-978FA36F9D75}"/>
                </a:ext>
              </a:extLst>
            </p:cNvPr>
            <p:cNvSpPr/>
            <p:nvPr/>
          </p:nvSpPr>
          <p:spPr>
            <a:xfrm rot="5400000">
              <a:off x="2724043"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43" name="Picture 42">
            <a:extLst>
              <a:ext uri="{FF2B5EF4-FFF2-40B4-BE49-F238E27FC236}">
                <a16:creationId xmlns:a16="http://schemas.microsoft.com/office/drawing/2014/main" xmlns="" id="{7AF00A3A-52C0-4FDA-B769-9DE8355622B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1728" y="2843887"/>
            <a:ext cx="982844" cy="746129"/>
          </a:xfrm>
          <a:prstGeom prst="rect">
            <a:avLst/>
          </a:prstGeom>
        </p:spPr>
      </p:pic>
      <p:pic>
        <p:nvPicPr>
          <p:cNvPr id="44"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080762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567669" y="560520"/>
            <a:ext cx="7819610"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Closing the Gaps</a:t>
            </a:r>
            <a:r>
              <a:rPr lang="en-US" sz="3200" b="1">
                <a:solidFill>
                  <a:schemeClr val="accent2"/>
                </a:solidFill>
                <a:latin typeface="Century Gothic" panose="020B0502020202020204" pitchFamily="34" charset="0"/>
              </a:rPr>
              <a:t>: </a:t>
            </a:r>
            <a:endParaRPr lang="en-US" sz="3200" b="1" smtClean="0">
              <a:solidFill>
                <a:schemeClr val="accent2"/>
              </a:solidFill>
              <a:latin typeface="Century Gothic" panose="020B0502020202020204" pitchFamily="34" charset="0"/>
            </a:endParaRPr>
          </a:p>
          <a:p>
            <a:pPr>
              <a:lnSpc>
                <a:spcPct val="100000"/>
              </a:lnSpc>
            </a:pPr>
            <a:r>
              <a:rPr lang="en-US" sz="3200" dirty="0" smtClean="0">
                <a:solidFill>
                  <a:schemeClr val="tx1"/>
                </a:solidFill>
                <a:latin typeface="Century Gothic" panose="020B0502020202020204" pitchFamily="34" charset="0"/>
              </a:rPr>
              <a:t>Continuously </a:t>
            </a:r>
            <a:r>
              <a:rPr lang="en-US" sz="3200" dirty="0">
                <a:solidFill>
                  <a:schemeClr val="tx1"/>
                </a:solidFill>
                <a:latin typeface="Century Gothic" panose="020B0502020202020204" pitchFamily="34" charset="0"/>
              </a:rPr>
              <a:t>Enrolled at a </a:t>
            </a:r>
            <a:r>
              <a:rPr lang="en-US" sz="3200" dirty="0" smtClean="0">
                <a:solidFill>
                  <a:schemeClr val="tx1"/>
                </a:solidFill>
                <a:latin typeface="Century Gothic" panose="020B0502020202020204" pitchFamily="34" charset="0"/>
              </a:rPr>
              <a:t>Campus</a:t>
            </a:r>
          </a:p>
          <a:p>
            <a:pPr>
              <a:lnSpc>
                <a:spcPct val="100000"/>
              </a:lnSpc>
            </a:pPr>
            <a:endParaRPr lang="en-US" sz="3200" dirty="0">
              <a:solidFill>
                <a:schemeClr val="accent1">
                  <a:lumMod val="75000"/>
                </a:schemeClr>
              </a:solidFill>
              <a:latin typeface="Century Gothic" panose="020B0502020202020204" pitchFamily="34" charset="0"/>
            </a:endParaRPr>
          </a:p>
        </p:txBody>
      </p:sp>
      <p:sp>
        <p:nvSpPr>
          <p:cNvPr id="48" name="TextBox 47">
            <a:extLst>
              <a:ext uri="{FF2B5EF4-FFF2-40B4-BE49-F238E27FC236}">
                <a16:creationId xmlns:a16="http://schemas.microsoft.com/office/drawing/2014/main" xmlns="" id="{73C29892-B478-4A67-BC21-C6F536450332}"/>
              </a:ext>
            </a:extLst>
          </p:cNvPr>
          <p:cNvSpPr txBox="1"/>
          <p:nvPr/>
        </p:nvSpPr>
        <p:spPr>
          <a:xfrm>
            <a:off x="1647913" y="2173546"/>
            <a:ext cx="734027"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2017</a:t>
            </a:r>
            <a:endParaRPr lang="en-US" dirty="0">
              <a:solidFill>
                <a:srgbClr val="F57F43"/>
              </a:solidFill>
              <a:latin typeface="Century Gothic" panose="020B0502020202020204" pitchFamily="34" charset="0"/>
            </a:endParaRPr>
          </a:p>
        </p:txBody>
      </p:sp>
      <p:pic>
        <p:nvPicPr>
          <p:cNvPr id="3" name="Picture 2">
            <a:extLst>
              <a:ext uri="{FF2B5EF4-FFF2-40B4-BE49-F238E27FC236}">
                <a16:creationId xmlns:a16="http://schemas.microsoft.com/office/drawing/2014/main" xmlns="" id="{C9100F4F-85C1-4C65-B466-D8CB8F6991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0557" y="4037912"/>
            <a:ext cx="501734" cy="479042"/>
          </a:xfrm>
          <a:prstGeom prst="rect">
            <a:avLst/>
          </a:prstGeom>
        </p:spPr>
      </p:pic>
      <p:sp>
        <p:nvSpPr>
          <p:cNvPr id="14" name="TextBox 13">
            <a:extLst>
              <a:ext uri="{FF2B5EF4-FFF2-40B4-BE49-F238E27FC236}">
                <a16:creationId xmlns:a16="http://schemas.microsoft.com/office/drawing/2014/main" xmlns="" id="{B864CED5-78CF-49BA-90F5-019A36D9A421}"/>
              </a:ext>
            </a:extLst>
          </p:cNvPr>
          <p:cNvSpPr txBox="1"/>
          <p:nvPr/>
        </p:nvSpPr>
        <p:spPr>
          <a:xfrm>
            <a:off x="1350311" y="4586286"/>
            <a:ext cx="1519014"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3rd Grade</a:t>
            </a:r>
            <a:endParaRPr lang="en-US" dirty="0">
              <a:solidFill>
                <a:srgbClr val="F57F43"/>
              </a:solidFill>
              <a:latin typeface="Century Gothic" panose="020B0502020202020204" pitchFamily="34" charset="0"/>
            </a:endParaRPr>
          </a:p>
        </p:txBody>
      </p:sp>
      <p:grpSp>
        <p:nvGrpSpPr>
          <p:cNvPr id="7" name="Group 6">
            <a:extLst>
              <a:ext uri="{FF2B5EF4-FFF2-40B4-BE49-F238E27FC236}">
                <a16:creationId xmlns:a16="http://schemas.microsoft.com/office/drawing/2014/main" xmlns="" id="{056FC280-842E-4C2C-9B12-6ABF7B12BA5D}"/>
              </a:ext>
            </a:extLst>
          </p:cNvPr>
          <p:cNvGrpSpPr/>
          <p:nvPr/>
        </p:nvGrpSpPr>
        <p:grpSpPr>
          <a:xfrm>
            <a:off x="2960964" y="3076573"/>
            <a:ext cx="473201" cy="473201"/>
            <a:chOff x="2728752" y="2947738"/>
            <a:chExt cx="630934" cy="630934"/>
          </a:xfrm>
        </p:grpSpPr>
        <p:sp>
          <p:nvSpPr>
            <p:cNvPr id="4" name="Rectangle: Rounded Corners 3">
              <a:extLst>
                <a:ext uri="{FF2B5EF4-FFF2-40B4-BE49-F238E27FC236}">
                  <a16:creationId xmlns:a16="http://schemas.microsoft.com/office/drawing/2014/main" xmlns="" id="{4A9E6856-4CB1-48EA-8D56-5FBDCFAE36EA}"/>
                </a:ext>
              </a:extLst>
            </p:cNvPr>
            <p:cNvSpPr/>
            <p:nvPr/>
          </p:nvSpPr>
          <p:spPr>
            <a:xfrm>
              <a:off x="2728752"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Rounded Corners 15">
              <a:extLst>
                <a:ext uri="{FF2B5EF4-FFF2-40B4-BE49-F238E27FC236}">
                  <a16:creationId xmlns:a16="http://schemas.microsoft.com/office/drawing/2014/main" xmlns="" id="{1865966F-9FB1-4D0D-BE5D-B0DDF7EE91E7}"/>
                </a:ext>
              </a:extLst>
            </p:cNvPr>
            <p:cNvSpPr/>
            <p:nvPr/>
          </p:nvSpPr>
          <p:spPr>
            <a:xfrm rot="5400000">
              <a:off x="2724043"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36" name="TextBox 35">
            <a:extLst>
              <a:ext uri="{FF2B5EF4-FFF2-40B4-BE49-F238E27FC236}">
                <a16:creationId xmlns:a16="http://schemas.microsoft.com/office/drawing/2014/main" xmlns="" id="{9A200FEB-AEBF-4249-8FB1-ABCC8F79214D}"/>
              </a:ext>
            </a:extLst>
          </p:cNvPr>
          <p:cNvSpPr txBox="1"/>
          <p:nvPr/>
        </p:nvSpPr>
        <p:spPr>
          <a:xfrm>
            <a:off x="4149997" y="2181426"/>
            <a:ext cx="734027"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2016</a:t>
            </a:r>
            <a:endParaRPr lang="en-US" dirty="0">
              <a:solidFill>
                <a:srgbClr val="F57F43"/>
              </a:solidFill>
              <a:latin typeface="Century Gothic" panose="020B0502020202020204" pitchFamily="34" charset="0"/>
            </a:endParaRPr>
          </a:p>
        </p:txBody>
      </p:sp>
      <p:pic>
        <p:nvPicPr>
          <p:cNvPr id="38" name="Picture 37">
            <a:extLst>
              <a:ext uri="{FF2B5EF4-FFF2-40B4-BE49-F238E27FC236}">
                <a16:creationId xmlns:a16="http://schemas.microsoft.com/office/drawing/2014/main" xmlns="" id="{4944D56F-2036-4E7F-8017-61F6CBEA48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2" y="4037912"/>
            <a:ext cx="501734" cy="479042"/>
          </a:xfrm>
          <a:prstGeom prst="rect">
            <a:avLst/>
          </a:prstGeom>
        </p:spPr>
      </p:pic>
      <p:sp>
        <p:nvSpPr>
          <p:cNvPr id="41" name="TextBox 40">
            <a:extLst>
              <a:ext uri="{FF2B5EF4-FFF2-40B4-BE49-F238E27FC236}">
                <a16:creationId xmlns:a16="http://schemas.microsoft.com/office/drawing/2014/main" xmlns="" id="{A9EC533D-EBFE-43D2-A450-22C6A246D494}"/>
              </a:ext>
            </a:extLst>
          </p:cNvPr>
          <p:cNvSpPr txBox="1"/>
          <p:nvPr/>
        </p:nvSpPr>
        <p:spPr>
          <a:xfrm>
            <a:off x="3857540" y="4586287"/>
            <a:ext cx="1534335"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2nd Grade</a:t>
            </a:r>
            <a:endParaRPr lang="en-US" dirty="0">
              <a:solidFill>
                <a:srgbClr val="F57F43"/>
              </a:solidFill>
              <a:latin typeface="Century Gothic" panose="020B0502020202020204" pitchFamily="34" charset="0"/>
            </a:endParaRPr>
          </a:p>
        </p:txBody>
      </p:sp>
      <p:sp>
        <p:nvSpPr>
          <p:cNvPr id="49" name="TextBox 48">
            <a:extLst>
              <a:ext uri="{FF2B5EF4-FFF2-40B4-BE49-F238E27FC236}">
                <a16:creationId xmlns:a16="http://schemas.microsoft.com/office/drawing/2014/main" xmlns="" id="{4E4AC03B-111E-4DAB-B057-D6427DDF6306}"/>
              </a:ext>
            </a:extLst>
          </p:cNvPr>
          <p:cNvSpPr txBox="1"/>
          <p:nvPr/>
        </p:nvSpPr>
        <p:spPr>
          <a:xfrm>
            <a:off x="6464242" y="2189309"/>
            <a:ext cx="734027"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2015</a:t>
            </a:r>
            <a:endParaRPr lang="en-US" dirty="0">
              <a:solidFill>
                <a:srgbClr val="F57F43"/>
              </a:solidFill>
              <a:latin typeface="Century Gothic" panose="020B0502020202020204" pitchFamily="34" charset="0"/>
            </a:endParaRPr>
          </a:p>
        </p:txBody>
      </p:sp>
      <p:pic>
        <p:nvPicPr>
          <p:cNvPr id="51" name="Picture 50">
            <a:extLst>
              <a:ext uri="{FF2B5EF4-FFF2-40B4-BE49-F238E27FC236}">
                <a16:creationId xmlns:a16="http://schemas.microsoft.com/office/drawing/2014/main" xmlns="" id="{7F1F6EE9-09A5-47F5-B372-ACA748CF27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9047" y="4037912"/>
            <a:ext cx="501734" cy="479042"/>
          </a:xfrm>
          <a:prstGeom prst="rect">
            <a:avLst/>
          </a:prstGeom>
        </p:spPr>
      </p:pic>
      <p:sp>
        <p:nvSpPr>
          <p:cNvPr id="54" name="TextBox 53">
            <a:extLst>
              <a:ext uri="{FF2B5EF4-FFF2-40B4-BE49-F238E27FC236}">
                <a16:creationId xmlns:a16="http://schemas.microsoft.com/office/drawing/2014/main" xmlns="" id="{215E175B-0A3F-41BD-BA74-564E2CA627BA}"/>
              </a:ext>
            </a:extLst>
          </p:cNvPr>
          <p:cNvSpPr txBox="1"/>
          <p:nvPr/>
        </p:nvSpPr>
        <p:spPr>
          <a:xfrm>
            <a:off x="6171785" y="4586287"/>
            <a:ext cx="1326030"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1st Grade</a:t>
            </a:r>
            <a:endParaRPr lang="en-US" dirty="0">
              <a:solidFill>
                <a:srgbClr val="F57F43"/>
              </a:solidFill>
              <a:latin typeface="Century Gothic" panose="020B0502020202020204" pitchFamily="34" charset="0"/>
            </a:endParaRPr>
          </a:p>
        </p:txBody>
      </p:sp>
      <p:sp>
        <p:nvSpPr>
          <p:cNvPr id="66" name="Rectangle: Rounded Corners 65">
            <a:extLst>
              <a:ext uri="{FF2B5EF4-FFF2-40B4-BE49-F238E27FC236}">
                <a16:creationId xmlns:a16="http://schemas.microsoft.com/office/drawing/2014/main" xmlns="" id="{6327336F-C6E7-4C78-9B5C-7873AD51C665}"/>
              </a:ext>
            </a:extLst>
          </p:cNvPr>
          <p:cNvSpPr/>
          <p:nvPr/>
        </p:nvSpPr>
        <p:spPr>
          <a:xfrm>
            <a:off x="3204910" y="5577216"/>
            <a:ext cx="342900" cy="82088"/>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 name="Rectangle: Rounded Corners 66">
            <a:extLst>
              <a:ext uri="{FF2B5EF4-FFF2-40B4-BE49-F238E27FC236}">
                <a16:creationId xmlns:a16="http://schemas.microsoft.com/office/drawing/2014/main" xmlns="" id="{307E5631-13E5-4D73-AF41-9E5D203920FA}"/>
              </a:ext>
            </a:extLst>
          </p:cNvPr>
          <p:cNvSpPr/>
          <p:nvPr/>
        </p:nvSpPr>
        <p:spPr>
          <a:xfrm rot="10800000">
            <a:off x="3204910" y="5435331"/>
            <a:ext cx="342900" cy="82088"/>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Title 1">
            <a:extLst>
              <a:ext uri="{FF2B5EF4-FFF2-40B4-BE49-F238E27FC236}">
                <a16:creationId xmlns:a16="http://schemas.microsoft.com/office/drawing/2014/main" xmlns="" id="{6516EE06-62C0-4E8A-8CA7-904DC8002D00}"/>
              </a:ext>
            </a:extLst>
          </p:cNvPr>
          <p:cNvSpPr txBox="1">
            <a:spLocks/>
          </p:cNvSpPr>
          <p:nvPr/>
        </p:nvSpPr>
        <p:spPr>
          <a:xfrm>
            <a:off x="3557642" y="5361928"/>
            <a:ext cx="288001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2025" b="1" dirty="0">
                <a:solidFill>
                  <a:schemeClr val="accent2"/>
                </a:solidFill>
                <a:latin typeface="Century Gothic" panose="020B0502020202020204" pitchFamily="34" charset="0"/>
              </a:rPr>
              <a:t>Continuously Enrolled</a:t>
            </a:r>
            <a:endParaRPr lang="en-US" sz="2025" dirty="0">
              <a:solidFill>
                <a:schemeClr val="accent1">
                  <a:lumMod val="75000"/>
                </a:schemeClr>
              </a:solidFill>
              <a:latin typeface="Century Gothic" panose="020B0502020202020204" pitchFamily="34" charset="0"/>
            </a:endParaRPr>
          </a:p>
        </p:txBody>
      </p:sp>
      <p:grpSp>
        <p:nvGrpSpPr>
          <p:cNvPr id="42" name="Group 41">
            <a:extLst>
              <a:ext uri="{FF2B5EF4-FFF2-40B4-BE49-F238E27FC236}">
                <a16:creationId xmlns:a16="http://schemas.microsoft.com/office/drawing/2014/main" xmlns="" id="{32DBCC78-D9D2-4E16-BA1B-E082D4F7998E}"/>
              </a:ext>
            </a:extLst>
          </p:cNvPr>
          <p:cNvGrpSpPr/>
          <p:nvPr/>
        </p:nvGrpSpPr>
        <p:grpSpPr>
          <a:xfrm>
            <a:off x="3831424" y="2656886"/>
            <a:ext cx="1307804" cy="1307804"/>
            <a:chOff x="594161" y="1988104"/>
            <a:chExt cx="1743739" cy="1743739"/>
          </a:xfrm>
        </p:grpSpPr>
        <p:pic>
          <p:nvPicPr>
            <p:cNvPr id="46" name="Picture 45">
              <a:extLst>
                <a:ext uri="{FF2B5EF4-FFF2-40B4-BE49-F238E27FC236}">
                  <a16:creationId xmlns:a16="http://schemas.microsoft.com/office/drawing/2014/main" xmlns="" id="{60E87CFB-1B7B-43FA-B40F-D880C3D5B6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68" y="2962574"/>
              <a:ext cx="581482" cy="574546"/>
            </a:xfrm>
            <a:prstGeom prst="rect">
              <a:avLst/>
            </a:prstGeom>
          </p:spPr>
        </p:pic>
        <p:pic>
          <p:nvPicPr>
            <p:cNvPr id="50" name="Picture 49">
              <a:extLst>
                <a:ext uri="{FF2B5EF4-FFF2-40B4-BE49-F238E27FC236}">
                  <a16:creationId xmlns:a16="http://schemas.microsoft.com/office/drawing/2014/main" xmlns="" id="{CB4E5546-502C-4830-A854-02ECE31350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919" y="2090202"/>
              <a:ext cx="1011280" cy="767716"/>
            </a:xfrm>
            <a:prstGeom prst="rect">
              <a:avLst/>
            </a:prstGeom>
          </p:spPr>
        </p:pic>
        <p:pic>
          <p:nvPicPr>
            <p:cNvPr id="52" name="Picture 51">
              <a:extLst>
                <a:ext uri="{FF2B5EF4-FFF2-40B4-BE49-F238E27FC236}">
                  <a16:creationId xmlns:a16="http://schemas.microsoft.com/office/drawing/2014/main" xmlns="" id="{EF1F6F64-E143-4F91-87A3-4DCF4C88347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2047" y="2963503"/>
              <a:ext cx="612986" cy="592553"/>
            </a:xfrm>
            <a:prstGeom prst="rect">
              <a:avLst/>
            </a:prstGeom>
          </p:spPr>
        </p:pic>
        <p:sp>
          <p:nvSpPr>
            <p:cNvPr id="53" name="Rectangle 52">
              <a:extLst>
                <a:ext uri="{FF2B5EF4-FFF2-40B4-BE49-F238E27FC236}">
                  <a16:creationId xmlns:a16="http://schemas.microsoft.com/office/drawing/2014/main" xmlns="" id="{569F0B01-589A-465B-9560-40AFB051BBF7}"/>
                </a:ext>
              </a:extLst>
            </p:cNvPr>
            <p:cNvSpPr/>
            <p:nvPr/>
          </p:nvSpPr>
          <p:spPr>
            <a:xfrm>
              <a:off x="594161" y="1988104"/>
              <a:ext cx="1743739" cy="1743739"/>
            </a:xfrm>
            <a:prstGeom prst="rect">
              <a:avLst/>
            </a:prstGeom>
            <a:noFill/>
            <a:ln w="25400">
              <a:solidFill>
                <a:srgbClr val="F57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55" name="Group 54">
            <a:extLst>
              <a:ext uri="{FF2B5EF4-FFF2-40B4-BE49-F238E27FC236}">
                <a16:creationId xmlns:a16="http://schemas.microsoft.com/office/drawing/2014/main" xmlns="" id="{0E646D95-7CB7-45D4-8CF4-4376C080B222}"/>
              </a:ext>
            </a:extLst>
          </p:cNvPr>
          <p:cNvGrpSpPr/>
          <p:nvPr/>
        </p:nvGrpSpPr>
        <p:grpSpPr>
          <a:xfrm>
            <a:off x="6162114" y="2656886"/>
            <a:ext cx="1307804" cy="1307804"/>
            <a:chOff x="594161" y="1988104"/>
            <a:chExt cx="1743739" cy="1743739"/>
          </a:xfrm>
        </p:grpSpPr>
        <p:pic>
          <p:nvPicPr>
            <p:cNvPr id="58" name="Picture 57">
              <a:extLst>
                <a:ext uri="{FF2B5EF4-FFF2-40B4-BE49-F238E27FC236}">
                  <a16:creationId xmlns:a16="http://schemas.microsoft.com/office/drawing/2014/main" xmlns="" id="{1DA76CB1-57C3-46F6-B94B-74F560D4DA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68" y="2962574"/>
              <a:ext cx="581482" cy="574546"/>
            </a:xfrm>
            <a:prstGeom prst="rect">
              <a:avLst/>
            </a:prstGeom>
          </p:spPr>
        </p:pic>
        <p:pic>
          <p:nvPicPr>
            <p:cNvPr id="60" name="Picture 59">
              <a:extLst>
                <a:ext uri="{FF2B5EF4-FFF2-40B4-BE49-F238E27FC236}">
                  <a16:creationId xmlns:a16="http://schemas.microsoft.com/office/drawing/2014/main" xmlns="" id="{333ACC18-3E17-4473-8A9E-E1AD48078F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919" y="2090202"/>
              <a:ext cx="1011280" cy="767716"/>
            </a:xfrm>
            <a:prstGeom prst="rect">
              <a:avLst/>
            </a:prstGeom>
          </p:spPr>
        </p:pic>
        <p:pic>
          <p:nvPicPr>
            <p:cNvPr id="62" name="Picture 61">
              <a:extLst>
                <a:ext uri="{FF2B5EF4-FFF2-40B4-BE49-F238E27FC236}">
                  <a16:creationId xmlns:a16="http://schemas.microsoft.com/office/drawing/2014/main" xmlns="" id="{7F1A33C3-6E6C-4F65-981B-83F51E32480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2047" y="2963503"/>
              <a:ext cx="612986" cy="592553"/>
            </a:xfrm>
            <a:prstGeom prst="rect">
              <a:avLst/>
            </a:prstGeom>
          </p:spPr>
        </p:pic>
        <p:sp>
          <p:nvSpPr>
            <p:cNvPr id="63" name="Rectangle 62">
              <a:extLst>
                <a:ext uri="{FF2B5EF4-FFF2-40B4-BE49-F238E27FC236}">
                  <a16:creationId xmlns:a16="http://schemas.microsoft.com/office/drawing/2014/main" xmlns="" id="{7A8A5149-2738-46BE-89AB-E001E3C14243}"/>
                </a:ext>
              </a:extLst>
            </p:cNvPr>
            <p:cNvSpPr/>
            <p:nvPr/>
          </p:nvSpPr>
          <p:spPr>
            <a:xfrm>
              <a:off x="594161" y="1988104"/>
              <a:ext cx="1743739" cy="1743739"/>
            </a:xfrm>
            <a:prstGeom prst="rect">
              <a:avLst/>
            </a:prstGeom>
            <a:noFill/>
            <a:ln w="25400">
              <a:solidFill>
                <a:srgbClr val="F57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83" name="Group 82">
            <a:extLst>
              <a:ext uri="{FF2B5EF4-FFF2-40B4-BE49-F238E27FC236}">
                <a16:creationId xmlns:a16="http://schemas.microsoft.com/office/drawing/2014/main" xmlns="" id="{6E48FD90-CDF0-49E8-BEB4-4077FA1621FD}"/>
              </a:ext>
            </a:extLst>
          </p:cNvPr>
          <p:cNvGrpSpPr/>
          <p:nvPr/>
        </p:nvGrpSpPr>
        <p:grpSpPr>
          <a:xfrm>
            <a:off x="5391874" y="3076573"/>
            <a:ext cx="473201" cy="473201"/>
            <a:chOff x="2728752" y="2947738"/>
            <a:chExt cx="630934" cy="630934"/>
          </a:xfrm>
        </p:grpSpPr>
        <p:sp>
          <p:nvSpPr>
            <p:cNvPr id="84" name="Rectangle: Rounded Corners 83">
              <a:extLst>
                <a:ext uri="{FF2B5EF4-FFF2-40B4-BE49-F238E27FC236}">
                  <a16:creationId xmlns:a16="http://schemas.microsoft.com/office/drawing/2014/main" xmlns="" id="{70E01CA2-FBB8-41FC-BD32-855D738EB5C1}"/>
                </a:ext>
              </a:extLst>
            </p:cNvPr>
            <p:cNvSpPr/>
            <p:nvPr/>
          </p:nvSpPr>
          <p:spPr>
            <a:xfrm>
              <a:off x="2728752"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5" name="Rectangle: Rounded Corners 84">
              <a:extLst>
                <a:ext uri="{FF2B5EF4-FFF2-40B4-BE49-F238E27FC236}">
                  <a16:creationId xmlns:a16="http://schemas.microsoft.com/office/drawing/2014/main" xmlns="" id="{9F805222-BAC4-4B2A-920B-20394198A73A}"/>
                </a:ext>
              </a:extLst>
            </p:cNvPr>
            <p:cNvSpPr/>
            <p:nvPr/>
          </p:nvSpPr>
          <p:spPr>
            <a:xfrm rot="5400000">
              <a:off x="2724043"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44" name="Picture 43">
            <a:extLst>
              <a:ext uri="{FF2B5EF4-FFF2-40B4-BE49-F238E27FC236}">
                <a16:creationId xmlns:a16="http://schemas.microsoft.com/office/drawing/2014/main" xmlns="" id="{3A30B7EC-4181-44BA-8B72-CFCB45FD67C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90379" y="2816477"/>
            <a:ext cx="942727" cy="911303"/>
          </a:xfrm>
          <a:prstGeom prst="rect">
            <a:avLst/>
          </a:prstGeom>
        </p:spPr>
      </p:pic>
      <p:pic>
        <p:nvPicPr>
          <p:cNvPr id="35"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8053618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550947" y="594361"/>
            <a:ext cx="7707315"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Closing the Gaps</a:t>
            </a:r>
            <a:r>
              <a:rPr lang="en-US" sz="3200" b="1">
                <a:solidFill>
                  <a:schemeClr val="accent2"/>
                </a:solidFill>
                <a:latin typeface="Century Gothic" panose="020B0502020202020204" pitchFamily="34" charset="0"/>
              </a:rPr>
              <a:t>: </a:t>
            </a:r>
            <a:endParaRPr lang="en-US" sz="3200" b="1" smtClean="0">
              <a:solidFill>
                <a:schemeClr val="accent2"/>
              </a:solidFill>
              <a:latin typeface="Century Gothic" panose="020B0502020202020204" pitchFamily="34" charset="0"/>
            </a:endParaRPr>
          </a:p>
          <a:p>
            <a:pPr>
              <a:lnSpc>
                <a:spcPct val="100000"/>
              </a:lnSpc>
            </a:pPr>
            <a:r>
              <a:rPr lang="en-US" sz="3200" dirty="0" smtClean="0">
                <a:solidFill>
                  <a:schemeClr val="tx1"/>
                </a:solidFill>
                <a:latin typeface="Century Gothic" panose="020B0502020202020204" pitchFamily="34" charset="0"/>
              </a:rPr>
              <a:t>Continuously </a:t>
            </a:r>
            <a:r>
              <a:rPr lang="en-US" sz="3200" dirty="0">
                <a:solidFill>
                  <a:schemeClr val="tx1"/>
                </a:solidFill>
                <a:latin typeface="Century Gothic" panose="020B0502020202020204" pitchFamily="34" charset="0"/>
              </a:rPr>
              <a:t>Enrolled at a Campus</a:t>
            </a:r>
            <a:endParaRPr lang="en-US" sz="3200" dirty="0">
              <a:solidFill>
                <a:schemeClr val="accent1">
                  <a:lumMod val="75000"/>
                </a:schemeClr>
              </a:solidFill>
              <a:latin typeface="Century Gothic" panose="020B0502020202020204" pitchFamily="34" charset="0"/>
            </a:endParaRPr>
          </a:p>
        </p:txBody>
      </p:sp>
      <p:sp>
        <p:nvSpPr>
          <p:cNvPr id="48" name="TextBox 47">
            <a:extLst>
              <a:ext uri="{FF2B5EF4-FFF2-40B4-BE49-F238E27FC236}">
                <a16:creationId xmlns:a16="http://schemas.microsoft.com/office/drawing/2014/main" xmlns="" id="{73C29892-B478-4A67-BC21-C6F536450332}"/>
              </a:ext>
            </a:extLst>
          </p:cNvPr>
          <p:cNvSpPr txBox="1"/>
          <p:nvPr/>
        </p:nvSpPr>
        <p:spPr>
          <a:xfrm>
            <a:off x="1679997" y="2057495"/>
            <a:ext cx="734027"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2017</a:t>
            </a:r>
            <a:endParaRPr lang="en-US" dirty="0">
              <a:solidFill>
                <a:srgbClr val="F57F43"/>
              </a:solidFill>
              <a:latin typeface="Century Gothic" panose="020B0502020202020204" pitchFamily="34" charset="0"/>
            </a:endParaRPr>
          </a:p>
        </p:txBody>
      </p:sp>
      <p:pic>
        <p:nvPicPr>
          <p:cNvPr id="3" name="Picture 2">
            <a:extLst>
              <a:ext uri="{FF2B5EF4-FFF2-40B4-BE49-F238E27FC236}">
                <a16:creationId xmlns:a16="http://schemas.microsoft.com/office/drawing/2014/main" xmlns="" id="{C9100F4F-85C1-4C65-B466-D8CB8F6991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2641" y="3921861"/>
            <a:ext cx="501734" cy="479042"/>
          </a:xfrm>
          <a:prstGeom prst="rect">
            <a:avLst/>
          </a:prstGeom>
        </p:spPr>
      </p:pic>
      <p:sp>
        <p:nvSpPr>
          <p:cNvPr id="14" name="TextBox 13">
            <a:extLst>
              <a:ext uri="{FF2B5EF4-FFF2-40B4-BE49-F238E27FC236}">
                <a16:creationId xmlns:a16="http://schemas.microsoft.com/office/drawing/2014/main" xmlns="" id="{B864CED5-78CF-49BA-90F5-019A36D9A421}"/>
              </a:ext>
            </a:extLst>
          </p:cNvPr>
          <p:cNvSpPr txBox="1"/>
          <p:nvPr/>
        </p:nvSpPr>
        <p:spPr>
          <a:xfrm>
            <a:off x="1382395" y="4470235"/>
            <a:ext cx="1519014"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3rd Grade</a:t>
            </a:r>
            <a:endParaRPr lang="en-US" dirty="0">
              <a:solidFill>
                <a:srgbClr val="F57F43"/>
              </a:solidFill>
              <a:latin typeface="Century Gothic" panose="020B0502020202020204" pitchFamily="34" charset="0"/>
            </a:endParaRPr>
          </a:p>
        </p:txBody>
      </p:sp>
      <p:grpSp>
        <p:nvGrpSpPr>
          <p:cNvPr id="7" name="Group 6">
            <a:extLst>
              <a:ext uri="{FF2B5EF4-FFF2-40B4-BE49-F238E27FC236}">
                <a16:creationId xmlns:a16="http://schemas.microsoft.com/office/drawing/2014/main" xmlns="" id="{056FC280-842E-4C2C-9B12-6ABF7B12BA5D}"/>
              </a:ext>
            </a:extLst>
          </p:cNvPr>
          <p:cNvGrpSpPr/>
          <p:nvPr/>
        </p:nvGrpSpPr>
        <p:grpSpPr>
          <a:xfrm>
            <a:off x="2993048" y="2960522"/>
            <a:ext cx="473201" cy="473201"/>
            <a:chOff x="2728752" y="2947738"/>
            <a:chExt cx="630934" cy="630934"/>
          </a:xfrm>
        </p:grpSpPr>
        <p:sp>
          <p:nvSpPr>
            <p:cNvPr id="4" name="Rectangle: Rounded Corners 3">
              <a:extLst>
                <a:ext uri="{FF2B5EF4-FFF2-40B4-BE49-F238E27FC236}">
                  <a16:creationId xmlns:a16="http://schemas.microsoft.com/office/drawing/2014/main" xmlns="" id="{4A9E6856-4CB1-48EA-8D56-5FBDCFAE36EA}"/>
                </a:ext>
              </a:extLst>
            </p:cNvPr>
            <p:cNvSpPr/>
            <p:nvPr/>
          </p:nvSpPr>
          <p:spPr>
            <a:xfrm>
              <a:off x="2728752"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Rounded Corners 15">
              <a:extLst>
                <a:ext uri="{FF2B5EF4-FFF2-40B4-BE49-F238E27FC236}">
                  <a16:creationId xmlns:a16="http://schemas.microsoft.com/office/drawing/2014/main" xmlns="" id="{1865966F-9FB1-4D0D-BE5D-B0DDF7EE91E7}"/>
                </a:ext>
              </a:extLst>
            </p:cNvPr>
            <p:cNvSpPr/>
            <p:nvPr/>
          </p:nvSpPr>
          <p:spPr>
            <a:xfrm rot="5400000">
              <a:off x="2724043"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9" name="TextBox 48">
            <a:extLst>
              <a:ext uri="{FF2B5EF4-FFF2-40B4-BE49-F238E27FC236}">
                <a16:creationId xmlns:a16="http://schemas.microsoft.com/office/drawing/2014/main" xmlns="" id="{4E4AC03B-111E-4DAB-B057-D6427DDF6306}"/>
              </a:ext>
            </a:extLst>
          </p:cNvPr>
          <p:cNvSpPr txBox="1"/>
          <p:nvPr/>
        </p:nvSpPr>
        <p:spPr>
          <a:xfrm>
            <a:off x="6496326" y="2073258"/>
            <a:ext cx="734027"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2015</a:t>
            </a:r>
            <a:endParaRPr lang="en-US" dirty="0">
              <a:solidFill>
                <a:srgbClr val="F57F43"/>
              </a:solidFill>
              <a:latin typeface="Century Gothic" panose="020B0502020202020204" pitchFamily="34" charset="0"/>
            </a:endParaRPr>
          </a:p>
        </p:txBody>
      </p:sp>
      <p:pic>
        <p:nvPicPr>
          <p:cNvPr id="51" name="Picture 50">
            <a:extLst>
              <a:ext uri="{FF2B5EF4-FFF2-40B4-BE49-F238E27FC236}">
                <a16:creationId xmlns:a16="http://schemas.microsoft.com/office/drawing/2014/main" xmlns="" id="{7F1F6EE9-09A5-47F5-B372-ACA748CF27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1131" y="3921861"/>
            <a:ext cx="501734" cy="479042"/>
          </a:xfrm>
          <a:prstGeom prst="rect">
            <a:avLst/>
          </a:prstGeom>
        </p:spPr>
      </p:pic>
      <p:sp>
        <p:nvSpPr>
          <p:cNvPr id="54" name="TextBox 53">
            <a:extLst>
              <a:ext uri="{FF2B5EF4-FFF2-40B4-BE49-F238E27FC236}">
                <a16:creationId xmlns:a16="http://schemas.microsoft.com/office/drawing/2014/main" xmlns="" id="{215E175B-0A3F-41BD-BA74-564E2CA627BA}"/>
              </a:ext>
            </a:extLst>
          </p:cNvPr>
          <p:cNvSpPr txBox="1"/>
          <p:nvPr/>
        </p:nvSpPr>
        <p:spPr>
          <a:xfrm>
            <a:off x="6203869" y="4470236"/>
            <a:ext cx="1326030" cy="369332"/>
          </a:xfrm>
          <a:prstGeom prst="rect">
            <a:avLst/>
          </a:prstGeom>
          <a:noFill/>
        </p:spPr>
        <p:txBody>
          <a:bodyPr wrap="square" rtlCol="0">
            <a:spAutoFit/>
          </a:bodyPr>
          <a:lstStyle/>
          <a:p>
            <a:pPr>
              <a:spcAft>
                <a:spcPts val="900"/>
              </a:spcAft>
            </a:pPr>
            <a:r>
              <a:rPr lang="en-US" b="1" dirty="0">
                <a:solidFill>
                  <a:srgbClr val="F57F43"/>
                </a:solidFill>
                <a:latin typeface="Century Gothic" panose="020B0502020202020204" pitchFamily="34" charset="0"/>
              </a:rPr>
              <a:t>1st Grade</a:t>
            </a:r>
            <a:endParaRPr lang="en-US" dirty="0">
              <a:solidFill>
                <a:srgbClr val="F57F43"/>
              </a:solidFill>
              <a:latin typeface="Century Gothic" panose="020B0502020202020204" pitchFamily="34" charset="0"/>
            </a:endParaRPr>
          </a:p>
        </p:txBody>
      </p:sp>
      <p:sp>
        <p:nvSpPr>
          <p:cNvPr id="66" name="Rectangle: Rounded Corners 65">
            <a:extLst>
              <a:ext uri="{FF2B5EF4-FFF2-40B4-BE49-F238E27FC236}">
                <a16:creationId xmlns:a16="http://schemas.microsoft.com/office/drawing/2014/main" xmlns="" id="{6327336F-C6E7-4C78-9B5C-7873AD51C665}"/>
              </a:ext>
            </a:extLst>
          </p:cNvPr>
          <p:cNvSpPr/>
          <p:nvPr/>
        </p:nvSpPr>
        <p:spPr>
          <a:xfrm>
            <a:off x="2914429" y="5579826"/>
            <a:ext cx="342900" cy="82088"/>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 name="Rectangle: Rounded Corners 66">
            <a:extLst>
              <a:ext uri="{FF2B5EF4-FFF2-40B4-BE49-F238E27FC236}">
                <a16:creationId xmlns:a16="http://schemas.microsoft.com/office/drawing/2014/main" xmlns="" id="{307E5631-13E5-4D73-AF41-9E5D203920FA}"/>
              </a:ext>
            </a:extLst>
          </p:cNvPr>
          <p:cNvSpPr/>
          <p:nvPr/>
        </p:nvSpPr>
        <p:spPr>
          <a:xfrm rot="10800000">
            <a:off x="2914429" y="5437941"/>
            <a:ext cx="342900" cy="82088"/>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Title 1">
            <a:extLst>
              <a:ext uri="{FF2B5EF4-FFF2-40B4-BE49-F238E27FC236}">
                <a16:creationId xmlns:a16="http://schemas.microsoft.com/office/drawing/2014/main" xmlns="" id="{6516EE06-62C0-4E8A-8CA7-904DC8002D00}"/>
              </a:ext>
            </a:extLst>
          </p:cNvPr>
          <p:cNvSpPr txBox="1">
            <a:spLocks/>
          </p:cNvSpPr>
          <p:nvPr/>
        </p:nvSpPr>
        <p:spPr>
          <a:xfrm>
            <a:off x="3267161" y="5364538"/>
            <a:ext cx="3329879"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2025" b="1" dirty="0">
                <a:solidFill>
                  <a:schemeClr val="accent2"/>
                </a:solidFill>
                <a:latin typeface="Century Gothic" panose="020B0502020202020204" pitchFamily="34" charset="0"/>
              </a:rPr>
              <a:t>Non-Continuously Enrolled</a:t>
            </a:r>
            <a:endParaRPr lang="en-US" sz="2025" dirty="0">
              <a:solidFill>
                <a:schemeClr val="accent1">
                  <a:lumMod val="75000"/>
                </a:schemeClr>
              </a:solidFill>
              <a:latin typeface="Century Gothic" panose="020B0502020202020204" pitchFamily="34" charset="0"/>
            </a:endParaRPr>
          </a:p>
        </p:txBody>
      </p:sp>
      <p:grpSp>
        <p:nvGrpSpPr>
          <p:cNvPr id="42" name="Group 41">
            <a:extLst>
              <a:ext uri="{FF2B5EF4-FFF2-40B4-BE49-F238E27FC236}">
                <a16:creationId xmlns:a16="http://schemas.microsoft.com/office/drawing/2014/main" xmlns="" id="{32DBCC78-D9D2-4E16-BA1B-E082D4F7998E}"/>
              </a:ext>
            </a:extLst>
          </p:cNvPr>
          <p:cNvGrpSpPr/>
          <p:nvPr/>
        </p:nvGrpSpPr>
        <p:grpSpPr>
          <a:xfrm>
            <a:off x="3863508" y="2540835"/>
            <a:ext cx="1307804" cy="1307804"/>
            <a:chOff x="594161" y="1988104"/>
            <a:chExt cx="1743739" cy="1743739"/>
          </a:xfrm>
        </p:grpSpPr>
        <p:pic>
          <p:nvPicPr>
            <p:cNvPr id="46" name="Picture 45">
              <a:extLst>
                <a:ext uri="{FF2B5EF4-FFF2-40B4-BE49-F238E27FC236}">
                  <a16:creationId xmlns:a16="http://schemas.microsoft.com/office/drawing/2014/main" xmlns="" id="{60E87CFB-1B7B-43FA-B40F-D880C3D5B6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68" y="2962574"/>
              <a:ext cx="581482" cy="574546"/>
            </a:xfrm>
            <a:prstGeom prst="rect">
              <a:avLst/>
            </a:prstGeom>
          </p:spPr>
        </p:pic>
        <p:pic>
          <p:nvPicPr>
            <p:cNvPr id="50" name="Picture 49">
              <a:extLst>
                <a:ext uri="{FF2B5EF4-FFF2-40B4-BE49-F238E27FC236}">
                  <a16:creationId xmlns:a16="http://schemas.microsoft.com/office/drawing/2014/main" xmlns="" id="{CB4E5546-502C-4830-A854-02ECE31350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919" y="2090202"/>
              <a:ext cx="1011280" cy="767716"/>
            </a:xfrm>
            <a:prstGeom prst="rect">
              <a:avLst/>
            </a:prstGeom>
          </p:spPr>
        </p:pic>
        <p:pic>
          <p:nvPicPr>
            <p:cNvPr id="52" name="Picture 51">
              <a:extLst>
                <a:ext uri="{FF2B5EF4-FFF2-40B4-BE49-F238E27FC236}">
                  <a16:creationId xmlns:a16="http://schemas.microsoft.com/office/drawing/2014/main" xmlns="" id="{EF1F6F64-E143-4F91-87A3-4DCF4C88347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2047" y="2963503"/>
              <a:ext cx="612986" cy="592553"/>
            </a:xfrm>
            <a:prstGeom prst="rect">
              <a:avLst/>
            </a:prstGeom>
          </p:spPr>
        </p:pic>
        <p:sp>
          <p:nvSpPr>
            <p:cNvPr id="53" name="Rectangle 52">
              <a:extLst>
                <a:ext uri="{FF2B5EF4-FFF2-40B4-BE49-F238E27FC236}">
                  <a16:creationId xmlns:a16="http://schemas.microsoft.com/office/drawing/2014/main" xmlns="" id="{569F0B01-589A-465B-9560-40AFB051BBF7}"/>
                </a:ext>
              </a:extLst>
            </p:cNvPr>
            <p:cNvSpPr/>
            <p:nvPr/>
          </p:nvSpPr>
          <p:spPr>
            <a:xfrm>
              <a:off x="594161" y="1988104"/>
              <a:ext cx="1743739" cy="1743739"/>
            </a:xfrm>
            <a:prstGeom prst="rect">
              <a:avLst/>
            </a:prstGeom>
            <a:noFill/>
            <a:ln w="25400">
              <a:solidFill>
                <a:srgbClr val="F57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55" name="Group 54">
            <a:extLst>
              <a:ext uri="{FF2B5EF4-FFF2-40B4-BE49-F238E27FC236}">
                <a16:creationId xmlns:a16="http://schemas.microsoft.com/office/drawing/2014/main" xmlns="" id="{0E646D95-7CB7-45D4-8CF4-4376C080B222}"/>
              </a:ext>
            </a:extLst>
          </p:cNvPr>
          <p:cNvGrpSpPr/>
          <p:nvPr/>
        </p:nvGrpSpPr>
        <p:grpSpPr>
          <a:xfrm>
            <a:off x="6194198" y="2540835"/>
            <a:ext cx="1307804" cy="1307804"/>
            <a:chOff x="594161" y="1988104"/>
            <a:chExt cx="1743739" cy="1743739"/>
          </a:xfrm>
        </p:grpSpPr>
        <p:pic>
          <p:nvPicPr>
            <p:cNvPr id="58" name="Picture 57">
              <a:extLst>
                <a:ext uri="{FF2B5EF4-FFF2-40B4-BE49-F238E27FC236}">
                  <a16:creationId xmlns:a16="http://schemas.microsoft.com/office/drawing/2014/main" xmlns="" id="{1DA76CB1-57C3-46F6-B94B-74F560D4DA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168" y="2962574"/>
              <a:ext cx="581482" cy="574546"/>
            </a:xfrm>
            <a:prstGeom prst="rect">
              <a:avLst/>
            </a:prstGeom>
          </p:spPr>
        </p:pic>
        <p:pic>
          <p:nvPicPr>
            <p:cNvPr id="60" name="Picture 59">
              <a:extLst>
                <a:ext uri="{FF2B5EF4-FFF2-40B4-BE49-F238E27FC236}">
                  <a16:creationId xmlns:a16="http://schemas.microsoft.com/office/drawing/2014/main" xmlns="" id="{333ACC18-3E17-4473-8A9E-E1AD48078F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919" y="2090202"/>
              <a:ext cx="1011280" cy="767716"/>
            </a:xfrm>
            <a:prstGeom prst="rect">
              <a:avLst/>
            </a:prstGeom>
          </p:spPr>
        </p:pic>
        <p:pic>
          <p:nvPicPr>
            <p:cNvPr id="62" name="Picture 61">
              <a:extLst>
                <a:ext uri="{FF2B5EF4-FFF2-40B4-BE49-F238E27FC236}">
                  <a16:creationId xmlns:a16="http://schemas.microsoft.com/office/drawing/2014/main" xmlns="" id="{7F1A33C3-6E6C-4F65-981B-83F51E32480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2047" y="2963503"/>
              <a:ext cx="612986" cy="592553"/>
            </a:xfrm>
            <a:prstGeom prst="rect">
              <a:avLst/>
            </a:prstGeom>
          </p:spPr>
        </p:pic>
        <p:sp>
          <p:nvSpPr>
            <p:cNvPr id="63" name="Rectangle 62">
              <a:extLst>
                <a:ext uri="{FF2B5EF4-FFF2-40B4-BE49-F238E27FC236}">
                  <a16:creationId xmlns:a16="http://schemas.microsoft.com/office/drawing/2014/main" xmlns="" id="{7A8A5149-2738-46BE-89AB-E001E3C14243}"/>
                </a:ext>
              </a:extLst>
            </p:cNvPr>
            <p:cNvSpPr/>
            <p:nvPr/>
          </p:nvSpPr>
          <p:spPr>
            <a:xfrm>
              <a:off x="594161" y="1988104"/>
              <a:ext cx="1743739" cy="1743739"/>
            </a:xfrm>
            <a:prstGeom prst="rect">
              <a:avLst/>
            </a:prstGeom>
            <a:noFill/>
            <a:ln w="25400">
              <a:solidFill>
                <a:srgbClr val="F57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83" name="Group 82">
            <a:extLst>
              <a:ext uri="{FF2B5EF4-FFF2-40B4-BE49-F238E27FC236}">
                <a16:creationId xmlns:a16="http://schemas.microsoft.com/office/drawing/2014/main" xmlns="" id="{6E48FD90-CDF0-49E8-BEB4-4077FA1621FD}"/>
              </a:ext>
            </a:extLst>
          </p:cNvPr>
          <p:cNvGrpSpPr/>
          <p:nvPr/>
        </p:nvGrpSpPr>
        <p:grpSpPr>
          <a:xfrm>
            <a:off x="5423958" y="2960522"/>
            <a:ext cx="473201" cy="473201"/>
            <a:chOff x="2728752" y="2947738"/>
            <a:chExt cx="630934" cy="630934"/>
          </a:xfrm>
        </p:grpSpPr>
        <p:sp>
          <p:nvSpPr>
            <p:cNvPr id="84" name="Rectangle: Rounded Corners 83">
              <a:extLst>
                <a:ext uri="{FF2B5EF4-FFF2-40B4-BE49-F238E27FC236}">
                  <a16:creationId xmlns:a16="http://schemas.microsoft.com/office/drawing/2014/main" xmlns="" id="{70E01CA2-FBB8-41FC-BD32-855D738EB5C1}"/>
                </a:ext>
              </a:extLst>
            </p:cNvPr>
            <p:cNvSpPr/>
            <p:nvPr/>
          </p:nvSpPr>
          <p:spPr>
            <a:xfrm>
              <a:off x="2728752"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5" name="Rectangle: Rounded Corners 84">
              <a:extLst>
                <a:ext uri="{FF2B5EF4-FFF2-40B4-BE49-F238E27FC236}">
                  <a16:creationId xmlns:a16="http://schemas.microsoft.com/office/drawing/2014/main" xmlns="" id="{9F805222-BAC4-4B2A-920B-20394198A73A}"/>
                </a:ext>
              </a:extLst>
            </p:cNvPr>
            <p:cNvSpPr/>
            <p:nvPr/>
          </p:nvSpPr>
          <p:spPr>
            <a:xfrm rot="5400000">
              <a:off x="2724043" y="3208479"/>
              <a:ext cx="630934" cy="109451"/>
            </a:xfrm>
            <a:prstGeom prst="roundRect">
              <a:avLst/>
            </a:prstGeom>
            <a:solidFill>
              <a:srgbClr val="F57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35" name="Picture 34">
            <a:extLst>
              <a:ext uri="{FF2B5EF4-FFF2-40B4-BE49-F238E27FC236}">
                <a16:creationId xmlns:a16="http://schemas.microsoft.com/office/drawing/2014/main" xmlns="" id="{F0B3C181-05B5-4175-9721-7C0ABC8848A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22463" y="2700426"/>
            <a:ext cx="942727" cy="911303"/>
          </a:xfrm>
          <a:prstGeom prst="rect">
            <a:avLst/>
          </a:prstGeom>
        </p:spPr>
      </p:pic>
      <p:pic>
        <p:nvPicPr>
          <p:cNvPr id="32"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743978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586453" y="610091"/>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Closing the Gaps</a:t>
            </a:r>
            <a:r>
              <a:rPr lang="en-US" sz="3200" b="1">
                <a:solidFill>
                  <a:schemeClr val="accent2"/>
                </a:solidFill>
                <a:latin typeface="Century Gothic" panose="020B0502020202020204" pitchFamily="34" charset="0"/>
              </a:rPr>
              <a:t>: </a:t>
            </a:r>
            <a:endParaRPr lang="en-US" sz="3200" b="1" smtClean="0">
              <a:solidFill>
                <a:schemeClr val="accent2"/>
              </a:solidFill>
              <a:latin typeface="Century Gothic" panose="020B0502020202020204" pitchFamily="34" charset="0"/>
            </a:endParaRPr>
          </a:p>
          <a:p>
            <a:pPr>
              <a:lnSpc>
                <a:spcPct val="100000"/>
              </a:lnSpc>
            </a:pPr>
            <a:r>
              <a:rPr lang="en-US" sz="3200" dirty="0" smtClean="0">
                <a:solidFill>
                  <a:schemeClr val="tx1"/>
                </a:solidFill>
                <a:latin typeface="Century Gothic" panose="020B0502020202020204" pitchFamily="34" charset="0"/>
              </a:rPr>
              <a:t>Student </a:t>
            </a:r>
            <a:r>
              <a:rPr lang="en-US" sz="3200" dirty="0">
                <a:solidFill>
                  <a:schemeClr val="tx1"/>
                </a:solidFill>
                <a:latin typeface="Century Gothic" panose="020B0502020202020204" pitchFamily="34" charset="0"/>
              </a:rPr>
              <a:t>Groups</a:t>
            </a:r>
            <a:endParaRPr lang="en-US" sz="3200" dirty="0">
              <a:solidFill>
                <a:schemeClr val="accent1">
                  <a:lumMod val="75000"/>
                </a:schemeClr>
              </a:solidFill>
              <a:latin typeface="Century Gothic" panose="020B0502020202020204" pitchFamily="34" charset="0"/>
            </a:endParaRPr>
          </a:p>
        </p:txBody>
      </p:sp>
      <p:sp>
        <p:nvSpPr>
          <p:cNvPr id="48" name="TextBox 47">
            <a:extLst>
              <a:ext uri="{FF2B5EF4-FFF2-40B4-BE49-F238E27FC236}">
                <a16:creationId xmlns:a16="http://schemas.microsoft.com/office/drawing/2014/main" xmlns="" id="{73C29892-B478-4A67-BC21-C6F536450332}"/>
              </a:ext>
            </a:extLst>
          </p:cNvPr>
          <p:cNvSpPr txBox="1"/>
          <p:nvPr/>
        </p:nvSpPr>
        <p:spPr>
          <a:xfrm>
            <a:off x="586453" y="2308641"/>
            <a:ext cx="4494202" cy="1874872"/>
          </a:xfrm>
          <a:prstGeom prst="rect">
            <a:avLst/>
          </a:prstGeom>
          <a:noFill/>
        </p:spPr>
        <p:txBody>
          <a:bodyPr wrap="square" rtlCol="0">
            <a:spAutoFit/>
          </a:bodyPr>
          <a:lstStyle/>
          <a:p>
            <a:pPr>
              <a:spcBef>
                <a:spcPts val="1350"/>
              </a:spcBef>
              <a:spcAft>
                <a:spcPts val="900"/>
              </a:spcAft>
            </a:pPr>
            <a:r>
              <a:rPr lang="en-US" sz="2000" b="1" u="sng" dirty="0">
                <a:solidFill>
                  <a:schemeClr val="accent2"/>
                </a:solidFill>
                <a:latin typeface="Century Gothic" panose="020B0502020202020204" pitchFamily="34" charset="0"/>
              </a:rPr>
              <a:t>Current and Monitored ELs</a:t>
            </a:r>
            <a:endParaRPr lang="en-US" sz="2000" dirty="0">
              <a:latin typeface="Century Gothic" panose="020B0502020202020204" pitchFamily="34" charset="0"/>
            </a:endParaRPr>
          </a:p>
          <a:p>
            <a:pPr marL="214313" indent="-214313">
              <a:spcAft>
                <a:spcPts val="450"/>
              </a:spcAft>
              <a:buClr>
                <a:srgbClr val="1582C6"/>
              </a:buClr>
              <a:buFont typeface="Arial" charset="0"/>
              <a:buChar char="•"/>
            </a:pPr>
            <a:r>
              <a:rPr lang="en-US" sz="2000" dirty="0">
                <a:latin typeface="Century Gothic" panose="020B0502020202020204" pitchFamily="34" charset="0"/>
                <a:cs typeface="Calibri" charset="0"/>
              </a:rPr>
              <a:t>Allowed by ESSA</a:t>
            </a:r>
          </a:p>
          <a:p>
            <a:pPr marL="214313" indent="-214313">
              <a:spcAft>
                <a:spcPts val="450"/>
              </a:spcAft>
              <a:buClr>
                <a:srgbClr val="1582C6"/>
              </a:buClr>
              <a:buFont typeface="Arial" charset="0"/>
              <a:buChar char="•"/>
            </a:pPr>
            <a:r>
              <a:rPr lang="en-US" sz="2000" dirty="0">
                <a:latin typeface="Century Gothic" panose="020B0502020202020204" pitchFamily="34" charset="0"/>
                <a:cs typeface="Calibri" charset="0"/>
              </a:rPr>
              <a:t>Current ELs </a:t>
            </a:r>
          </a:p>
          <a:p>
            <a:pPr marL="214313" indent="-214313">
              <a:spcAft>
                <a:spcPts val="450"/>
              </a:spcAft>
              <a:buClr>
                <a:srgbClr val="1582C6"/>
              </a:buClr>
              <a:buFont typeface="Arial" charset="0"/>
              <a:buChar char="•"/>
            </a:pPr>
            <a:r>
              <a:rPr lang="en-US" sz="2000" dirty="0">
                <a:latin typeface="Century Gothic" panose="020B0502020202020204" pitchFamily="34" charset="0"/>
                <a:cs typeface="Calibri" charset="0"/>
              </a:rPr>
              <a:t>ELs through their fourth year of monitoring.</a:t>
            </a:r>
          </a:p>
        </p:txBody>
      </p:sp>
      <p:sp>
        <p:nvSpPr>
          <p:cNvPr id="7" name="TextBox 6">
            <a:extLst>
              <a:ext uri="{FF2B5EF4-FFF2-40B4-BE49-F238E27FC236}">
                <a16:creationId xmlns:a16="http://schemas.microsoft.com/office/drawing/2014/main" xmlns="" id="{BEB0C99E-4DBD-48EA-A626-175D80BC1B3D}"/>
              </a:ext>
            </a:extLst>
          </p:cNvPr>
          <p:cNvSpPr txBox="1"/>
          <p:nvPr/>
        </p:nvSpPr>
        <p:spPr>
          <a:xfrm>
            <a:off x="5598696" y="2352656"/>
            <a:ext cx="2702898" cy="2987997"/>
          </a:xfrm>
          <a:prstGeom prst="rect">
            <a:avLst/>
          </a:prstGeom>
          <a:solidFill>
            <a:schemeClr val="bg1"/>
          </a:solidFill>
          <a:ln w="28575">
            <a:solidFill>
              <a:srgbClr val="1582C6"/>
            </a:solidFill>
          </a:ln>
          <a:effectLst>
            <a:outerShdw blurRad="101600" dist="88900" dir="2700000" algn="tl" rotWithShape="0">
              <a:prstClr val="black">
                <a:alpha val="40000"/>
              </a:prstClr>
            </a:outerShdw>
          </a:effectLst>
        </p:spPr>
        <p:txBody>
          <a:bodyPr wrap="square" rtlCol="0">
            <a:spAutoFit/>
          </a:bodyPr>
          <a:lstStyle/>
          <a:p>
            <a:pPr>
              <a:spcAft>
                <a:spcPts val="450"/>
              </a:spcAft>
            </a:pPr>
            <a:r>
              <a:rPr lang="en-US" sz="2000" b="1" dirty="0">
                <a:solidFill>
                  <a:srgbClr val="F57F43"/>
                </a:solidFill>
                <a:latin typeface="Century Gothic" panose="020B0502020202020204" pitchFamily="34" charset="0"/>
              </a:rPr>
              <a:t>Feedback Opportunities</a:t>
            </a:r>
          </a:p>
          <a:p>
            <a:pPr marL="214313" indent="-214313">
              <a:buFont typeface="Arial" panose="020B0604020202020204" pitchFamily="34" charset="0"/>
              <a:buChar char="•"/>
            </a:pPr>
            <a:r>
              <a:rPr lang="en-US" dirty="0">
                <a:latin typeface="Century Gothic" panose="020B0502020202020204" pitchFamily="34" charset="0"/>
              </a:rPr>
              <a:t>Should we monitor for four years? Only two?</a:t>
            </a:r>
          </a:p>
          <a:p>
            <a:pPr marL="214313" indent="-214313">
              <a:buFont typeface="Arial" panose="020B0604020202020204" pitchFamily="34" charset="0"/>
              <a:buChar char="•"/>
            </a:pPr>
            <a:r>
              <a:rPr lang="en-US" dirty="0">
                <a:latin typeface="Century Gothic" panose="020B0502020202020204" pitchFamily="34" charset="0"/>
              </a:rPr>
              <a:t>Should we report current and monitored ELs separately?</a:t>
            </a:r>
          </a:p>
          <a:p>
            <a:pPr marL="214313" indent="-214313">
              <a:buFont typeface="Arial" panose="020B0604020202020204" pitchFamily="34" charset="0"/>
              <a:buChar char="•"/>
            </a:pPr>
            <a:endParaRPr lang="en-US" dirty="0">
              <a:latin typeface="Century Gothic" panose="020B0502020202020204" pitchFamily="34" charset="0"/>
            </a:endParaRPr>
          </a:p>
        </p:txBody>
      </p:sp>
      <p:pic>
        <p:nvPicPr>
          <p:cNvPr id="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9791548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591145" y="961188"/>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Closing the Gaps: </a:t>
            </a:r>
            <a:r>
              <a:rPr lang="en-US" sz="3200" dirty="0">
                <a:solidFill>
                  <a:schemeClr val="tx1"/>
                </a:solidFill>
                <a:latin typeface="Century Gothic" panose="020B0502020202020204" pitchFamily="34" charset="0"/>
              </a:rPr>
              <a:t>Indicators</a:t>
            </a:r>
            <a:endParaRPr lang="en-US" sz="3200" dirty="0">
              <a:solidFill>
                <a:schemeClr val="accent1">
                  <a:lumMod val="75000"/>
                </a:schemeClr>
              </a:solidFill>
              <a:latin typeface="Century Gothic" panose="020B0502020202020204" pitchFamily="34" charset="0"/>
            </a:endParaRPr>
          </a:p>
        </p:txBody>
      </p:sp>
      <p:sp>
        <p:nvSpPr>
          <p:cNvPr id="48" name="TextBox 47">
            <a:extLst>
              <a:ext uri="{FF2B5EF4-FFF2-40B4-BE49-F238E27FC236}">
                <a16:creationId xmlns:a16="http://schemas.microsoft.com/office/drawing/2014/main" xmlns="" id="{73C29892-B478-4A67-BC21-C6F536450332}"/>
              </a:ext>
            </a:extLst>
          </p:cNvPr>
          <p:cNvSpPr txBox="1"/>
          <p:nvPr/>
        </p:nvSpPr>
        <p:spPr>
          <a:xfrm>
            <a:off x="591145" y="1809860"/>
            <a:ext cx="7719137" cy="4201150"/>
          </a:xfrm>
          <a:prstGeom prst="rect">
            <a:avLst/>
          </a:prstGeom>
          <a:noFill/>
        </p:spPr>
        <p:txBody>
          <a:bodyPr wrap="square" rtlCol="0">
            <a:spAutoFit/>
          </a:bodyPr>
          <a:lstStyle/>
          <a:p>
            <a:pPr>
              <a:spcAft>
                <a:spcPts val="900"/>
              </a:spcAft>
            </a:pPr>
            <a:r>
              <a:rPr lang="en-US" sz="2400" b="1" u="sng" dirty="0">
                <a:solidFill>
                  <a:schemeClr val="accent2"/>
                </a:solidFill>
                <a:latin typeface="Century Gothic" panose="020B0502020202020204" pitchFamily="34" charset="0"/>
              </a:rPr>
              <a:t>Academic Achievement</a:t>
            </a:r>
            <a:endParaRPr lang="en-US" sz="2400" dirty="0">
              <a:latin typeface="Century Gothic" panose="020B0502020202020204" pitchFamily="34" charset="0"/>
            </a:endParaRPr>
          </a:p>
          <a:p>
            <a:pPr marL="214313" indent="-214313">
              <a:spcAft>
                <a:spcPts val="450"/>
              </a:spcAft>
              <a:buClr>
                <a:srgbClr val="1582C6"/>
              </a:buClr>
              <a:buFont typeface="Arial" charset="0"/>
              <a:buChar char="•"/>
            </a:pPr>
            <a:r>
              <a:rPr lang="en-US" dirty="0">
                <a:latin typeface="Century Gothic" panose="020B0502020202020204" pitchFamily="34" charset="0"/>
                <a:cs typeface="Calibri" charset="0"/>
              </a:rPr>
              <a:t>STAAR performance (percentage at or above Approaches Grade Level)</a:t>
            </a:r>
          </a:p>
          <a:p>
            <a:pPr marL="214313" indent="-214313">
              <a:spcAft>
                <a:spcPts val="450"/>
              </a:spcAft>
              <a:buClr>
                <a:srgbClr val="1582C6"/>
              </a:buClr>
              <a:buFont typeface="Arial" charset="0"/>
              <a:buChar char="•"/>
            </a:pPr>
            <a:r>
              <a:rPr lang="en-US" dirty="0">
                <a:latin typeface="Century Gothic" panose="020B0502020202020204" pitchFamily="34" charset="0"/>
                <a:cs typeface="Calibri" charset="0"/>
              </a:rPr>
              <a:t>Targets by subject area</a:t>
            </a:r>
          </a:p>
          <a:p>
            <a:pPr marL="426244" lvl="1" indent="-209550">
              <a:spcAft>
                <a:spcPts val="450"/>
              </a:spcAft>
              <a:buClr>
                <a:srgbClr val="F35B2B"/>
              </a:buClr>
              <a:buSzPct val="90000"/>
              <a:buFont typeface="Wingdings" panose="05000000000000000000" pitchFamily="2" charset="2"/>
              <a:buChar char="§"/>
            </a:pPr>
            <a:r>
              <a:rPr lang="en-US" dirty="0">
                <a:latin typeface="Century Gothic" panose="020B0502020202020204" pitchFamily="34" charset="0"/>
                <a:cs typeface="Calibri" charset="0"/>
              </a:rPr>
              <a:t>English Language Arts/Reading</a:t>
            </a:r>
          </a:p>
          <a:p>
            <a:pPr marL="426244" lvl="1" indent="-209550">
              <a:spcAft>
                <a:spcPts val="450"/>
              </a:spcAft>
              <a:buClr>
                <a:srgbClr val="F35B2B"/>
              </a:buClr>
              <a:buSzPct val="90000"/>
              <a:buFont typeface="Wingdings" panose="05000000000000000000" pitchFamily="2" charset="2"/>
              <a:buChar char="§"/>
            </a:pPr>
            <a:r>
              <a:rPr lang="en-US" dirty="0">
                <a:latin typeface="Century Gothic" panose="020B0502020202020204" pitchFamily="34" charset="0"/>
                <a:cs typeface="Calibri" charset="0"/>
              </a:rPr>
              <a:t>Mathematics</a:t>
            </a:r>
          </a:p>
          <a:p>
            <a:pPr marL="426244" lvl="1" indent="-209550">
              <a:spcAft>
                <a:spcPts val="450"/>
              </a:spcAft>
              <a:buClr>
                <a:srgbClr val="F35B2B"/>
              </a:buClr>
              <a:buSzPct val="90000"/>
              <a:buFont typeface="Wingdings" panose="05000000000000000000" pitchFamily="2" charset="2"/>
              <a:buChar char="§"/>
            </a:pPr>
            <a:r>
              <a:rPr lang="en-US" dirty="0">
                <a:latin typeface="Century Gothic" panose="020B0502020202020204" pitchFamily="34" charset="0"/>
                <a:cs typeface="Calibri" charset="0"/>
              </a:rPr>
              <a:t>Writing</a:t>
            </a:r>
          </a:p>
          <a:p>
            <a:pPr marL="426244" lvl="1" indent="-209550">
              <a:spcAft>
                <a:spcPts val="450"/>
              </a:spcAft>
              <a:buClr>
                <a:srgbClr val="F35B2B"/>
              </a:buClr>
              <a:buSzPct val="90000"/>
              <a:buFont typeface="Wingdings" panose="05000000000000000000" pitchFamily="2" charset="2"/>
              <a:buChar char="§"/>
            </a:pPr>
            <a:r>
              <a:rPr lang="en-US" dirty="0">
                <a:latin typeface="Century Gothic" panose="020B0502020202020204" pitchFamily="34" charset="0"/>
                <a:cs typeface="Calibri" charset="0"/>
              </a:rPr>
              <a:t>Science</a:t>
            </a:r>
          </a:p>
          <a:p>
            <a:pPr marL="426244" lvl="1" indent="-209550">
              <a:spcAft>
                <a:spcPts val="450"/>
              </a:spcAft>
              <a:buClr>
                <a:srgbClr val="F35B2B"/>
              </a:buClr>
              <a:buSzPct val="90000"/>
              <a:buFont typeface="Wingdings" panose="05000000000000000000" pitchFamily="2" charset="2"/>
              <a:buChar char="§"/>
            </a:pPr>
            <a:r>
              <a:rPr lang="en-US" dirty="0">
                <a:latin typeface="Century Gothic" panose="020B0502020202020204" pitchFamily="34" charset="0"/>
                <a:cs typeface="Calibri" charset="0"/>
              </a:rPr>
              <a:t>Social Studies</a:t>
            </a:r>
          </a:p>
          <a:p>
            <a:pPr marL="214313" lvl="1" indent="-214313">
              <a:spcAft>
                <a:spcPts val="450"/>
              </a:spcAft>
              <a:buClr>
                <a:srgbClr val="1582C6"/>
              </a:buClr>
              <a:buFont typeface="Arial" charset="0"/>
              <a:buChar char="•"/>
            </a:pPr>
            <a:r>
              <a:rPr lang="en-US" dirty="0">
                <a:latin typeface="Century Gothic" panose="020B0502020202020204" pitchFamily="34" charset="0"/>
                <a:cs typeface="Calibri" charset="0"/>
              </a:rPr>
              <a:t>Targets stable for five years</a:t>
            </a:r>
          </a:p>
          <a:p>
            <a:pPr marL="214313" lvl="1" indent="-214313">
              <a:spcAft>
                <a:spcPts val="450"/>
              </a:spcAft>
              <a:buClr>
                <a:srgbClr val="1582C6"/>
              </a:buClr>
              <a:buFont typeface="Arial" charset="0"/>
              <a:buChar char="•"/>
            </a:pPr>
            <a:r>
              <a:rPr lang="en-US" dirty="0">
                <a:latin typeface="Century Gothic" panose="020B0502020202020204" pitchFamily="34" charset="0"/>
                <a:cs typeface="Calibri" charset="0"/>
              </a:rPr>
              <a:t>Safe Harbor/Required Improvement applied</a:t>
            </a:r>
          </a:p>
          <a:p>
            <a:pPr>
              <a:spcAft>
                <a:spcPts val="450"/>
              </a:spcAft>
            </a:pPr>
            <a:endParaRPr lang="en-US" dirty="0">
              <a:latin typeface="Century Gothic" panose="020B0502020202020204" pitchFamily="34" charset="0"/>
            </a:endParaRPr>
          </a:p>
        </p:txBody>
      </p:sp>
      <p:pic>
        <p:nvPicPr>
          <p:cNvPr id="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6210694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586453" y="1048269"/>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Closing the Gaps: </a:t>
            </a:r>
            <a:r>
              <a:rPr lang="en-US" sz="3200" dirty="0">
                <a:solidFill>
                  <a:schemeClr val="tx1"/>
                </a:solidFill>
                <a:latin typeface="Century Gothic" panose="020B0502020202020204" pitchFamily="34" charset="0"/>
              </a:rPr>
              <a:t>Indicators</a:t>
            </a:r>
            <a:endParaRPr lang="en-US" sz="3200" dirty="0">
              <a:solidFill>
                <a:schemeClr val="accent1">
                  <a:lumMod val="75000"/>
                </a:schemeClr>
              </a:solidFill>
              <a:latin typeface="Century Gothic" panose="020B0502020202020204" pitchFamily="34" charset="0"/>
            </a:endParaRPr>
          </a:p>
        </p:txBody>
      </p:sp>
      <p:sp>
        <p:nvSpPr>
          <p:cNvPr id="48" name="TextBox 47">
            <a:extLst>
              <a:ext uri="{FF2B5EF4-FFF2-40B4-BE49-F238E27FC236}">
                <a16:creationId xmlns:a16="http://schemas.microsoft.com/office/drawing/2014/main" xmlns="" id="{73C29892-B478-4A67-BC21-C6F536450332}"/>
              </a:ext>
            </a:extLst>
          </p:cNvPr>
          <p:cNvSpPr txBox="1"/>
          <p:nvPr/>
        </p:nvSpPr>
        <p:spPr>
          <a:xfrm>
            <a:off x="586453" y="1761734"/>
            <a:ext cx="6206374" cy="4719241"/>
          </a:xfrm>
          <a:prstGeom prst="rect">
            <a:avLst/>
          </a:prstGeom>
          <a:noFill/>
        </p:spPr>
        <p:txBody>
          <a:bodyPr wrap="square" rtlCol="0">
            <a:spAutoFit/>
          </a:bodyPr>
          <a:lstStyle/>
          <a:p>
            <a:pPr>
              <a:spcAft>
                <a:spcPts val="900"/>
              </a:spcAft>
            </a:pPr>
            <a:r>
              <a:rPr lang="en-US" sz="2400" b="1" u="sng" dirty="0">
                <a:solidFill>
                  <a:schemeClr val="accent2"/>
                </a:solidFill>
                <a:latin typeface="Century Gothic" panose="020B0502020202020204" pitchFamily="34" charset="0"/>
              </a:rPr>
              <a:t>Growth</a:t>
            </a:r>
            <a:endParaRPr lang="en-US" sz="2400" dirty="0">
              <a:latin typeface="Century Gothic" panose="020B0502020202020204" pitchFamily="34" charset="0"/>
            </a:endParaRPr>
          </a:p>
          <a:p>
            <a:pPr marL="214313" indent="-214313">
              <a:spcAft>
                <a:spcPts val="450"/>
              </a:spcAft>
              <a:buClr>
                <a:srgbClr val="1582C6"/>
              </a:buClr>
              <a:buFont typeface="Arial" charset="0"/>
              <a:buChar char="•"/>
            </a:pPr>
            <a:r>
              <a:rPr lang="en-US" dirty="0">
                <a:latin typeface="Century Gothic" panose="020B0502020202020204" pitchFamily="34" charset="0"/>
                <a:cs typeface="Calibri" charset="0"/>
              </a:rPr>
              <a:t>Elementary and Middle Schools</a:t>
            </a:r>
          </a:p>
          <a:p>
            <a:pPr marL="426244" lvl="1" indent="-209550">
              <a:spcAft>
                <a:spcPts val="450"/>
              </a:spcAft>
              <a:buClr>
                <a:srgbClr val="F35B2B"/>
              </a:buClr>
              <a:buSzPct val="90000"/>
              <a:buFont typeface="Wingdings" panose="05000000000000000000" pitchFamily="2" charset="2"/>
              <a:buChar char="§"/>
            </a:pPr>
            <a:r>
              <a:rPr lang="en-US" dirty="0">
                <a:latin typeface="Century Gothic" panose="020B0502020202020204" pitchFamily="34" charset="0"/>
                <a:cs typeface="Calibri" charset="0"/>
              </a:rPr>
              <a:t>English Language Arts/Reading (School Progress domain)</a:t>
            </a:r>
          </a:p>
          <a:p>
            <a:pPr marL="426244" lvl="1" indent="-209550">
              <a:spcAft>
                <a:spcPts val="450"/>
              </a:spcAft>
              <a:buClr>
                <a:srgbClr val="F35B2B"/>
              </a:buClr>
              <a:buSzPct val="90000"/>
              <a:buFont typeface="Wingdings" panose="05000000000000000000" pitchFamily="2" charset="2"/>
              <a:buChar char="§"/>
            </a:pPr>
            <a:r>
              <a:rPr lang="en-US" dirty="0">
                <a:latin typeface="Century Gothic" panose="020B0502020202020204" pitchFamily="34" charset="0"/>
                <a:cs typeface="Calibri" charset="0"/>
              </a:rPr>
              <a:t>Mathematics (School Progress domain)</a:t>
            </a:r>
          </a:p>
          <a:p>
            <a:pPr>
              <a:spcBef>
                <a:spcPts val="900"/>
              </a:spcBef>
              <a:spcAft>
                <a:spcPts val="900"/>
              </a:spcAft>
              <a:buClr>
                <a:srgbClr val="1582C6"/>
              </a:buClr>
            </a:pPr>
            <a:r>
              <a:rPr lang="en-US" sz="2400" b="1" u="sng" dirty="0">
                <a:solidFill>
                  <a:schemeClr val="accent2"/>
                </a:solidFill>
                <a:latin typeface="Century Gothic" panose="020B0502020202020204" pitchFamily="34" charset="0"/>
              </a:rPr>
              <a:t>Graduation Rates</a:t>
            </a:r>
          </a:p>
          <a:p>
            <a:pPr marL="214313" indent="-214313">
              <a:spcAft>
                <a:spcPts val="450"/>
              </a:spcAft>
              <a:buClr>
                <a:srgbClr val="1582C6"/>
              </a:buClr>
              <a:buFont typeface="Arial" charset="0"/>
              <a:buChar char="•"/>
            </a:pPr>
            <a:r>
              <a:rPr lang="en-US" dirty="0">
                <a:latin typeface="Century Gothic" panose="020B0502020202020204" pitchFamily="34" charset="0"/>
                <a:cs typeface="Calibri" charset="0"/>
              </a:rPr>
              <a:t>High Schools, K–12, Districts</a:t>
            </a:r>
          </a:p>
          <a:p>
            <a:pPr marL="216694" lvl="1">
              <a:spcAft>
                <a:spcPts val="450"/>
              </a:spcAft>
              <a:buClr>
                <a:srgbClr val="F35B2B"/>
              </a:buClr>
              <a:buSzPct val="90000"/>
            </a:pPr>
            <a:r>
              <a:rPr lang="en-US" dirty="0">
                <a:latin typeface="Century Gothic" panose="020B0502020202020204" pitchFamily="34" charset="0"/>
                <a:cs typeface="Calibri" charset="0"/>
              </a:rPr>
              <a:t>Federal graduation rates (without exclusions)</a:t>
            </a:r>
          </a:p>
          <a:p>
            <a:pPr marL="0" lvl="1">
              <a:spcBef>
                <a:spcPts val="900"/>
              </a:spcBef>
              <a:spcAft>
                <a:spcPts val="900"/>
              </a:spcAft>
              <a:buClr>
                <a:srgbClr val="1582C6"/>
              </a:buClr>
            </a:pPr>
            <a:r>
              <a:rPr lang="en-US" sz="2400" b="1" u="sng" dirty="0">
                <a:solidFill>
                  <a:schemeClr val="accent2"/>
                </a:solidFill>
                <a:latin typeface="Century Gothic" panose="020B0502020202020204" pitchFamily="34" charset="0"/>
              </a:rPr>
              <a:t>Targets</a:t>
            </a:r>
          </a:p>
          <a:p>
            <a:pPr marL="214313" lvl="1" indent="-214313">
              <a:spcAft>
                <a:spcPts val="450"/>
              </a:spcAft>
              <a:buClr>
                <a:srgbClr val="1582C6"/>
              </a:buClr>
              <a:buFont typeface="Arial" charset="0"/>
              <a:buChar char="•"/>
            </a:pPr>
            <a:r>
              <a:rPr lang="en-US" dirty="0">
                <a:latin typeface="Century Gothic" panose="020B0502020202020204" pitchFamily="34" charset="0"/>
                <a:cs typeface="Calibri" charset="0"/>
              </a:rPr>
              <a:t>Stable for five years</a:t>
            </a:r>
          </a:p>
          <a:p>
            <a:pPr marL="214313" lvl="1" indent="-214313">
              <a:spcAft>
                <a:spcPts val="450"/>
              </a:spcAft>
              <a:buClr>
                <a:srgbClr val="1582C6"/>
              </a:buClr>
              <a:buFont typeface="Arial" charset="0"/>
              <a:buChar char="•"/>
            </a:pPr>
            <a:r>
              <a:rPr lang="en-US" dirty="0">
                <a:latin typeface="Century Gothic" panose="020B0502020202020204" pitchFamily="34" charset="0"/>
                <a:cs typeface="Calibri" charset="0"/>
              </a:rPr>
              <a:t>Safe Harbor/Required Improvement applied</a:t>
            </a:r>
          </a:p>
          <a:p>
            <a:pPr>
              <a:spcAft>
                <a:spcPts val="450"/>
              </a:spcAft>
            </a:pPr>
            <a:endParaRPr lang="en-US" dirty="0">
              <a:latin typeface="Century Gothic" panose="020B0502020202020204" pitchFamily="34" charset="0"/>
            </a:endParaRPr>
          </a:p>
        </p:txBody>
      </p:sp>
      <p:pic>
        <p:nvPicPr>
          <p:cNvPr id="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8341440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586453" y="969705"/>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Closing the Gaps: </a:t>
            </a:r>
            <a:r>
              <a:rPr lang="en-US" sz="3200" dirty="0">
                <a:solidFill>
                  <a:schemeClr val="tx1"/>
                </a:solidFill>
                <a:latin typeface="Century Gothic" panose="020B0502020202020204" pitchFamily="34" charset="0"/>
              </a:rPr>
              <a:t>Indicators</a:t>
            </a:r>
            <a:endParaRPr lang="en-US" sz="3200" dirty="0">
              <a:solidFill>
                <a:schemeClr val="accent1">
                  <a:lumMod val="75000"/>
                </a:schemeClr>
              </a:solidFill>
              <a:latin typeface="Century Gothic" panose="020B0502020202020204" pitchFamily="34" charset="0"/>
            </a:endParaRPr>
          </a:p>
        </p:txBody>
      </p:sp>
      <p:sp>
        <p:nvSpPr>
          <p:cNvPr id="48" name="TextBox 47">
            <a:extLst>
              <a:ext uri="{FF2B5EF4-FFF2-40B4-BE49-F238E27FC236}">
                <a16:creationId xmlns:a16="http://schemas.microsoft.com/office/drawing/2014/main" xmlns="" id="{73C29892-B478-4A67-BC21-C6F536450332}"/>
              </a:ext>
            </a:extLst>
          </p:cNvPr>
          <p:cNvSpPr txBox="1"/>
          <p:nvPr/>
        </p:nvSpPr>
        <p:spPr>
          <a:xfrm>
            <a:off x="586455" y="2229641"/>
            <a:ext cx="7719137" cy="1536318"/>
          </a:xfrm>
          <a:prstGeom prst="rect">
            <a:avLst/>
          </a:prstGeom>
          <a:noFill/>
        </p:spPr>
        <p:txBody>
          <a:bodyPr wrap="square" rtlCol="0">
            <a:spAutoFit/>
          </a:bodyPr>
          <a:lstStyle/>
          <a:p>
            <a:pPr>
              <a:spcAft>
                <a:spcPts val="900"/>
              </a:spcAft>
            </a:pPr>
            <a:r>
              <a:rPr lang="en-US" sz="2400" b="1" u="sng" dirty="0">
                <a:solidFill>
                  <a:schemeClr val="accent2"/>
                </a:solidFill>
                <a:latin typeface="Century Gothic" panose="020B0502020202020204" pitchFamily="34" charset="0"/>
              </a:rPr>
              <a:t>English Language Proficiency Status</a:t>
            </a:r>
            <a:endParaRPr lang="en-US" sz="2400" dirty="0">
              <a:latin typeface="Century Gothic" panose="020B0502020202020204" pitchFamily="34" charset="0"/>
            </a:endParaRPr>
          </a:p>
          <a:p>
            <a:pPr marL="214313" indent="-214313">
              <a:spcAft>
                <a:spcPts val="450"/>
              </a:spcAft>
              <a:buClr>
                <a:srgbClr val="1582C6"/>
              </a:buClr>
              <a:buFont typeface="Arial" charset="0"/>
              <a:buChar char="•"/>
            </a:pPr>
            <a:r>
              <a:rPr lang="en-US" dirty="0">
                <a:latin typeface="Century Gothic" panose="020B0502020202020204" pitchFamily="34" charset="0"/>
                <a:cs typeface="Calibri" charset="0"/>
              </a:rPr>
              <a:t>TELPAS Progress Rate</a:t>
            </a:r>
          </a:p>
          <a:p>
            <a:pPr marL="214313" indent="-214313">
              <a:spcAft>
                <a:spcPts val="450"/>
              </a:spcAft>
              <a:buClr>
                <a:srgbClr val="1582C6"/>
              </a:buClr>
              <a:buFont typeface="Arial" charset="0"/>
              <a:buChar char="•"/>
            </a:pPr>
            <a:r>
              <a:rPr lang="en-US" dirty="0">
                <a:latin typeface="Century Gothic" panose="020B0502020202020204" pitchFamily="34" charset="0"/>
                <a:cs typeface="Calibri" charset="0"/>
              </a:rPr>
              <a:t>Current ELs</a:t>
            </a:r>
          </a:p>
          <a:p>
            <a:pPr>
              <a:spcAft>
                <a:spcPts val="450"/>
              </a:spcAft>
            </a:pPr>
            <a:endParaRPr lang="en-US" dirty="0">
              <a:latin typeface="Century Gothic" panose="020B0502020202020204" pitchFamily="34" charset="0"/>
            </a:endParaRPr>
          </a:p>
        </p:txBody>
      </p:sp>
      <p:sp>
        <p:nvSpPr>
          <p:cNvPr id="8" name="TextBox 7">
            <a:extLst>
              <a:ext uri="{FF2B5EF4-FFF2-40B4-BE49-F238E27FC236}">
                <a16:creationId xmlns:a16="http://schemas.microsoft.com/office/drawing/2014/main" xmlns="" id="{F58B3B5A-9EDF-47D9-8D09-22BDC760C9CB}"/>
              </a:ext>
            </a:extLst>
          </p:cNvPr>
          <p:cNvSpPr txBox="1"/>
          <p:nvPr/>
        </p:nvSpPr>
        <p:spPr>
          <a:xfrm>
            <a:off x="4686000" y="3346177"/>
            <a:ext cx="3206715" cy="1849224"/>
          </a:xfrm>
          <a:prstGeom prst="rect">
            <a:avLst/>
          </a:prstGeom>
          <a:solidFill>
            <a:schemeClr val="bg1"/>
          </a:solidFill>
          <a:ln w="28575">
            <a:solidFill>
              <a:srgbClr val="1582C6"/>
            </a:solidFill>
          </a:ln>
          <a:effectLst>
            <a:outerShdw blurRad="101600" dist="88900" dir="2700000" algn="tl" rotWithShape="0">
              <a:prstClr val="black">
                <a:alpha val="40000"/>
              </a:prstClr>
            </a:outerShdw>
          </a:effectLst>
        </p:spPr>
        <p:txBody>
          <a:bodyPr wrap="square" rtlCol="0">
            <a:spAutoFit/>
          </a:bodyPr>
          <a:lstStyle/>
          <a:p>
            <a:pPr>
              <a:spcAft>
                <a:spcPts val="450"/>
              </a:spcAft>
            </a:pPr>
            <a:r>
              <a:rPr lang="en-US" sz="2000" b="1" dirty="0">
                <a:solidFill>
                  <a:srgbClr val="F57F43"/>
                </a:solidFill>
                <a:latin typeface="Century Gothic" panose="020B0502020202020204" pitchFamily="34" charset="0"/>
              </a:rPr>
              <a:t>Feedback Opportunity</a:t>
            </a:r>
          </a:p>
          <a:p>
            <a:r>
              <a:rPr lang="en-US" dirty="0">
                <a:latin typeface="Century Gothic" panose="020B0502020202020204" pitchFamily="34" charset="0"/>
              </a:rPr>
              <a:t>Should we wait on TELPAS given changes in test this year?  This would involve different standards within a 5 year window.</a:t>
            </a:r>
          </a:p>
        </p:txBody>
      </p:sp>
      <p:pic>
        <p:nvPicPr>
          <p:cNvPr id="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1824481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586452" y="951444"/>
            <a:ext cx="7595021"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smtClean="0">
                <a:solidFill>
                  <a:schemeClr val="accent2"/>
                </a:solidFill>
                <a:latin typeface="Century Gothic" panose="020B0502020202020204" pitchFamily="34" charset="0"/>
              </a:rPr>
              <a:t>Closing the Gaps</a:t>
            </a:r>
            <a:r>
              <a:rPr lang="en-US" sz="3200" b="1" smtClean="0">
                <a:solidFill>
                  <a:schemeClr val="accent2"/>
                </a:solidFill>
                <a:latin typeface="Century Gothic" panose="020B0502020202020204" pitchFamily="34" charset="0"/>
              </a:rPr>
              <a:t>: </a:t>
            </a:r>
            <a:r>
              <a:rPr lang="en-US" sz="3200" smtClean="0">
                <a:solidFill>
                  <a:schemeClr val="tx1"/>
                </a:solidFill>
                <a:latin typeface="Century Gothic" panose="020B0502020202020204" pitchFamily="34" charset="0"/>
              </a:rPr>
              <a:t>Progress </a:t>
            </a:r>
            <a:r>
              <a:rPr lang="en-US" sz="3200" dirty="0" smtClean="0">
                <a:solidFill>
                  <a:schemeClr val="tx1"/>
                </a:solidFill>
                <a:latin typeface="Century Gothic" panose="020B0502020202020204" pitchFamily="34" charset="0"/>
              </a:rPr>
              <a:t>of ELs</a:t>
            </a:r>
            <a:endParaRPr lang="en-US" sz="3200" dirty="0">
              <a:solidFill>
                <a:schemeClr val="accent1">
                  <a:lumMod val="75000"/>
                </a:schemeClr>
              </a:solidFill>
              <a:latin typeface="Century Gothic" panose="020B0502020202020204" pitchFamily="34" charset="0"/>
            </a:endParaRPr>
          </a:p>
        </p:txBody>
      </p:sp>
      <p:sp>
        <p:nvSpPr>
          <p:cNvPr id="3" name="Rectangle 2">
            <a:extLst>
              <a:ext uri="{FF2B5EF4-FFF2-40B4-BE49-F238E27FC236}">
                <a16:creationId xmlns:a16="http://schemas.microsoft.com/office/drawing/2014/main" xmlns="" id="{38603EE3-369F-4FF2-936F-DDC63E7645D9}"/>
              </a:ext>
            </a:extLst>
          </p:cNvPr>
          <p:cNvSpPr/>
          <p:nvPr/>
        </p:nvSpPr>
        <p:spPr>
          <a:xfrm>
            <a:off x="586451" y="1829347"/>
            <a:ext cx="7595021" cy="4547399"/>
          </a:xfrm>
          <a:prstGeom prst="rect">
            <a:avLst/>
          </a:prstGeom>
        </p:spPr>
        <p:txBody>
          <a:bodyPr wrap="square">
            <a:spAutoFit/>
          </a:bodyPr>
          <a:lstStyle/>
          <a:p>
            <a:pPr marL="214313" indent="-214313">
              <a:spcAft>
                <a:spcPts val="450"/>
              </a:spcAft>
              <a:buClr>
                <a:srgbClr val="1582C6"/>
              </a:buClr>
              <a:buFont typeface="Arial" charset="0"/>
              <a:buChar char="•"/>
            </a:pPr>
            <a:r>
              <a:rPr lang="en-US" dirty="0">
                <a:latin typeface="Century Gothic" panose="020B0502020202020204" pitchFamily="34" charset="0"/>
                <a:cs typeface="Calibri" charset="0"/>
              </a:rPr>
              <a:t>EL Progress reflects an English Learner’s progress towards achieving English language proficiency. </a:t>
            </a:r>
          </a:p>
          <a:p>
            <a:pPr marL="214313" indent="-214313">
              <a:spcAft>
                <a:spcPts val="450"/>
              </a:spcAft>
              <a:buClr>
                <a:srgbClr val="1582C6"/>
              </a:buClr>
              <a:buFont typeface="Arial" charset="0"/>
              <a:buChar char="•"/>
            </a:pPr>
            <a:r>
              <a:rPr lang="en-US" dirty="0">
                <a:latin typeface="Century Gothic" panose="020B0502020202020204" pitchFamily="34" charset="0"/>
                <a:cs typeface="Calibri" charset="0"/>
              </a:rPr>
              <a:t>Data source is TELPAS results. </a:t>
            </a:r>
          </a:p>
          <a:p>
            <a:pPr marL="214313" indent="-214313">
              <a:spcAft>
                <a:spcPts val="450"/>
              </a:spcAft>
              <a:buClr>
                <a:srgbClr val="1582C6"/>
              </a:buClr>
              <a:buFont typeface="Arial" charset="0"/>
              <a:buChar char="•"/>
            </a:pPr>
            <a:r>
              <a:rPr lang="en-US" dirty="0">
                <a:latin typeface="Century Gothic" panose="020B0502020202020204" pitchFamily="34" charset="0"/>
                <a:cs typeface="Calibri" charset="0"/>
              </a:rPr>
              <a:t>Accountability subset rule is applied. </a:t>
            </a:r>
          </a:p>
          <a:p>
            <a:pPr marL="214313" indent="-214313">
              <a:spcAft>
                <a:spcPts val="450"/>
              </a:spcAft>
              <a:buClr>
                <a:srgbClr val="1582C6"/>
              </a:buClr>
              <a:buFont typeface="Arial" charset="0"/>
              <a:buChar char="•"/>
            </a:pPr>
            <a:r>
              <a:rPr lang="en-US" dirty="0">
                <a:latin typeface="Century Gothic" panose="020B0502020202020204" pitchFamily="34" charset="0"/>
                <a:cs typeface="Calibri" charset="0"/>
              </a:rPr>
              <a:t>A student is considered having made the EL Progress if </a:t>
            </a:r>
          </a:p>
          <a:p>
            <a:pPr marL="426244" lvl="1" indent="-209550">
              <a:spcAft>
                <a:spcPts val="450"/>
              </a:spcAft>
              <a:buClr>
                <a:srgbClr val="F35B2B"/>
              </a:buClr>
              <a:buSzPct val="90000"/>
              <a:buFont typeface="Wingdings" panose="05000000000000000000" pitchFamily="2" charset="2"/>
              <a:buChar char="§"/>
            </a:pPr>
            <a:r>
              <a:rPr lang="en-US" dirty="0">
                <a:latin typeface="Century Gothic" panose="020B0502020202020204" pitchFamily="34" charset="0"/>
                <a:cs typeface="Calibri" charset="0"/>
              </a:rPr>
              <a:t>he/she advances by at least one score of the composite rating from the prior year to the current year, or  </a:t>
            </a:r>
          </a:p>
          <a:p>
            <a:pPr marL="426244" lvl="1" indent="-209550">
              <a:spcAft>
                <a:spcPts val="450"/>
              </a:spcAft>
              <a:buClr>
                <a:srgbClr val="F35B2B"/>
              </a:buClr>
              <a:buSzPct val="90000"/>
              <a:buFont typeface="Wingdings" panose="05000000000000000000" pitchFamily="2" charset="2"/>
              <a:buChar char="§"/>
            </a:pPr>
            <a:r>
              <a:rPr lang="en-US" dirty="0">
                <a:latin typeface="Century Gothic" panose="020B0502020202020204" pitchFamily="34" charset="0"/>
                <a:cs typeface="Calibri" charset="0"/>
              </a:rPr>
              <a:t>his/her result is “Advanced High.”</a:t>
            </a:r>
          </a:p>
          <a:p>
            <a:pPr marL="214313" indent="-214313">
              <a:spcAft>
                <a:spcPts val="450"/>
              </a:spcAft>
              <a:buClr>
                <a:srgbClr val="1582C6"/>
              </a:buClr>
              <a:buFont typeface="Arial" charset="0"/>
              <a:buChar char="•"/>
            </a:pPr>
            <a:r>
              <a:rPr lang="en-US" dirty="0">
                <a:latin typeface="Century Gothic" panose="020B0502020202020204" pitchFamily="34" charset="0"/>
                <a:cs typeface="Calibri" charset="0"/>
              </a:rPr>
              <a:t>If the prior year composite rating is not available, second or third year prior are used. </a:t>
            </a:r>
          </a:p>
          <a:p>
            <a:pPr marL="214313" indent="-214313">
              <a:spcAft>
                <a:spcPts val="450"/>
              </a:spcAft>
              <a:buClr>
                <a:srgbClr val="1582C6"/>
              </a:buClr>
              <a:buFont typeface="Arial" charset="0"/>
              <a:buChar char="•"/>
            </a:pPr>
            <a:r>
              <a:rPr lang="en-US" dirty="0">
                <a:latin typeface="Century Gothic" panose="020B0502020202020204" pitchFamily="34" charset="0"/>
                <a:cs typeface="Calibri" charset="0"/>
              </a:rPr>
              <a:t>The minimum size is 25. </a:t>
            </a:r>
          </a:p>
          <a:p>
            <a:pPr marL="214313" indent="-214313">
              <a:spcAft>
                <a:spcPts val="450"/>
              </a:spcAft>
              <a:buClr>
                <a:srgbClr val="1582C6"/>
              </a:buClr>
              <a:buFont typeface="Arial" charset="0"/>
              <a:buChar char="•"/>
            </a:pPr>
            <a:r>
              <a:rPr lang="en-US" dirty="0">
                <a:latin typeface="Century Gothic" panose="020B0502020202020204" pitchFamily="34" charset="0"/>
                <a:cs typeface="Calibri" charset="0"/>
              </a:rPr>
              <a:t>Small number analysis is applied if there are fewer than 25 current EL students. </a:t>
            </a:r>
          </a:p>
          <a:p>
            <a:pPr>
              <a:spcAft>
                <a:spcPts val="450"/>
              </a:spcAft>
              <a:buClr>
                <a:srgbClr val="1582C6"/>
              </a:buClr>
            </a:pPr>
            <a:endParaRPr lang="en-US" dirty="0">
              <a:latin typeface="Century Gothic" panose="020B0502020202020204" pitchFamily="34" charset="0"/>
              <a:cs typeface="Calibri" charset="0"/>
            </a:endParaRPr>
          </a:p>
        </p:txBody>
      </p:sp>
      <p:pic>
        <p:nvPicPr>
          <p:cNvPr id="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5403119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586453" y="961188"/>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Closing the Gaps: </a:t>
            </a:r>
            <a:r>
              <a:rPr lang="en-US" sz="3200" dirty="0">
                <a:solidFill>
                  <a:schemeClr val="tx1"/>
                </a:solidFill>
                <a:latin typeface="Century Gothic" panose="020B0502020202020204" pitchFamily="34" charset="0"/>
              </a:rPr>
              <a:t>Indicators</a:t>
            </a:r>
            <a:endParaRPr lang="en-US" sz="3200" dirty="0">
              <a:solidFill>
                <a:schemeClr val="accent1">
                  <a:lumMod val="75000"/>
                </a:schemeClr>
              </a:solidFill>
              <a:latin typeface="Century Gothic" panose="020B0502020202020204" pitchFamily="34" charset="0"/>
            </a:endParaRPr>
          </a:p>
        </p:txBody>
      </p:sp>
      <p:sp>
        <p:nvSpPr>
          <p:cNvPr id="48" name="TextBox 47">
            <a:extLst>
              <a:ext uri="{FF2B5EF4-FFF2-40B4-BE49-F238E27FC236}">
                <a16:creationId xmlns:a16="http://schemas.microsoft.com/office/drawing/2014/main" xmlns="" id="{73C29892-B478-4A67-BC21-C6F536450332}"/>
              </a:ext>
            </a:extLst>
          </p:cNvPr>
          <p:cNvSpPr txBox="1"/>
          <p:nvPr/>
        </p:nvSpPr>
        <p:spPr>
          <a:xfrm>
            <a:off x="586453" y="1809859"/>
            <a:ext cx="7719137" cy="4542269"/>
          </a:xfrm>
          <a:prstGeom prst="rect">
            <a:avLst/>
          </a:prstGeom>
          <a:noFill/>
        </p:spPr>
        <p:txBody>
          <a:bodyPr wrap="square" rtlCol="0">
            <a:spAutoFit/>
          </a:bodyPr>
          <a:lstStyle/>
          <a:p>
            <a:pPr>
              <a:spcAft>
                <a:spcPts val="900"/>
              </a:spcAft>
            </a:pPr>
            <a:r>
              <a:rPr lang="en-US" sz="2400" b="1" u="sng" dirty="0">
                <a:solidFill>
                  <a:schemeClr val="accent2"/>
                </a:solidFill>
                <a:latin typeface="Century Gothic" panose="020B0502020202020204" pitchFamily="34" charset="0"/>
              </a:rPr>
              <a:t>School Quality or Student Success</a:t>
            </a:r>
            <a:endParaRPr lang="en-US" sz="2400" dirty="0">
              <a:latin typeface="Century Gothic" panose="020B0502020202020204" pitchFamily="34" charset="0"/>
            </a:endParaRPr>
          </a:p>
          <a:p>
            <a:pPr marL="214313" indent="-214313">
              <a:spcAft>
                <a:spcPts val="450"/>
              </a:spcAft>
              <a:buClr>
                <a:srgbClr val="1582C6"/>
              </a:buClr>
              <a:buFont typeface="Arial" charset="0"/>
              <a:buChar char="•"/>
            </a:pPr>
            <a:r>
              <a:rPr lang="en-US" dirty="0">
                <a:latin typeface="Century Gothic" panose="020B0502020202020204" pitchFamily="34" charset="0"/>
                <a:cs typeface="Calibri" charset="0"/>
              </a:rPr>
              <a:t>High Schools, K–12, and Districts</a:t>
            </a:r>
          </a:p>
          <a:p>
            <a:pPr marL="216694" lvl="1">
              <a:spcAft>
                <a:spcPts val="450"/>
              </a:spcAft>
              <a:buClr>
                <a:srgbClr val="F35B2B"/>
              </a:buClr>
              <a:buSzPct val="90000"/>
            </a:pPr>
            <a:r>
              <a:rPr lang="en-US" dirty="0">
                <a:latin typeface="Century Gothic" panose="020B0502020202020204" pitchFamily="34" charset="0"/>
                <a:cs typeface="Calibri" charset="0"/>
              </a:rPr>
              <a:t>College, Career, and Military Readiness (Student Achievement domain)</a:t>
            </a:r>
          </a:p>
          <a:p>
            <a:pPr marL="214313" lvl="1" indent="-214313">
              <a:spcAft>
                <a:spcPts val="450"/>
              </a:spcAft>
              <a:buClr>
                <a:srgbClr val="1582C6"/>
              </a:buClr>
              <a:buFont typeface="Arial" charset="0"/>
              <a:buChar char="•"/>
            </a:pPr>
            <a:r>
              <a:rPr lang="en-US" dirty="0">
                <a:latin typeface="Century Gothic" panose="020B0502020202020204" pitchFamily="34" charset="0"/>
                <a:cs typeface="Calibri" charset="0"/>
              </a:rPr>
              <a:t>Targets stable for five years</a:t>
            </a:r>
          </a:p>
          <a:p>
            <a:pPr marL="214313" lvl="1" indent="-214313">
              <a:spcAft>
                <a:spcPts val="450"/>
              </a:spcAft>
              <a:buClr>
                <a:srgbClr val="1582C6"/>
              </a:buClr>
              <a:buFont typeface="Arial" charset="0"/>
              <a:buChar char="•"/>
            </a:pPr>
            <a:r>
              <a:rPr lang="en-US" dirty="0">
                <a:latin typeface="Century Gothic" panose="020B0502020202020204" pitchFamily="34" charset="0"/>
                <a:cs typeface="Calibri" charset="0"/>
              </a:rPr>
              <a:t>Safe Harbor/Required Improvement applied</a:t>
            </a:r>
          </a:p>
          <a:p>
            <a:pPr marL="214313" indent="-214313">
              <a:spcAft>
                <a:spcPts val="450"/>
              </a:spcAft>
              <a:buClr>
                <a:srgbClr val="1582C6"/>
              </a:buClr>
              <a:buFont typeface="Arial" charset="0"/>
              <a:buChar char="•"/>
            </a:pPr>
            <a:endParaRPr lang="en-US" dirty="0">
              <a:latin typeface="Century Gothic" panose="020B0502020202020204" pitchFamily="34" charset="0"/>
              <a:cs typeface="Calibri" charset="0"/>
            </a:endParaRPr>
          </a:p>
          <a:p>
            <a:pPr marL="214313" indent="-214313">
              <a:spcAft>
                <a:spcPts val="450"/>
              </a:spcAft>
              <a:buClr>
                <a:srgbClr val="1582C6"/>
              </a:buClr>
              <a:buFont typeface="Arial" charset="0"/>
              <a:buChar char="•"/>
            </a:pPr>
            <a:r>
              <a:rPr lang="en-US" dirty="0">
                <a:latin typeface="Century Gothic" panose="020B0502020202020204" pitchFamily="34" charset="0"/>
                <a:cs typeface="Calibri" charset="0"/>
              </a:rPr>
              <a:t>Elementary and Middle Schools STAAR Grade 3–8 Performance</a:t>
            </a:r>
          </a:p>
          <a:p>
            <a:pPr marL="426244" lvl="1" indent="-209550">
              <a:spcAft>
                <a:spcPts val="450"/>
              </a:spcAft>
              <a:buClr>
                <a:srgbClr val="F35B2B"/>
              </a:buClr>
              <a:buSzPct val="90000"/>
              <a:buFont typeface="Wingdings" panose="05000000000000000000" pitchFamily="2" charset="2"/>
              <a:buChar char="§"/>
            </a:pPr>
            <a:r>
              <a:rPr lang="en-US" dirty="0">
                <a:latin typeface="Century Gothic" panose="020B0502020202020204" pitchFamily="34" charset="0"/>
                <a:cs typeface="Calibri" charset="0"/>
              </a:rPr>
              <a:t>Reading (percentage at or above Meets Grade Level)</a:t>
            </a:r>
          </a:p>
          <a:p>
            <a:pPr marL="426244" lvl="1" indent="-209550">
              <a:spcAft>
                <a:spcPts val="450"/>
              </a:spcAft>
              <a:buClr>
                <a:srgbClr val="F35B2B"/>
              </a:buClr>
              <a:buSzPct val="90000"/>
              <a:buFont typeface="Wingdings" panose="05000000000000000000" pitchFamily="2" charset="2"/>
              <a:buChar char="§"/>
            </a:pPr>
            <a:r>
              <a:rPr lang="en-US" dirty="0">
                <a:latin typeface="Century Gothic" panose="020B0502020202020204" pitchFamily="34" charset="0"/>
                <a:cs typeface="Calibri" charset="0"/>
              </a:rPr>
              <a:t>Mathematics (percentage at or above Meets Grade Level)</a:t>
            </a:r>
          </a:p>
          <a:p>
            <a:pPr marL="214313" lvl="1" indent="-214313">
              <a:spcAft>
                <a:spcPts val="450"/>
              </a:spcAft>
              <a:buClr>
                <a:srgbClr val="1582C6"/>
              </a:buClr>
              <a:buFont typeface="Arial" charset="0"/>
              <a:buChar char="•"/>
            </a:pPr>
            <a:r>
              <a:rPr lang="en-US" dirty="0">
                <a:latin typeface="Century Gothic" panose="020B0502020202020204" pitchFamily="34" charset="0"/>
                <a:cs typeface="Calibri" charset="0"/>
              </a:rPr>
              <a:t>Targets stable for five years</a:t>
            </a:r>
          </a:p>
          <a:p>
            <a:pPr marL="214313" lvl="1" indent="-214313">
              <a:spcAft>
                <a:spcPts val="450"/>
              </a:spcAft>
              <a:buClr>
                <a:srgbClr val="1582C6"/>
              </a:buClr>
              <a:buFont typeface="Arial" charset="0"/>
              <a:buChar char="•"/>
            </a:pPr>
            <a:r>
              <a:rPr lang="en-US" dirty="0">
                <a:latin typeface="Century Gothic" panose="020B0502020202020204" pitchFamily="34" charset="0"/>
                <a:cs typeface="Calibri" charset="0"/>
              </a:rPr>
              <a:t>Safe Harbor/Required Improvement applied</a:t>
            </a:r>
          </a:p>
          <a:p>
            <a:pPr marL="216694" lvl="1">
              <a:spcAft>
                <a:spcPts val="450"/>
              </a:spcAft>
              <a:buClr>
                <a:srgbClr val="F35B2B"/>
              </a:buClr>
              <a:buSzPct val="90000"/>
            </a:pPr>
            <a:endParaRPr lang="en-US" dirty="0">
              <a:latin typeface="Century Gothic" panose="020B0502020202020204" pitchFamily="34" charset="0"/>
              <a:cs typeface="Calibri" charset="0"/>
            </a:endParaRPr>
          </a:p>
        </p:txBody>
      </p:sp>
      <p:pic>
        <p:nvPicPr>
          <p:cNvPr id="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254652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592" cy="1600200"/>
          </a:xfrm>
        </p:spPr>
        <p:txBody>
          <a:bodyPr>
            <a:normAutofit/>
          </a:bodyPr>
          <a:lstStyle/>
          <a:p>
            <a:r>
              <a:rPr lang="en-US" dirty="0" smtClean="0"/>
              <a:t>Session Objectives</a:t>
            </a:r>
            <a:endParaRPr lang="en-US" dirty="0"/>
          </a:p>
        </p:txBody>
      </p:sp>
      <p:sp>
        <p:nvSpPr>
          <p:cNvPr id="3" name="Content Placeholder 2"/>
          <p:cNvSpPr>
            <a:spLocks noGrp="1"/>
          </p:cNvSpPr>
          <p:nvPr>
            <p:ph sz="half" idx="1"/>
          </p:nvPr>
        </p:nvSpPr>
        <p:spPr>
          <a:xfrm>
            <a:off x="799163" y="587892"/>
            <a:ext cx="3657600" cy="3984108"/>
          </a:xfrm>
        </p:spPr>
        <p:txBody>
          <a:bodyPr/>
          <a:lstStyle/>
          <a:p>
            <a:r>
              <a:rPr lang="en-US" b="1" dirty="0" smtClean="0"/>
              <a:t>Content Objective</a:t>
            </a:r>
          </a:p>
          <a:p>
            <a:pPr marL="0" indent="0">
              <a:buNone/>
            </a:pPr>
            <a:endParaRPr lang="en-US" sz="2400" dirty="0" smtClean="0"/>
          </a:p>
          <a:p>
            <a:pPr marL="0" indent="0">
              <a:buNone/>
            </a:pPr>
            <a:r>
              <a:rPr lang="en-US" sz="2400" dirty="0" smtClean="0"/>
              <a:t>Today </a:t>
            </a:r>
            <a:r>
              <a:rPr lang="en-US" sz="2400" dirty="0"/>
              <a:t>I will </a:t>
            </a:r>
            <a:r>
              <a:rPr lang="en-US" sz="2400" u="sng" dirty="0" smtClean="0"/>
              <a:t>analyze</a:t>
            </a:r>
            <a:r>
              <a:rPr lang="en-US" sz="2400" dirty="0" smtClean="0"/>
              <a:t> different </a:t>
            </a:r>
            <a:r>
              <a:rPr lang="en-US" sz="2400" b="1" dirty="0" smtClean="0"/>
              <a:t>accountability systems </a:t>
            </a:r>
            <a:r>
              <a:rPr lang="en-US" sz="2400" dirty="0" smtClean="0"/>
              <a:t>and the impact they have on the instruction of English Language Learners.</a:t>
            </a:r>
            <a:endParaRPr lang="en-US" sz="2400" dirty="0"/>
          </a:p>
        </p:txBody>
      </p:sp>
      <p:sp>
        <p:nvSpPr>
          <p:cNvPr id="4" name="Content Placeholder 3"/>
          <p:cNvSpPr>
            <a:spLocks noGrp="1"/>
          </p:cNvSpPr>
          <p:nvPr>
            <p:ph sz="half" idx="2"/>
          </p:nvPr>
        </p:nvSpPr>
        <p:spPr>
          <a:xfrm>
            <a:off x="4760286" y="821250"/>
            <a:ext cx="3657600" cy="3127249"/>
          </a:xfrm>
        </p:spPr>
        <p:txBody>
          <a:bodyPr/>
          <a:lstStyle/>
          <a:p>
            <a:r>
              <a:rPr lang="en-US" b="1" dirty="0" smtClean="0"/>
              <a:t>Language Objective</a:t>
            </a:r>
          </a:p>
          <a:p>
            <a:pPr marL="0" indent="0">
              <a:buNone/>
            </a:pPr>
            <a:endParaRPr lang="en-US" sz="2400" dirty="0" smtClean="0"/>
          </a:p>
          <a:p>
            <a:pPr marL="0" indent="0">
              <a:buNone/>
            </a:pPr>
            <a:r>
              <a:rPr lang="en-US" sz="2400" dirty="0" smtClean="0"/>
              <a:t>Today </a:t>
            </a:r>
            <a:r>
              <a:rPr lang="en-US" sz="2400" dirty="0"/>
              <a:t>I will </a:t>
            </a:r>
            <a:r>
              <a:rPr lang="en-US" sz="2400" u="sng" dirty="0" smtClean="0"/>
              <a:t>discuss</a:t>
            </a:r>
            <a:r>
              <a:rPr lang="en-US" sz="2400" dirty="0" smtClean="0"/>
              <a:t> how different </a:t>
            </a:r>
            <a:r>
              <a:rPr lang="en-US" sz="2400" b="1" dirty="0" smtClean="0"/>
              <a:t>accountability systems</a:t>
            </a:r>
            <a:r>
              <a:rPr lang="en-US" sz="2400" dirty="0" smtClean="0"/>
              <a:t> impact my school and my district.</a:t>
            </a:r>
            <a:endParaRPr lang="en-US" sz="2400" dirty="0"/>
          </a:p>
        </p:txBody>
      </p:sp>
      <p:pic>
        <p:nvPicPr>
          <p:cNvPr id="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20756996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565268" y="570892"/>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Closing the Gaps</a:t>
            </a:r>
            <a:r>
              <a:rPr lang="en-US" sz="3200" b="1">
                <a:solidFill>
                  <a:schemeClr val="accent2"/>
                </a:solidFill>
                <a:latin typeface="Century Gothic" panose="020B0502020202020204" pitchFamily="34" charset="0"/>
              </a:rPr>
              <a:t>: </a:t>
            </a:r>
            <a:endParaRPr lang="en-US" sz="3200" b="1" smtClean="0">
              <a:solidFill>
                <a:schemeClr val="accent2"/>
              </a:solidFill>
              <a:latin typeface="Century Gothic" panose="020B0502020202020204" pitchFamily="34" charset="0"/>
            </a:endParaRPr>
          </a:p>
          <a:p>
            <a:pPr>
              <a:lnSpc>
                <a:spcPct val="100000"/>
              </a:lnSpc>
            </a:pPr>
            <a:r>
              <a:rPr lang="en-US" sz="3200" dirty="0" smtClean="0">
                <a:solidFill>
                  <a:schemeClr val="tx1"/>
                </a:solidFill>
                <a:latin typeface="Century Gothic" panose="020B0502020202020204" pitchFamily="34" charset="0"/>
              </a:rPr>
              <a:t>Ensuring </a:t>
            </a:r>
            <a:r>
              <a:rPr lang="en-US" sz="3200" dirty="0">
                <a:solidFill>
                  <a:schemeClr val="tx1"/>
                </a:solidFill>
                <a:latin typeface="Century Gothic" panose="020B0502020202020204" pitchFamily="34" charset="0"/>
              </a:rPr>
              <a:t>Educational Equity</a:t>
            </a:r>
            <a:endParaRPr lang="en-US" sz="3200" dirty="0">
              <a:solidFill>
                <a:schemeClr val="accent1">
                  <a:lumMod val="75000"/>
                </a:schemeClr>
              </a:solidFill>
              <a:latin typeface="Century Gothic" panose="020B0502020202020204" pitchFamily="34" charset="0"/>
            </a:endParaRPr>
          </a:p>
        </p:txBody>
      </p:sp>
      <p:grpSp>
        <p:nvGrpSpPr>
          <p:cNvPr id="2" name="Group 1">
            <a:extLst>
              <a:ext uri="{FF2B5EF4-FFF2-40B4-BE49-F238E27FC236}">
                <a16:creationId xmlns:a16="http://schemas.microsoft.com/office/drawing/2014/main" xmlns="" id="{CCDF46B2-882B-4D75-A3DB-1E57D0D53A21}"/>
              </a:ext>
            </a:extLst>
          </p:cNvPr>
          <p:cNvGrpSpPr/>
          <p:nvPr/>
        </p:nvGrpSpPr>
        <p:grpSpPr>
          <a:xfrm>
            <a:off x="876660" y="2100265"/>
            <a:ext cx="548640" cy="548640"/>
            <a:chOff x="1556066" y="1657353"/>
            <a:chExt cx="784042" cy="784042"/>
          </a:xfrm>
        </p:grpSpPr>
        <p:sp>
          <p:nvSpPr>
            <p:cNvPr id="7" name="Rectangle 6"/>
            <p:cNvSpPr/>
            <p:nvPr/>
          </p:nvSpPr>
          <p:spPr>
            <a:xfrm>
              <a:off x="1556066" y="1657353"/>
              <a:ext cx="784042" cy="784042"/>
            </a:xfrm>
            <a:prstGeom prst="rect">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entury Gothic" panose="020B0502020202020204"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4856" y="1742261"/>
              <a:ext cx="710455" cy="668968"/>
            </a:xfrm>
            <a:prstGeom prst="rect">
              <a:avLst/>
            </a:prstGeom>
          </p:spPr>
        </p:pic>
      </p:grpSp>
      <p:grpSp>
        <p:nvGrpSpPr>
          <p:cNvPr id="3" name="Group 2">
            <a:extLst>
              <a:ext uri="{FF2B5EF4-FFF2-40B4-BE49-F238E27FC236}">
                <a16:creationId xmlns:a16="http://schemas.microsoft.com/office/drawing/2014/main" xmlns="" id="{B074CCC7-39E1-4FE4-9994-1D640067CFC8}"/>
              </a:ext>
            </a:extLst>
          </p:cNvPr>
          <p:cNvGrpSpPr/>
          <p:nvPr/>
        </p:nvGrpSpPr>
        <p:grpSpPr>
          <a:xfrm>
            <a:off x="876659" y="2767582"/>
            <a:ext cx="548640" cy="548640"/>
            <a:chOff x="1556064" y="2843694"/>
            <a:chExt cx="769247" cy="769247"/>
          </a:xfrm>
        </p:grpSpPr>
        <p:sp>
          <p:nvSpPr>
            <p:cNvPr id="8" name="Rectangle 7"/>
            <p:cNvSpPr/>
            <p:nvPr/>
          </p:nvSpPr>
          <p:spPr>
            <a:xfrm>
              <a:off x="1556064" y="2843694"/>
              <a:ext cx="769247" cy="769247"/>
            </a:xfrm>
            <a:prstGeom prst="rect">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entury Gothic" panose="020B0502020202020204" pitchFamily="34"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7244" y="2944485"/>
              <a:ext cx="581384" cy="599841"/>
            </a:xfrm>
            <a:prstGeom prst="rect">
              <a:avLst/>
            </a:prstGeom>
          </p:spPr>
        </p:pic>
      </p:grpSp>
      <p:sp>
        <p:nvSpPr>
          <p:cNvPr id="9" name="Rectangle 8"/>
          <p:cNvSpPr/>
          <p:nvPr/>
        </p:nvSpPr>
        <p:spPr>
          <a:xfrm>
            <a:off x="876659" y="3434899"/>
            <a:ext cx="548640" cy="548640"/>
          </a:xfrm>
          <a:prstGeom prst="rect">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entury Gothic" panose="020B0502020202020204" pitchFamily="34" charset="0"/>
            </a:endParaRPr>
          </a:p>
        </p:txBody>
      </p:sp>
      <p:sp>
        <p:nvSpPr>
          <p:cNvPr id="10" name="Rectangle 9"/>
          <p:cNvSpPr/>
          <p:nvPr/>
        </p:nvSpPr>
        <p:spPr>
          <a:xfrm>
            <a:off x="881762" y="4769534"/>
            <a:ext cx="548640" cy="548640"/>
          </a:xfrm>
          <a:prstGeom prst="rect">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entury Gothic" panose="020B0502020202020204" pitchFamily="34" charset="0"/>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3333" y="4175583"/>
            <a:ext cx="395291" cy="395291"/>
          </a:xfrm>
          <a:prstGeom prst="rect">
            <a:avLst/>
          </a:prstGeom>
        </p:spPr>
      </p:pic>
      <p:cxnSp>
        <p:nvCxnSpPr>
          <p:cNvPr id="16" name="Straight Arrow Connector 15"/>
          <p:cNvCxnSpPr/>
          <p:nvPr/>
        </p:nvCxnSpPr>
        <p:spPr>
          <a:xfrm flipV="1">
            <a:off x="1598805" y="2369474"/>
            <a:ext cx="1371600" cy="0"/>
          </a:xfrm>
          <a:prstGeom prst="straightConnector1">
            <a:avLst/>
          </a:prstGeom>
          <a:ln w="28575">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1588310" y="3036791"/>
            <a:ext cx="1371600" cy="0"/>
          </a:xfrm>
          <a:prstGeom prst="straightConnector1">
            <a:avLst/>
          </a:prstGeom>
          <a:ln w="28575">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1575121" y="3704108"/>
            <a:ext cx="1371600" cy="0"/>
          </a:xfrm>
          <a:prstGeom prst="straightConnector1">
            <a:avLst/>
          </a:prstGeom>
          <a:ln w="28575">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1609010" y="5038743"/>
            <a:ext cx="1371600" cy="0"/>
          </a:xfrm>
          <a:prstGeom prst="straightConnector1">
            <a:avLst/>
          </a:prstGeom>
          <a:ln w="28575">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xmlns="" id="{A130C3E6-B7DF-4CE8-8EE7-F9412F9C3302}"/>
              </a:ext>
            </a:extLst>
          </p:cNvPr>
          <p:cNvGrpSpPr/>
          <p:nvPr/>
        </p:nvGrpSpPr>
        <p:grpSpPr>
          <a:xfrm>
            <a:off x="3088355" y="4767881"/>
            <a:ext cx="548640" cy="548640"/>
            <a:chOff x="4939535" y="5214174"/>
            <a:chExt cx="962861" cy="962861"/>
          </a:xfrm>
        </p:grpSpPr>
        <p:sp>
          <p:nvSpPr>
            <p:cNvPr id="30" name="Rectangle 29"/>
            <p:cNvSpPr/>
            <p:nvPr/>
          </p:nvSpPr>
          <p:spPr>
            <a:xfrm>
              <a:off x="4939535" y="5214174"/>
              <a:ext cx="962861" cy="962861"/>
            </a:xfrm>
            <a:prstGeom prst="rect">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entury Gothic" panose="020B0502020202020204" pitchFamily="34" charset="0"/>
              </a:endParaRPr>
            </a:p>
          </p:txBody>
        </p:sp>
        <p:pic>
          <p:nvPicPr>
            <p:cNvPr id="34" name="Picture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39771" y="5274460"/>
              <a:ext cx="756863" cy="764113"/>
            </a:xfrm>
            <a:prstGeom prst="rect">
              <a:avLst/>
            </a:prstGeom>
          </p:spPr>
        </p:pic>
      </p:grpSp>
      <p:sp>
        <p:nvSpPr>
          <p:cNvPr id="35" name="Title 1"/>
          <p:cNvSpPr txBox="1">
            <a:spLocks/>
          </p:cNvSpPr>
          <p:nvPr/>
        </p:nvSpPr>
        <p:spPr>
          <a:xfrm>
            <a:off x="463373" y="1742572"/>
            <a:ext cx="1544594"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500" b="1" dirty="0">
                <a:solidFill>
                  <a:schemeClr val="tx1"/>
                </a:solidFill>
                <a:latin typeface="Century Gothic" panose="020B0502020202020204" pitchFamily="34" charset="0"/>
              </a:rPr>
              <a:t>Student Group</a:t>
            </a:r>
          </a:p>
        </p:txBody>
      </p:sp>
      <p:sp>
        <p:nvSpPr>
          <p:cNvPr id="36" name="Title 1"/>
          <p:cNvSpPr txBox="1">
            <a:spLocks/>
          </p:cNvSpPr>
          <p:nvPr/>
        </p:nvSpPr>
        <p:spPr>
          <a:xfrm>
            <a:off x="2359995" y="1747960"/>
            <a:ext cx="2174720"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500" b="1" dirty="0">
                <a:solidFill>
                  <a:schemeClr val="tx1"/>
                </a:solidFill>
                <a:latin typeface="Century Gothic" panose="020B0502020202020204" pitchFamily="34" charset="0"/>
              </a:rPr>
              <a:t>Achievement Target</a:t>
            </a:r>
          </a:p>
        </p:txBody>
      </p:sp>
      <p:sp>
        <p:nvSpPr>
          <p:cNvPr id="37" name="Rectangle 36"/>
          <p:cNvSpPr/>
          <p:nvPr/>
        </p:nvSpPr>
        <p:spPr>
          <a:xfrm>
            <a:off x="5197972" y="2442987"/>
            <a:ext cx="1185838" cy="1185838"/>
          </a:xfrm>
          <a:prstGeom prst="rect">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entury Gothic" panose="020B0502020202020204" pitchFamily="34" charset="0"/>
            </a:endParaRPr>
          </a:p>
        </p:txBody>
      </p:sp>
      <p:sp>
        <p:nvSpPr>
          <p:cNvPr id="38" name="Title 1"/>
          <p:cNvSpPr txBox="1">
            <a:spLocks/>
          </p:cNvSpPr>
          <p:nvPr/>
        </p:nvSpPr>
        <p:spPr>
          <a:xfrm>
            <a:off x="4660482" y="1747640"/>
            <a:ext cx="2174720"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500" b="1" dirty="0">
                <a:solidFill>
                  <a:schemeClr val="tx1"/>
                </a:solidFill>
                <a:latin typeface="Century Gothic" panose="020B0502020202020204" pitchFamily="34" charset="0"/>
              </a:rPr>
              <a:t>% of Student Groups </a:t>
            </a:r>
          </a:p>
          <a:p>
            <a:pPr algn="ctr">
              <a:lnSpc>
                <a:spcPct val="100000"/>
              </a:lnSpc>
            </a:pPr>
            <a:r>
              <a:rPr lang="en-US" sz="1500" b="1" dirty="0">
                <a:solidFill>
                  <a:schemeClr val="tx1"/>
                </a:solidFill>
                <a:latin typeface="Century Gothic" panose="020B0502020202020204" pitchFamily="34" charset="0"/>
              </a:rPr>
              <a:t>that meet target</a:t>
            </a:r>
          </a:p>
        </p:txBody>
      </p:sp>
      <p:sp>
        <p:nvSpPr>
          <p:cNvPr id="39" name="Title 1"/>
          <p:cNvSpPr txBox="1">
            <a:spLocks/>
          </p:cNvSpPr>
          <p:nvPr/>
        </p:nvSpPr>
        <p:spPr>
          <a:xfrm>
            <a:off x="4987387" y="2640278"/>
            <a:ext cx="1614092" cy="665598"/>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2100" b="1" dirty="0">
                <a:solidFill>
                  <a:srgbClr val="3E8853"/>
                </a:solidFill>
                <a:latin typeface="Century Gothic" panose="020B0502020202020204" pitchFamily="34" charset="0"/>
              </a:rPr>
              <a:t>Overall </a:t>
            </a:r>
          </a:p>
          <a:p>
            <a:pPr algn="ctr">
              <a:lnSpc>
                <a:spcPct val="100000"/>
              </a:lnSpc>
            </a:pPr>
            <a:r>
              <a:rPr lang="en-US" sz="2100" b="1" dirty="0">
                <a:solidFill>
                  <a:srgbClr val="3E8853"/>
                </a:solidFill>
                <a:latin typeface="Century Gothic" panose="020B0502020202020204" pitchFamily="34" charset="0"/>
              </a:rPr>
              <a:t>Grade</a:t>
            </a:r>
          </a:p>
        </p:txBody>
      </p:sp>
      <p:cxnSp>
        <p:nvCxnSpPr>
          <p:cNvPr id="46" name="Straight Connector 45"/>
          <p:cNvCxnSpPr>
            <a:cxnSpLocks/>
          </p:cNvCxnSpPr>
          <p:nvPr/>
        </p:nvCxnSpPr>
        <p:spPr>
          <a:xfrm flipV="1">
            <a:off x="3721373" y="3032316"/>
            <a:ext cx="1416336" cy="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xmlns="" id="{6AE091D4-9CA6-4CC1-B9DD-A19D8CDC902C}"/>
              </a:ext>
            </a:extLst>
          </p:cNvPr>
          <p:cNvSpPr/>
          <p:nvPr/>
        </p:nvSpPr>
        <p:spPr>
          <a:xfrm>
            <a:off x="876659" y="4102216"/>
            <a:ext cx="548640" cy="548640"/>
          </a:xfrm>
          <a:prstGeom prst="rect">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entury Gothic" panose="020B0502020202020204" pitchFamily="34" charset="0"/>
            </a:endParaRPr>
          </a:p>
        </p:txBody>
      </p:sp>
      <p:pic>
        <p:nvPicPr>
          <p:cNvPr id="48" name="Picture 47">
            <a:extLst>
              <a:ext uri="{FF2B5EF4-FFF2-40B4-BE49-F238E27FC236}">
                <a16:creationId xmlns:a16="http://schemas.microsoft.com/office/drawing/2014/main" xmlns="" id="{E55A912B-9313-4DEA-8304-3CFD8929A1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8529" y="3501688"/>
            <a:ext cx="324900" cy="376289"/>
          </a:xfrm>
          <a:prstGeom prst="rect">
            <a:avLst/>
          </a:prstGeom>
        </p:spPr>
      </p:pic>
      <p:cxnSp>
        <p:nvCxnSpPr>
          <p:cNvPr id="49" name="Straight Arrow Connector 48">
            <a:extLst>
              <a:ext uri="{FF2B5EF4-FFF2-40B4-BE49-F238E27FC236}">
                <a16:creationId xmlns:a16="http://schemas.microsoft.com/office/drawing/2014/main" xmlns="" id="{44A9B20E-9D63-4937-9923-236560D9C542}"/>
              </a:ext>
            </a:extLst>
          </p:cNvPr>
          <p:cNvCxnSpPr/>
          <p:nvPr/>
        </p:nvCxnSpPr>
        <p:spPr>
          <a:xfrm flipV="1">
            <a:off x="1575121" y="4371425"/>
            <a:ext cx="1371600" cy="0"/>
          </a:xfrm>
          <a:prstGeom prst="straightConnector1">
            <a:avLst/>
          </a:prstGeom>
          <a:ln w="28575">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xmlns="" id="{FD198F91-18D6-403C-B86B-C579925364D6}"/>
              </a:ext>
            </a:extLst>
          </p:cNvPr>
          <p:cNvGrpSpPr/>
          <p:nvPr/>
        </p:nvGrpSpPr>
        <p:grpSpPr>
          <a:xfrm>
            <a:off x="3088355" y="4101130"/>
            <a:ext cx="548640" cy="548640"/>
            <a:chOff x="4939535" y="5214174"/>
            <a:chExt cx="962861" cy="962861"/>
          </a:xfrm>
        </p:grpSpPr>
        <p:sp>
          <p:nvSpPr>
            <p:cNvPr id="51" name="Rectangle 50">
              <a:extLst>
                <a:ext uri="{FF2B5EF4-FFF2-40B4-BE49-F238E27FC236}">
                  <a16:creationId xmlns:a16="http://schemas.microsoft.com/office/drawing/2014/main" xmlns="" id="{A9EB365A-FC0D-4389-A6A3-10CB46111E5B}"/>
                </a:ext>
              </a:extLst>
            </p:cNvPr>
            <p:cNvSpPr/>
            <p:nvPr/>
          </p:nvSpPr>
          <p:spPr>
            <a:xfrm>
              <a:off x="4939535" y="5214174"/>
              <a:ext cx="962861" cy="962861"/>
            </a:xfrm>
            <a:prstGeom prst="rect">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entury Gothic" panose="020B0502020202020204" pitchFamily="34" charset="0"/>
              </a:endParaRPr>
            </a:p>
          </p:txBody>
        </p:sp>
        <p:pic>
          <p:nvPicPr>
            <p:cNvPr id="52" name="Picture 51">
              <a:extLst>
                <a:ext uri="{FF2B5EF4-FFF2-40B4-BE49-F238E27FC236}">
                  <a16:creationId xmlns:a16="http://schemas.microsoft.com/office/drawing/2014/main" xmlns="" id="{E206DF15-7B06-42C8-B538-F70C8758EEA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39771" y="5274460"/>
              <a:ext cx="756863" cy="764113"/>
            </a:xfrm>
            <a:prstGeom prst="rect">
              <a:avLst/>
            </a:prstGeom>
          </p:spPr>
        </p:pic>
      </p:grpSp>
      <p:grpSp>
        <p:nvGrpSpPr>
          <p:cNvPr id="53" name="Group 52">
            <a:extLst>
              <a:ext uri="{FF2B5EF4-FFF2-40B4-BE49-F238E27FC236}">
                <a16:creationId xmlns:a16="http://schemas.microsoft.com/office/drawing/2014/main" xmlns="" id="{CA7CC7BA-F844-46A3-83E4-44221AC9AA49}"/>
              </a:ext>
            </a:extLst>
          </p:cNvPr>
          <p:cNvGrpSpPr/>
          <p:nvPr/>
        </p:nvGrpSpPr>
        <p:grpSpPr>
          <a:xfrm>
            <a:off x="3088355" y="3434381"/>
            <a:ext cx="548640" cy="548640"/>
            <a:chOff x="4939535" y="5214174"/>
            <a:chExt cx="962861" cy="962861"/>
          </a:xfrm>
        </p:grpSpPr>
        <p:sp>
          <p:nvSpPr>
            <p:cNvPr id="54" name="Rectangle 53">
              <a:extLst>
                <a:ext uri="{FF2B5EF4-FFF2-40B4-BE49-F238E27FC236}">
                  <a16:creationId xmlns:a16="http://schemas.microsoft.com/office/drawing/2014/main" xmlns="" id="{3930BB25-04B8-4151-A67D-8FBE50632E6E}"/>
                </a:ext>
              </a:extLst>
            </p:cNvPr>
            <p:cNvSpPr/>
            <p:nvPr/>
          </p:nvSpPr>
          <p:spPr>
            <a:xfrm>
              <a:off x="4939535" y="5214174"/>
              <a:ext cx="962861" cy="962861"/>
            </a:xfrm>
            <a:prstGeom prst="rect">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entury Gothic" panose="020B0502020202020204" pitchFamily="34" charset="0"/>
              </a:endParaRPr>
            </a:p>
          </p:txBody>
        </p:sp>
        <p:pic>
          <p:nvPicPr>
            <p:cNvPr id="55" name="Picture 54">
              <a:extLst>
                <a:ext uri="{FF2B5EF4-FFF2-40B4-BE49-F238E27FC236}">
                  <a16:creationId xmlns:a16="http://schemas.microsoft.com/office/drawing/2014/main" xmlns="" id="{E341C46F-8BF4-47C6-B7FF-8CC4F02C1C9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39771" y="5274460"/>
              <a:ext cx="756863" cy="764113"/>
            </a:xfrm>
            <a:prstGeom prst="rect">
              <a:avLst/>
            </a:prstGeom>
          </p:spPr>
        </p:pic>
      </p:grpSp>
      <p:grpSp>
        <p:nvGrpSpPr>
          <p:cNvPr id="56" name="Group 55">
            <a:extLst>
              <a:ext uri="{FF2B5EF4-FFF2-40B4-BE49-F238E27FC236}">
                <a16:creationId xmlns:a16="http://schemas.microsoft.com/office/drawing/2014/main" xmlns="" id="{DD61A2B0-FFCA-420D-BDA8-66BBFC066BF2}"/>
              </a:ext>
            </a:extLst>
          </p:cNvPr>
          <p:cNvGrpSpPr/>
          <p:nvPr/>
        </p:nvGrpSpPr>
        <p:grpSpPr>
          <a:xfrm>
            <a:off x="3088355" y="2767631"/>
            <a:ext cx="548640" cy="548640"/>
            <a:chOff x="4939535" y="5214174"/>
            <a:chExt cx="962861" cy="962861"/>
          </a:xfrm>
        </p:grpSpPr>
        <p:sp>
          <p:nvSpPr>
            <p:cNvPr id="57" name="Rectangle 56">
              <a:extLst>
                <a:ext uri="{FF2B5EF4-FFF2-40B4-BE49-F238E27FC236}">
                  <a16:creationId xmlns:a16="http://schemas.microsoft.com/office/drawing/2014/main" xmlns="" id="{D5F03FB4-E6C4-4FC1-ABFB-2271370138DF}"/>
                </a:ext>
              </a:extLst>
            </p:cNvPr>
            <p:cNvSpPr/>
            <p:nvPr/>
          </p:nvSpPr>
          <p:spPr>
            <a:xfrm>
              <a:off x="4939535" y="5214174"/>
              <a:ext cx="962861" cy="962861"/>
            </a:xfrm>
            <a:prstGeom prst="rect">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entury Gothic" panose="020B0502020202020204" pitchFamily="34" charset="0"/>
              </a:endParaRPr>
            </a:p>
          </p:txBody>
        </p:sp>
        <p:pic>
          <p:nvPicPr>
            <p:cNvPr id="58" name="Picture 57">
              <a:extLst>
                <a:ext uri="{FF2B5EF4-FFF2-40B4-BE49-F238E27FC236}">
                  <a16:creationId xmlns:a16="http://schemas.microsoft.com/office/drawing/2014/main" xmlns="" id="{B605AA20-1307-4F9D-BDEB-C80058129D5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39771" y="5274460"/>
              <a:ext cx="756863" cy="764113"/>
            </a:xfrm>
            <a:prstGeom prst="rect">
              <a:avLst/>
            </a:prstGeom>
          </p:spPr>
        </p:pic>
      </p:grpSp>
      <p:grpSp>
        <p:nvGrpSpPr>
          <p:cNvPr id="59" name="Group 58">
            <a:extLst>
              <a:ext uri="{FF2B5EF4-FFF2-40B4-BE49-F238E27FC236}">
                <a16:creationId xmlns:a16="http://schemas.microsoft.com/office/drawing/2014/main" xmlns="" id="{D0B0BB3F-BD7C-46AF-806C-D1FFE13EB28B}"/>
              </a:ext>
            </a:extLst>
          </p:cNvPr>
          <p:cNvGrpSpPr/>
          <p:nvPr/>
        </p:nvGrpSpPr>
        <p:grpSpPr>
          <a:xfrm>
            <a:off x="3088355" y="2100882"/>
            <a:ext cx="548640" cy="548640"/>
            <a:chOff x="4939535" y="5214174"/>
            <a:chExt cx="962861" cy="962861"/>
          </a:xfrm>
        </p:grpSpPr>
        <p:sp>
          <p:nvSpPr>
            <p:cNvPr id="60" name="Rectangle 59">
              <a:extLst>
                <a:ext uri="{FF2B5EF4-FFF2-40B4-BE49-F238E27FC236}">
                  <a16:creationId xmlns:a16="http://schemas.microsoft.com/office/drawing/2014/main" xmlns="" id="{801D0E86-5959-456D-8560-56B147CDDDB5}"/>
                </a:ext>
              </a:extLst>
            </p:cNvPr>
            <p:cNvSpPr/>
            <p:nvPr/>
          </p:nvSpPr>
          <p:spPr>
            <a:xfrm>
              <a:off x="4939535" y="5214174"/>
              <a:ext cx="962861" cy="962861"/>
            </a:xfrm>
            <a:prstGeom prst="rect">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entury Gothic" panose="020B0502020202020204" pitchFamily="34" charset="0"/>
              </a:endParaRPr>
            </a:p>
          </p:txBody>
        </p:sp>
        <p:pic>
          <p:nvPicPr>
            <p:cNvPr id="61" name="Picture 60">
              <a:extLst>
                <a:ext uri="{FF2B5EF4-FFF2-40B4-BE49-F238E27FC236}">
                  <a16:creationId xmlns:a16="http://schemas.microsoft.com/office/drawing/2014/main" xmlns="" id="{370029AF-267E-46EC-B36C-5C34752F0D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39771" y="5274460"/>
              <a:ext cx="756863" cy="764113"/>
            </a:xfrm>
            <a:prstGeom prst="rect">
              <a:avLst/>
            </a:prstGeom>
          </p:spPr>
        </p:pic>
      </p:grpSp>
      <p:pic>
        <p:nvPicPr>
          <p:cNvPr id="63" name="Picture 62">
            <a:extLst>
              <a:ext uri="{FF2B5EF4-FFF2-40B4-BE49-F238E27FC236}">
                <a16:creationId xmlns:a16="http://schemas.microsoft.com/office/drawing/2014/main" xmlns="" id="{D031BBA6-228A-45A4-8503-A63F90F88A8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1762" y="4829537"/>
            <a:ext cx="548640" cy="408088"/>
          </a:xfrm>
          <a:prstGeom prst="rect">
            <a:avLst/>
          </a:prstGeom>
        </p:spPr>
      </p:pic>
      <p:sp>
        <p:nvSpPr>
          <p:cNvPr id="64" name="TextBox 63">
            <a:extLst>
              <a:ext uri="{FF2B5EF4-FFF2-40B4-BE49-F238E27FC236}">
                <a16:creationId xmlns:a16="http://schemas.microsoft.com/office/drawing/2014/main" xmlns="" id="{AF70952B-B016-4702-9EC2-920B866830FF}"/>
              </a:ext>
            </a:extLst>
          </p:cNvPr>
          <p:cNvSpPr txBox="1"/>
          <p:nvPr/>
        </p:nvSpPr>
        <p:spPr>
          <a:xfrm>
            <a:off x="5225830" y="3809480"/>
            <a:ext cx="3100023" cy="2157001"/>
          </a:xfrm>
          <a:prstGeom prst="rect">
            <a:avLst/>
          </a:prstGeom>
          <a:solidFill>
            <a:schemeClr val="bg1"/>
          </a:solidFill>
          <a:ln w="28575">
            <a:solidFill>
              <a:srgbClr val="1582C6"/>
            </a:solidFill>
          </a:ln>
          <a:effectLst>
            <a:outerShdw blurRad="101600" dist="88900" dir="2700000" algn="tl" rotWithShape="0">
              <a:prstClr val="black">
                <a:alpha val="40000"/>
              </a:prstClr>
            </a:outerShdw>
          </a:effectLst>
        </p:spPr>
        <p:txBody>
          <a:bodyPr wrap="square" rtlCol="0">
            <a:spAutoFit/>
          </a:bodyPr>
          <a:lstStyle/>
          <a:p>
            <a:pPr>
              <a:spcAft>
                <a:spcPts val="450"/>
              </a:spcAft>
            </a:pPr>
            <a:r>
              <a:rPr lang="en-US" b="1" dirty="0">
                <a:solidFill>
                  <a:srgbClr val="F57F43"/>
                </a:solidFill>
                <a:latin typeface="Century Gothic" panose="020B0502020202020204" pitchFamily="34" charset="0"/>
              </a:rPr>
              <a:t>Feedback Opportunity</a:t>
            </a:r>
          </a:p>
          <a:p>
            <a:r>
              <a:rPr lang="en-US" sz="1600" dirty="0">
                <a:latin typeface="Century Gothic" panose="020B0502020202020204" pitchFamily="34" charset="0"/>
              </a:rPr>
              <a:t>Percentage of student groups doesn’t count degree of challenge in any group. Should we attempt a more complicated formula?  And should we weight a given cell type more than others?</a:t>
            </a:r>
          </a:p>
        </p:txBody>
      </p:sp>
      <p:cxnSp>
        <p:nvCxnSpPr>
          <p:cNvPr id="65" name="Straight Connector 64"/>
          <p:cNvCxnSpPr>
            <a:cxnSpLocks/>
          </p:cNvCxnSpPr>
          <p:nvPr/>
        </p:nvCxnSpPr>
        <p:spPr>
          <a:xfrm flipV="1">
            <a:off x="3723528" y="3029614"/>
            <a:ext cx="1414181" cy="1346922"/>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cxnSpLocks/>
          </p:cNvCxnSpPr>
          <p:nvPr/>
        </p:nvCxnSpPr>
        <p:spPr>
          <a:xfrm>
            <a:off x="3727690" y="2336100"/>
            <a:ext cx="1410019" cy="693193"/>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cxnSpLocks/>
          </p:cNvCxnSpPr>
          <p:nvPr/>
        </p:nvCxnSpPr>
        <p:spPr>
          <a:xfrm flipV="1">
            <a:off x="3723528" y="3031769"/>
            <a:ext cx="1416336" cy="683795"/>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cxnSpLocks/>
          </p:cNvCxnSpPr>
          <p:nvPr/>
        </p:nvCxnSpPr>
        <p:spPr>
          <a:xfrm flipV="1">
            <a:off x="3732792" y="3031811"/>
            <a:ext cx="1404917" cy="2012043"/>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pic>
        <p:nvPicPr>
          <p:cNvPr id="62" name="Picture 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9"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5234879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 name="Title 1"/>
          <p:cNvSpPr txBox="1">
            <a:spLocks/>
          </p:cNvSpPr>
          <p:nvPr/>
        </p:nvSpPr>
        <p:spPr>
          <a:xfrm>
            <a:off x="540792" y="535642"/>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Closing the Gaps</a:t>
            </a:r>
            <a:r>
              <a:rPr lang="en-US" sz="3200" b="1">
                <a:solidFill>
                  <a:schemeClr val="accent2"/>
                </a:solidFill>
                <a:latin typeface="Century Gothic" panose="020B0502020202020204" pitchFamily="34" charset="0"/>
              </a:rPr>
              <a:t>: </a:t>
            </a:r>
            <a:endParaRPr lang="en-US" sz="3200" b="1" smtClean="0">
              <a:solidFill>
                <a:schemeClr val="accent2"/>
              </a:solidFill>
              <a:latin typeface="Century Gothic" panose="020B0502020202020204" pitchFamily="34" charset="0"/>
            </a:endParaRPr>
          </a:p>
          <a:p>
            <a:pPr>
              <a:lnSpc>
                <a:spcPct val="100000"/>
              </a:lnSpc>
            </a:pPr>
            <a:r>
              <a:rPr lang="en-US" sz="3200" dirty="0" smtClean="0">
                <a:solidFill>
                  <a:schemeClr val="tx1"/>
                </a:solidFill>
                <a:latin typeface="Century Gothic" panose="020B0502020202020204" pitchFamily="34" charset="0"/>
              </a:rPr>
              <a:t>Aligning </a:t>
            </a:r>
            <a:r>
              <a:rPr lang="en-US" sz="3200" dirty="0">
                <a:solidFill>
                  <a:schemeClr val="tx1"/>
                </a:solidFill>
                <a:latin typeface="Century Gothic" panose="020B0502020202020204" pitchFamily="34" charset="0"/>
              </a:rPr>
              <a:t>Accountability Systems</a:t>
            </a:r>
            <a:endParaRPr lang="en-US" sz="3200" dirty="0">
              <a:solidFill>
                <a:schemeClr val="accent1">
                  <a:lumMod val="75000"/>
                </a:schemeClr>
              </a:solidFill>
              <a:latin typeface="Century Gothic" panose="020B0502020202020204" pitchFamily="34" charset="0"/>
            </a:endParaRPr>
          </a:p>
        </p:txBody>
      </p:sp>
      <p:pic>
        <p:nvPicPr>
          <p:cNvPr id="8" name="Picture 7" descr="A close up of a sign&#10;&#10;Description generated with very high confidence">
            <a:extLst>
              <a:ext uri="{FF2B5EF4-FFF2-40B4-BE49-F238E27FC236}">
                <a16:creationId xmlns:a16="http://schemas.microsoft.com/office/drawing/2014/main" xmlns="" id="{B1906630-2CDC-47A4-B676-59C29CB684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0773" y="2676067"/>
            <a:ext cx="2318147" cy="2318147"/>
          </a:xfrm>
          <a:prstGeom prst="rect">
            <a:avLst/>
          </a:prstGeom>
        </p:spPr>
      </p:pic>
      <p:sp>
        <p:nvSpPr>
          <p:cNvPr id="11" name="Callout: Right Arrow 10">
            <a:extLst>
              <a:ext uri="{FF2B5EF4-FFF2-40B4-BE49-F238E27FC236}">
                <a16:creationId xmlns:a16="http://schemas.microsoft.com/office/drawing/2014/main" xmlns="" id="{285AB49D-E3E2-4AAC-88FC-A02167A51A6C}"/>
              </a:ext>
            </a:extLst>
          </p:cNvPr>
          <p:cNvSpPr/>
          <p:nvPr/>
        </p:nvSpPr>
        <p:spPr>
          <a:xfrm>
            <a:off x="1409867" y="2181826"/>
            <a:ext cx="3712515" cy="3421674"/>
          </a:xfrm>
          <a:prstGeom prst="rightArrowCallout">
            <a:avLst/>
          </a:prstGeom>
          <a:solidFill>
            <a:srgbClr val="2683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31">
            <a:extLst>
              <a:ext uri="{FF2B5EF4-FFF2-40B4-BE49-F238E27FC236}">
                <a16:creationId xmlns:a16="http://schemas.microsoft.com/office/drawing/2014/main" xmlns="" id="{1BDA4933-7D63-40DD-B8C8-CBC5E7F35A5B}"/>
              </a:ext>
            </a:extLst>
          </p:cNvPr>
          <p:cNvSpPr/>
          <p:nvPr/>
        </p:nvSpPr>
        <p:spPr>
          <a:xfrm>
            <a:off x="1956065" y="4214992"/>
            <a:ext cx="1334244" cy="849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2"/>
                </a:solidFill>
                <a:latin typeface="Century Gothic" panose="020B0502020202020204" pitchFamily="34" charset="0"/>
              </a:rPr>
              <a:t>Closing </a:t>
            </a:r>
          </a:p>
          <a:p>
            <a:pPr algn="ctr"/>
            <a:r>
              <a:rPr lang="en-US" sz="1200" b="1" dirty="0">
                <a:solidFill>
                  <a:schemeClr val="accent2"/>
                </a:solidFill>
                <a:latin typeface="Century Gothic" panose="020B0502020202020204" pitchFamily="34" charset="0"/>
              </a:rPr>
              <a:t>The Gaps</a:t>
            </a:r>
          </a:p>
        </p:txBody>
      </p:sp>
      <p:pic>
        <p:nvPicPr>
          <p:cNvPr id="36" name="Picture 35">
            <a:extLst>
              <a:ext uri="{FF2B5EF4-FFF2-40B4-BE49-F238E27FC236}">
                <a16:creationId xmlns:a16="http://schemas.microsoft.com/office/drawing/2014/main" xmlns="" id="{16DD14DA-3CE3-4BE1-B7BC-76B497B3D1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1995" y="2401747"/>
            <a:ext cx="1519574" cy="1593324"/>
          </a:xfrm>
          <a:prstGeom prst="rect">
            <a:avLst/>
          </a:prstGeom>
        </p:spPr>
      </p:pic>
      <p:pic>
        <p:nvPicPr>
          <p:cNvPr id="10"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3800114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540792" y="558886"/>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Closing the Gaps</a:t>
            </a:r>
            <a:r>
              <a:rPr lang="en-US" sz="3200" b="1">
                <a:solidFill>
                  <a:schemeClr val="accent2"/>
                </a:solidFill>
                <a:latin typeface="Century Gothic" panose="020B0502020202020204" pitchFamily="34" charset="0"/>
              </a:rPr>
              <a:t>: </a:t>
            </a:r>
            <a:endParaRPr lang="en-US" sz="3200" b="1" smtClean="0">
              <a:solidFill>
                <a:schemeClr val="accent2"/>
              </a:solidFill>
              <a:latin typeface="Century Gothic" panose="020B0502020202020204" pitchFamily="34" charset="0"/>
            </a:endParaRPr>
          </a:p>
          <a:p>
            <a:pPr>
              <a:lnSpc>
                <a:spcPct val="100000"/>
              </a:lnSpc>
            </a:pPr>
            <a:r>
              <a:rPr lang="en-US" sz="3200" dirty="0" smtClean="0">
                <a:solidFill>
                  <a:schemeClr val="tx1"/>
                </a:solidFill>
                <a:latin typeface="Century Gothic" panose="020B0502020202020204" pitchFamily="34" charset="0"/>
              </a:rPr>
              <a:t>Sample </a:t>
            </a:r>
            <a:r>
              <a:rPr lang="en-US" sz="3200" dirty="0">
                <a:solidFill>
                  <a:schemeClr val="tx1"/>
                </a:solidFill>
                <a:latin typeface="Century Gothic" panose="020B0502020202020204" pitchFamily="34" charset="0"/>
              </a:rPr>
              <a:t>Status Report</a:t>
            </a:r>
            <a:endParaRPr lang="en-US" sz="3200" dirty="0">
              <a:solidFill>
                <a:schemeClr val="accent1">
                  <a:lumMod val="75000"/>
                </a:schemeClr>
              </a:solidFill>
              <a:latin typeface="Century Gothic" panose="020B0502020202020204" pitchFamily="34" charset="0"/>
            </a:endParaRPr>
          </a:p>
        </p:txBody>
      </p:sp>
      <p:pic>
        <p:nvPicPr>
          <p:cNvPr id="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descr="A screenshot of a cell phone&#10;&#10;Description generated with high confidence">
            <a:extLst>
              <a:ext uri="{FF2B5EF4-FFF2-40B4-BE49-F238E27FC236}">
                <a16:creationId xmlns:a16="http://schemas.microsoft.com/office/drawing/2014/main" xmlns="" id="{51FA4D67-0060-47EA-85D8-051A344181D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5318" b="46319"/>
          <a:stretch/>
        </p:blipFill>
        <p:spPr>
          <a:xfrm>
            <a:off x="671931" y="1840973"/>
            <a:ext cx="7108490" cy="41366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8652911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623804" y="558886"/>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Closing the Gaps</a:t>
            </a:r>
            <a:r>
              <a:rPr lang="en-US" sz="3200" b="1">
                <a:solidFill>
                  <a:schemeClr val="accent2"/>
                </a:solidFill>
                <a:latin typeface="Century Gothic" panose="020B0502020202020204" pitchFamily="34" charset="0"/>
              </a:rPr>
              <a:t>: </a:t>
            </a:r>
            <a:endParaRPr lang="en-US" sz="3200" b="1" smtClean="0">
              <a:solidFill>
                <a:schemeClr val="accent2"/>
              </a:solidFill>
              <a:latin typeface="Century Gothic" panose="020B0502020202020204" pitchFamily="34" charset="0"/>
            </a:endParaRPr>
          </a:p>
          <a:p>
            <a:pPr>
              <a:lnSpc>
                <a:spcPct val="100000"/>
              </a:lnSpc>
            </a:pPr>
            <a:r>
              <a:rPr lang="en-US" sz="3200" dirty="0" smtClean="0">
                <a:solidFill>
                  <a:schemeClr val="tx1"/>
                </a:solidFill>
                <a:latin typeface="Century Gothic" panose="020B0502020202020204" pitchFamily="34" charset="0"/>
              </a:rPr>
              <a:t>Sample </a:t>
            </a:r>
            <a:r>
              <a:rPr lang="en-US" sz="3200" dirty="0">
                <a:solidFill>
                  <a:schemeClr val="tx1"/>
                </a:solidFill>
                <a:latin typeface="Century Gothic" panose="020B0502020202020204" pitchFamily="34" charset="0"/>
              </a:rPr>
              <a:t>Status Report</a:t>
            </a:r>
            <a:endParaRPr lang="en-US" sz="3200" dirty="0">
              <a:solidFill>
                <a:schemeClr val="accent1">
                  <a:lumMod val="75000"/>
                </a:schemeClr>
              </a:solidFill>
              <a:latin typeface="Century Gothic" panose="020B0502020202020204" pitchFamily="34" charset="0"/>
            </a:endParaRPr>
          </a:p>
        </p:txBody>
      </p:sp>
      <p:graphicFrame>
        <p:nvGraphicFramePr>
          <p:cNvPr id="2" name="Table 1">
            <a:extLst>
              <a:ext uri="{FF2B5EF4-FFF2-40B4-BE49-F238E27FC236}">
                <a16:creationId xmlns:a16="http://schemas.microsoft.com/office/drawing/2014/main" xmlns="" id="{B4E1542D-C1F6-4B2D-A686-110BAFD92656}"/>
              </a:ext>
            </a:extLst>
          </p:cNvPr>
          <p:cNvGraphicFramePr>
            <a:graphicFrameLocks noGrp="1"/>
          </p:cNvGraphicFramePr>
          <p:nvPr>
            <p:extLst>
              <p:ext uri="{D42A27DB-BD31-4B8C-83A1-F6EECF244321}">
                <p14:modId xmlns:p14="http://schemas.microsoft.com/office/powerpoint/2010/main" val="1228722765"/>
              </p:ext>
            </p:extLst>
          </p:nvPr>
        </p:nvGraphicFramePr>
        <p:xfrm>
          <a:off x="623803" y="1946890"/>
          <a:ext cx="7445374" cy="3769384"/>
        </p:xfrm>
        <a:graphic>
          <a:graphicData uri="http://schemas.openxmlformats.org/drawingml/2006/table">
            <a:tbl>
              <a:tblPr/>
              <a:tblGrid>
                <a:gridCol w="853832">
                  <a:extLst>
                    <a:ext uri="{9D8B030D-6E8A-4147-A177-3AD203B41FA5}">
                      <a16:colId xmlns:a16="http://schemas.microsoft.com/office/drawing/2014/main" xmlns="" val="3092246890"/>
                    </a:ext>
                  </a:extLst>
                </a:gridCol>
                <a:gridCol w="3176214">
                  <a:extLst>
                    <a:ext uri="{9D8B030D-6E8A-4147-A177-3AD203B41FA5}">
                      <a16:colId xmlns:a16="http://schemas.microsoft.com/office/drawing/2014/main" xmlns="" val="2855921732"/>
                    </a:ext>
                  </a:extLst>
                </a:gridCol>
                <a:gridCol w="853832">
                  <a:extLst>
                    <a:ext uri="{9D8B030D-6E8A-4147-A177-3AD203B41FA5}">
                      <a16:colId xmlns:a16="http://schemas.microsoft.com/office/drawing/2014/main" xmlns="" val="3036524661"/>
                    </a:ext>
                  </a:extLst>
                </a:gridCol>
                <a:gridCol w="853832">
                  <a:extLst>
                    <a:ext uri="{9D8B030D-6E8A-4147-A177-3AD203B41FA5}">
                      <a16:colId xmlns:a16="http://schemas.microsoft.com/office/drawing/2014/main" xmlns="" val="1329736923"/>
                    </a:ext>
                  </a:extLst>
                </a:gridCol>
                <a:gridCol w="853832">
                  <a:extLst>
                    <a:ext uri="{9D8B030D-6E8A-4147-A177-3AD203B41FA5}">
                      <a16:colId xmlns:a16="http://schemas.microsoft.com/office/drawing/2014/main" xmlns="" val="1343337420"/>
                    </a:ext>
                  </a:extLst>
                </a:gridCol>
                <a:gridCol w="853832">
                  <a:extLst>
                    <a:ext uri="{9D8B030D-6E8A-4147-A177-3AD203B41FA5}">
                      <a16:colId xmlns:a16="http://schemas.microsoft.com/office/drawing/2014/main" xmlns="" val="3654485021"/>
                    </a:ext>
                  </a:extLst>
                </a:gridCol>
              </a:tblGrid>
              <a:tr h="276445">
                <a:tc>
                  <a:txBody>
                    <a:bodyPr/>
                    <a:lstStyle/>
                    <a:p>
                      <a:pPr algn="l" fontAlgn="b"/>
                      <a:endParaRPr lang="en-US" sz="1100" b="0" i="0" u="none" strike="noStrike" dirty="0">
                        <a:solidFill>
                          <a:srgbClr val="000000"/>
                        </a:solidFill>
                        <a:effectLst/>
                        <a:latin typeface="Century Gothic" panose="020B0502020202020204" pitchFamily="34" charset="0"/>
                      </a:endParaRPr>
                    </a:p>
                  </a:txBody>
                  <a:tcPr marL="10138" marR="10138" marT="10138" marB="0" anchor="b">
                    <a:lnL>
                      <a:noFill/>
                    </a:lnL>
                    <a:lnR>
                      <a:noFill/>
                    </a:lnR>
                    <a:lnT>
                      <a:noFill/>
                    </a:lnT>
                    <a:lnB>
                      <a:noFill/>
                    </a:lnB>
                  </a:tcPr>
                </a:tc>
                <a:tc>
                  <a:txBody>
                    <a:bodyPr/>
                    <a:lstStyle/>
                    <a:p>
                      <a:pPr algn="l" fontAlgn="t"/>
                      <a:r>
                        <a:rPr lang="en-US" sz="1100" b="1" i="0" u="none" strike="noStrike">
                          <a:solidFill>
                            <a:srgbClr val="000000"/>
                          </a:solidFill>
                          <a:effectLst/>
                          <a:latin typeface="Century Gothic" panose="020B0502020202020204" pitchFamily="34" charset="0"/>
                        </a:rPr>
                        <a:t> </a:t>
                      </a:r>
                    </a:p>
                  </a:txBody>
                  <a:tcPr marL="10138" marR="10138" marT="10138" marB="0">
                    <a:lnL>
                      <a:noFill/>
                    </a:lnL>
                    <a:lnR>
                      <a:noFill/>
                    </a:lnR>
                    <a:lnT>
                      <a:noFill/>
                    </a:lnT>
                    <a:lnB>
                      <a:noFill/>
                    </a:lnB>
                    <a:solidFill>
                      <a:srgbClr val="FFFFFF"/>
                    </a:solidFill>
                  </a:tcPr>
                </a:tc>
                <a:tc>
                  <a:txBody>
                    <a:bodyPr/>
                    <a:lstStyle/>
                    <a:p>
                      <a:pPr algn="ctr" fontAlgn="t"/>
                      <a:r>
                        <a:rPr lang="en-US" sz="1100" b="1" i="0" u="none" strike="noStrike">
                          <a:solidFill>
                            <a:srgbClr val="000000"/>
                          </a:solidFill>
                          <a:effectLst/>
                          <a:latin typeface="Century Gothic" panose="020B0502020202020204" pitchFamily="34" charset="0"/>
                        </a:rPr>
                        <a:t>All</a:t>
                      </a:r>
                    </a:p>
                  </a:txBody>
                  <a:tcPr marL="10138" marR="10138" marT="10138" marB="0">
                    <a:lnL>
                      <a:noFill/>
                    </a:lnL>
                    <a:lnR>
                      <a:noFill/>
                    </a:lnR>
                    <a:lnT>
                      <a:noFill/>
                    </a:lnT>
                    <a:lnB>
                      <a:noFill/>
                    </a:lnB>
                    <a:solidFill>
                      <a:srgbClr val="FFFFFF"/>
                    </a:solidFill>
                  </a:tcPr>
                </a:tc>
                <a:tc>
                  <a:txBody>
                    <a:bodyPr/>
                    <a:lstStyle/>
                    <a:p>
                      <a:pPr algn="ctr" fontAlgn="t"/>
                      <a:r>
                        <a:rPr lang="en-US" sz="1100" b="1" i="0" u="none" strike="noStrike">
                          <a:solidFill>
                            <a:srgbClr val="000000"/>
                          </a:solidFill>
                          <a:effectLst/>
                          <a:latin typeface="Century Gothic" panose="020B0502020202020204" pitchFamily="34" charset="0"/>
                        </a:rPr>
                        <a:t>African</a:t>
                      </a:r>
                    </a:p>
                  </a:txBody>
                  <a:tcPr marL="10138" marR="10138" marT="10138" marB="0">
                    <a:lnL>
                      <a:noFill/>
                    </a:lnL>
                    <a:lnR>
                      <a:noFill/>
                    </a:lnR>
                    <a:lnT>
                      <a:noFill/>
                    </a:lnT>
                    <a:lnB>
                      <a:noFill/>
                    </a:lnB>
                    <a:solidFill>
                      <a:srgbClr val="FFFFFF"/>
                    </a:solidFill>
                  </a:tcPr>
                </a:tc>
                <a:tc>
                  <a:txBody>
                    <a:bodyPr/>
                    <a:lstStyle/>
                    <a:p>
                      <a:pPr algn="l" fontAlgn="t"/>
                      <a:r>
                        <a:rPr lang="en-US" sz="1100" b="1" i="0" u="none" strike="noStrike">
                          <a:solidFill>
                            <a:srgbClr val="000000"/>
                          </a:solidFill>
                          <a:effectLst/>
                          <a:latin typeface="Century Gothic" panose="020B0502020202020204" pitchFamily="34" charset="0"/>
                        </a:rPr>
                        <a:t> </a:t>
                      </a:r>
                    </a:p>
                  </a:txBody>
                  <a:tcPr marL="10138" marR="10138" marT="10138" marB="0">
                    <a:lnL>
                      <a:noFill/>
                    </a:lnL>
                    <a:lnR>
                      <a:noFill/>
                    </a:lnR>
                    <a:lnT>
                      <a:noFill/>
                    </a:lnT>
                    <a:lnB>
                      <a:noFill/>
                    </a:lnB>
                    <a:solidFill>
                      <a:srgbClr val="FFFFFF"/>
                    </a:solidFill>
                  </a:tcPr>
                </a:tc>
                <a:tc>
                  <a:txBody>
                    <a:bodyPr/>
                    <a:lstStyle/>
                    <a:p>
                      <a:pPr algn="l" fontAlgn="t"/>
                      <a:r>
                        <a:rPr lang="en-US" sz="1100" b="1" i="0" u="none" strike="noStrike" dirty="0">
                          <a:solidFill>
                            <a:srgbClr val="000000"/>
                          </a:solidFill>
                          <a:effectLst/>
                          <a:latin typeface="Century Gothic" panose="020B0502020202020204" pitchFamily="34" charset="0"/>
                        </a:rPr>
                        <a:t> </a:t>
                      </a:r>
                    </a:p>
                  </a:txBody>
                  <a:tcPr marL="10138" marR="10138" marT="10138" marB="0">
                    <a:lnL>
                      <a:noFill/>
                    </a:lnL>
                    <a:lnR>
                      <a:noFill/>
                    </a:lnR>
                    <a:lnT>
                      <a:noFill/>
                    </a:lnT>
                    <a:lnB>
                      <a:noFill/>
                    </a:lnB>
                    <a:solidFill>
                      <a:srgbClr val="FFFFFF"/>
                    </a:solidFill>
                  </a:tcPr>
                </a:tc>
                <a:extLst>
                  <a:ext uri="{0D108BD9-81ED-4DB2-BD59-A6C34878D82A}">
                    <a16:rowId xmlns:a16="http://schemas.microsoft.com/office/drawing/2014/main" xmlns="" val="3819216893"/>
                  </a:ext>
                </a:extLst>
              </a:tr>
              <a:tr h="304367">
                <a:tc>
                  <a:txBody>
                    <a:bodyPr/>
                    <a:lstStyle/>
                    <a:p>
                      <a:pPr algn="l" fontAlgn="b"/>
                      <a:endParaRPr lang="en-US" sz="1100" b="0" i="0" u="none" strike="noStrike" dirty="0">
                        <a:solidFill>
                          <a:srgbClr val="000000"/>
                        </a:solidFill>
                        <a:effectLst/>
                        <a:latin typeface="Century Gothic" panose="020B0502020202020204" pitchFamily="34" charset="0"/>
                      </a:endParaRPr>
                    </a:p>
                  </a:txBody>
                  <a:tcPr marL="10138" marR="10138" marT="1013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1100" b="1" i="0" u="none" strike="noStrike" dirty="0">
                          <a:solidFill>
                            <a:srgbClr val="000000"/>
                          </a:solidFill>
                          <a:effectLst/>
                          <a:latin typeface="Century Gothic" panose="020B0502020202020204" pitchFamily="34" charset="0"/>
                        </a:rPr>
                        <a:t> </a:t>
                      </a:r>
                    </a:p>
                  </a:txBody>
                  <a:tcPr marL="10138" marR="10138" marT="10138"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1" i="0" u="none" strike="noStrike" dirty="0">
                          <a:solidFill>
                            <a:srgbClr val="000000"/>
                          </a:solidFill>
                          <a:effectLst/>
                          <a:latin typeface="Century Gothic" panose="020B0502020202020204" pitchFamily="34" charset="0"/>
                        </a:rPr>
                        <a:t>Students</a:t>
                      </a:r>
                    </a:p>
                  </a:txBody>
                  <a:tcPr marL="10138" marR="10138" marT="10138"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1" i="0" u="none" strike="noStrike" dirty="0">
                          <a:solidFill>
                            <a:srgbClr val="000000"/>
                          </a:solidFill>
                          <a:effectLst/>
                          <a:latin typeface="Century Gothic" panose="020B0502020202020204" pitchFamily="34" charset="0"/>
                        </a:rPr>
                        <a:t>American</a:t>
                      </a:r>
                    </a:p>
                  </a:txBody>
                  <a:tcPr marL="10138" marR="10138" marT="10138"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100" b="1" i="0" u="none" strike="noStrike" dirty="0">
                          <a:solidFill>
                            <a:srgbClr val="000000"/>
                          </a:solidFill>
                          <a:effectLst/>
                          <a:latin typeface="Century Gothic" panose="020B0502020202020204" pitchFamily="34" charset="0"/>
                        </a:rPr>
                        <a:t>Hispanic</a:t>
                      </a:r>
                    </a:p>
                  </a:txBody>
                  <a:tcPr marL="10138" marR="10138" marT="10138"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100" b="1" i="0" u="none" strike="noStrike" dirty="0">
                          <a:solidFill>
                            <a:srgbClr val="000000"/>
                          </a:solidFill>
                          <a:effectLst/>
                          <a:latin typeface="Century Gothic" panose="020B0502020202020204" pitchFamily="34" charset="0"/>
                        </a:rPr>
                        <a:t>White</a:t>
                      </a:r>
                    </a:p>
                  </a:txBody>
                  <a:tcPr marL="10138" marR="10138" marT="10138"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77623746"/>
                  </a:ext>
                </a:extLst>
              </a:tr>
              <a:tr h="630459">
                <a:tc rowSpan="7">
                  <a:txBody>
                    <a:bodyPr/>
                    <a:lstStyle/>
                    <a:p>
                      <a:pPr algn="ctr" fontAlgn="ctr"/>
                      <a:r>
                        <a:rPr lang="en-US" sz="1100" b="1" i="0" u="none" strike="noStrike" dirty="0">
                          <a:solidFill>
                            <a:srgbClr val="000000"/>
                          </a:solidFill>
                          <a:effectLst/>
                          <a:latin typeface="Century Gothic" panose="020B0502020202020204" pitchFamily="34" charset="0"/>
                        </a:rPr>
                        <a:t>Academic Achievement</a:t>
                      </a:r>
                    </a:p>
                  </a:txBody>
                  <a:tcPr marL="97320" marR="97320" marT="48660" marB="48660"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5">
                  <a:txBody>
                    <a:bodyPr/>
                    <a:lstStyle/>
                    <a:p>
                      <a:pPr algn="l" fontAlgn="t"/>
                      <a:r>
                        <a:rPr lang="en-US" sz="1100" b="1" i="0" u="none" strike="noStrike" dirty="0">
                          <a:solidFill>
                            <a:srgbClr val="000000"/>
                          </a:solidFill>
                          <a:effectLst/>
                          <a:latin typeface="Century Gothic" panose="020B0502020202020204" pitchFamily="34" charset="0"/>
                        </a:rPr>
                        <a:t>STAAR Performance Status (Percentage at or above Approaches Grade Level)</a:t>
                      </a:r>
                    </a:p>
                  </a:txBody>
                  <a:tcPr marL="97320" marR="97320" marT="48660" marB="48660">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lnL w="12700" cmpd="sng">
                      <a:noFill/>
                      <a:prstDash val="soli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460014059"/>
                  </a:ext>
                </a:extLst>
              </a:tr>
              <a:tr h="422213">
                <a:tc vMerge="1">
                  <a:txBody>
                    <a:bodyPr/>
                    <a:lstStyle/>
                    <a:p>
                      <a:endParaRPr lang="en-US"/>
                    </a:p>
                  </a:txBody>
                  <a:tcPr/>
                </a:tc>
                <a:tc>
                  <a:txBody>
                    <a:bodyPr/>
                    <a:lstStyle/>
                    <a:p>
                      <a:pPr algn="l" fontAlgn="ctr"/>
                      <a:r>
                        <a:rPr lang="en-US" sz="1100" b="0" i="0" u="none" strike="noStrike" dirty="0">
                          <a:solidFill>
                            <a:srgbClr val="000000"/>
                          </a:solidFill>
                          <a:effectLst/>
                          <a:latin typeface="Century Gothic" panose="020B0502020202020204" pitchFamily="34" charset="0"/>
                        </a:rPr>
                        <a:t>Target </a:t>
                      </a:r>
                    </a:p>
                  </a:txBody>
                  <a:tcPr marL="91238" marR="10138" marT="10138" marB="0" anchor="ctr">
                    <a:lnL>
                      <a:noFill/>
                    </a:lnL>
                    <a:lnR>
                      <a:noFill/>
                    </a:lnR>
                    <a:lnT>
                      <a:noFill/>
                    </a:lnT>
                    <a:lnB>
                      <a:noFill/>
                    </a:lnB>
                    <a:solidFill>
                      <a:srgbClr val="FFFFFF"/>
                    </a:solidFill>
                  </a:tcPr>
                </a:tc>
                <a:tc>
                  <a:txBody>
                    <a:bodyPr/>
                    <a:lstStyle/>
                    <a:p>
                      <a:pPr algn="ctr" fontAlgn="ctr"/>
                      <a:r>
                        <a:rPr lang="en-US" sz="1100" b="0" i="0" u="none" strike="noStrike" dirty="0">
                          <a:solidFill>
                            <a:srgbClr val="000000"/>
                          </a:solidFill>
                          <a:effectLst/>
                          <a:latin typeface="Century Gothic" panose="020B0502020202020204" pitchFamily="34" charset="0"/>
                        </a:rPr>
                        <a:t>80.0%</a:t>
                      </a:r>
                    </a:p>
                  </a:txBody>
                  <a:tcPr marL="10138" marR="10138" marT="10138" marB="0" anchor="ctr">
                    <a:lnL>
                      <a:noFill/>
                    </a:lnL>
                    <a:lnR>
                      <a:noFill/>
                    </a:lnR>
                    <a:lnB>
                      <a:noFill/>
                    </a:lnB>
                    <a:solidFill>
                      <a:srgbClr val="FFFFFF"/>
                    </a:solidFill>
                  </a:tcPr>
                </a:tc>
                <a:tc>
                  <a:txBody>
                    <a:bodyPr/>
                    <a:lstStyle/>
                    <a:p>
                      <a:pPr algn="ctr" fontAlgn="ctr"/>
                      <a:r>
                        <a:rPr lang="en-US" sz="1100" b="0" i="0" u="none" strike="noStrike" dirty="0">
                          <a:solidFill>
                            <a:srgbClr val="000000"/>
                          </a:solidFill>
                          <a:effectLst/>
                          <a:latin typeface="Century Gothic" panose="020B0502020202020204" pitchFamily="34" charset="0"/>
                        </a:rPr>
                        <a:t>80.0%</a:t>
                      </a:r>
                    </a:p>
                  </a:txBody>
                  <a:tcPr marL="10138" marR="10138" marT="10138" marB="0" anchor="ctr">
                    <a:lnL>
                      <a:noFill/>
                    </a:lnL>
                    <a:lnR>
                      <a:noFill/>
                    </a:lnR>
                    <a:lnT>
                      <a:noFill/>
                    </a:lnT>
                    <a:lnB>
                      <a:noFill/>
                    </a:lnB>
                    <a:solidFill>
                      <a:srgbClr val="FFFFFF"/>
                    </a:solidFill>
                  </a:tcPr>
                </a:tc>
                <a:tc>
                  <a:txBody>
                    <a:bodyPr/>
                    <a:lstStyle/>
                    <a:p>
                      <a:pPr algn="ctr" fontAlgn="ctr"/>
                      <a:r>
                        <a:rPr lang="en-US" sz="1100" b="0" i="0" u="none" strike="noStrike" dirty="0">
                          <a:solidFill>
                            <a:srgbClr val="000000"/>
                          </a:solidFill>
                          <a:effectLst/>
                          <a:latin typeface="Century Gothic" panose="020B0502020202020204" pitchFamily="34" charset="0"/>
                        </a:rPr>
                        <a:t>80.0%</a:t>
                      </a:r>
                    </a:p>
                  </a:txBody>
                  <a:tcPr marL="10138" marR="10138" marT="10138" marB="0" anchor="ctr">
                    <a:lnL>
                      <a:noFill/>
                    </a:lnL>
                    <a:lnR>
                      <a:noFill/>
                    </a:lnR>
                    <a:lnT>
                      <a:noFill/>
                    </a:lnT>
                    <a:lnB>
                      <a:noFill/>
                    </a:lnB>
                    <a:solidFill>
                      <a:srgbClr val="FFFFFF"/>
                    </a:solidFill>
                  </a:tcPr>
                </a:tc>
                <a:tc>
                  <a:txBody>
                    <a:bodyPr/>
                    <a:lstStyle/>
                    <a:p>
                      <a:pPr algn="ctr" fontAlgn="ctr"/>
                      <a:r>
                        <a:rPr lang="en-US" sz="1100" b="0" i="0" u="none" strike="noStrike" dirty="0">
                          <a:solidFill>
                            <a:srgbClr val="000000"/>
                          </a:solidFill>
                          <a:effectLst/>
                          <a:latin typeface="Century Gothic" panose="020B0502020202020204" pitchFamily="34" charset="0"/>
                        </a:rPr>
                        <a:t>80.0%</a:t>
                      </a:r>
                    </a:p>
                  </a:txBody>
                  <a:tcPr marL="10138" marR="10138" marT="10138" marB="0" anchor="ctr">
                    <a:lnL>
                      <a:noFill/>
                    </a:lnL>
                    <a:lnR>
                      <a:noFill/>
                    </a:lnR>
                    <a:lnT>
                      <a:noFill/>
                    </a:lnT>
                    <a:lnB>
                      <a:noFill/>
                    </a:lnB>
                    <a:solidFill>
                      <a:srgbClr val="FFFFFF"/>
                    </a:solidFill>
                  </a:tcPr>
                </a:tc>
                <a:extLst>
                  <a:ext uri="{0D108BD9-81ED-4DB2-BD59-A6C34878D82A}">
                    <a16:rowId xmlns:a16="http://schemas.microsoft.com/office/drawing/2014/main" xmlns="" val="1189332607"/>
                  </a:ext>
                </a:extLst>
              </a:tr>
              <a:tr h="422213">
                <a:tc vMerge="1">
                  <a:txBody>
                    <a:bodyPr/>
                    <a:lstStyle/>
                    <a:p>
                      <a:endParaRPr lang="en-US"/>
                    </a:p>
                  </a:txBody>
                  <a:tcPr/>
                </a:tc>
                <a:tc>
                  <a:txBody>
                    <a:bodyPr/>
                    <a:lstStyle/>
                    <a:p>
                      <a:pPr algn="l" fontAlgn="ctr"/>
                      <a:r>
                        <a:rPr lang="en-US" sz="1100" b="0" i="0" u="none" strike="noStrike" dirty="0">
                          <a:solidFill>
                            <a:srgbClr val="000000"/>
                          </a:solidFill>
                          <a:effectLst/>
                          <a:latin typeface="Century Gothic" panose="020B0502020202020204" pitchFamily="34" charset="0"/>
                        </a:rPr>
                        <a:t>Reading</a:t>
                      </a:r>
                    </a:p>
                  </a:txBody>
                  <a:tcPr marL="91238" marR="10138" marT="10138" marB="0" anchor="ctr">
                    <a:lnL>
                      <a:noFill/>
                    </a:lnL>
                    <a:lnR>
                      <a:noFill/>
                    </a:lnR>
                    <a:lnT>
                      <a:noFill/>
                    </a:lnT>
                    <a:lnB>
                      <a:noFill/>
                    </a:lnB>
                    <a:solidFill>
                      <a:srgbClr val="FFFFFF"/>
                    </a:solidFill>
                  </a:tcPr>
                </a:tc>
                <a:tc>
                  <a:txBody>
                    <a:bodyPr/>
                    <a:lstStyle/>
                    <a:p>
                      <a:pPr algn="ctr" fontAlgn="ctr"/>
                      <a:r>
                        <a:rPr lang="en-US" sz="1100" b="0" i="0" u="none" strike="noStrike">
                          <a:solidFill>
                            <a:srgbClr val="000000"/>
                          </a:solidFill>
                          <a:effectLst/>
                          <a:latin typeface="Century Gothic" panose="020B0502020202020204" pitchFamily="34" charset="0"/>
                        </a:rPr>
                        <a:t>Y</a:t>
                      </a:r>
                    </a:p>
                  </a:txBody>
                  <a:tcPr marL="10138" marR="10138" marT="10138" marB="0" anchor="ctr">
                    <a:lnL>
                      <a:noFill/>
                    </a:lnL>
                    <a:lnR>
                      <a:noFill/>
                    </a:lnR>
                    <a:lnT>
                      <a:noFill/>
                    </a:lnT>
                    <a:lnB>
                      <a:noFill/>
                    </a:lnB>
                    <a:solidFill>
                      <a:srgbClr val="FFFFFF"/>
                    </a:solidFill>
                  </a:tcPr>
                </a:tc>
                <a:tc>
                  <a:txBody>
                    <a:bodyPr/>
                    <a:lstStyle/>
                    <a:p>
                      <a:pPr algn="ctr" fontAlgn="ctr"/>
                      <a:r>
                        <a:rPr lang="en-US" sz="1100" b="0" i="0" u="none" strike="noStrike">
                          <a:solidFill>
                            <a:srgbClr val="000000"/>
                          </a:solidFill>
                          <a:effectLst/>
                          <a:latin typeface="Century Gothic" panose="020B0502020202020204" pitchFamily="34" charset="0"/>
                        </a:rPr>
                        <a:t>Y</a:t>
                      </a:r>
                    </a:p>
                  </a:txBody>
                  <a:tcPr marL="10138" marR="10138" marT="10138" marB="0" anchor="ctr">
                    <a:lnL>
                      <a:noFill/>
                    </a:lnL>
                    <a:lnR>
                      <a:noFill/>
                    </a:lnR>
                    <a:lnT>
                      <a:noFill/>
                    </a:lnT>
                    <a:lnB>
                      <a:noFill/>
                    </a:lnB>
                    <a:solidFill>
                      <a:srgbClr val="FFFFFF"/>
                    </a:solidFill>
                  </a:tcPr>
                </a:tc>
                <a:tc>
                  <a:txBody>
                    <a:bodyPr/>
                    <a:lstStyle/>
                    <a:p>
                      <a:pPr algn="ctr" fontAlgn="ctr"/>
                      <a:r>
                        <a:rPr lang="en-US" sz="1100" b="0" i="0" u="none" strike="noStrike">
                          <a:solidFill>
                            <a:srgbClr val="000000"/>
                          </a:solidFill>
                          <a:effectLst/>
                          <a:latin typeface="Century Gothic" panose="020B0502020202020204" pitchFamily="34" charset="0"/>
                        </a:rPr>
                        <a:t>Y</a:t>
                      </a:r>
                    </a:p>
                  </a:txBody>
                  <a:tcPr marL="10138" marR="10138" marT="10138" marB="0" anchor="ctr">
                    <a:lnL>
                      <a:noFill/>
                    </a:lnL>
                    <a:lnR>
                      <a:noFill/>
                    </a:lnR>
                    <a:lnT>
                      <a:noFill/>
                    </a:lnT>
                    <a:lnB>
                      <a:noFill/>
                    </a:lnB>
                    <a:solidFill>
                      <a:srgbClr val="FFFFFF"/>
                    </a:solidFill>
                  </a:tcPr>
                </a:tc>
                <a:tc>
                  <a:txBody>
                    <a:bodyPr/>
                    <a:lstStyle/>
                    <a:p>
                      <a:pPr algn="ctr" fontAlgn="ctr"/>
                      <a:r>
                        <a:rPr lang="en-US" sz="1100" b="0" i="0" u="none" strike="noStrike">
                          <a:solidFill>
                            <a:srgbClr val="000000"/>
                          </a:solidFill>
                          <a:effectLst/>
                          <a:latin typeface="Century Gothic" panose="020B0502020202020204" pitchFamily="34" charset="0"/>
                        </a:rPr>
                        <a:t>Y</a:t>
                      </a:r>
                    </a:p>
                  </a:txBody>
                  <a:tcPr marL="10138" marR="10138" marT="10138" marB="0" anchor="ctr">
                    <a:lnL>
                      <a:noFill/>
                    </a:lnL>
                    <a:lnR>
                      <a:noFill/>
                    </a:lnR>
                    <a:lnT>
                      <a:noFill/>
                    </a:lnT>
                    <a:lnB>
                      <a:noFill/>
                    </a:lnB>
                    <a:solidFill>
                      <a:srgbClr val="FFFFFF"/>
                    </a:solidFill>
                  </a:tcPr>
                </a:tc>
                <a:extLst>
                  <a:ext uri="{0D108BD9-81ED-4DB2-BD59-A6C34878D82A}">
                    <a16:rowId xmlns:a16="http://schemas.microsoft.com/office/drawing/2014/main" xmlns="" val="1236118996"/>
                  </a:ext>
                </a:extLst>
              </a:tr>
              <a:tr h="422213">
                <a:tc vMerge="1">
                  <a:txBody>
                    <a:bodyPr/>
                    <a:lstStyle/>
                    <a:p>
                      <a:endParaRPr lang="en-US"/>
                    </a:p>
                  </a:txBody>
                  <a:tcPr/>
                </a:tc>
                <a:tc>
                  <a:txBody>
                    <a:bodyPr/>
                    <a:lstStyle/>
                    <a:p>
                      <a:pPr algn="l" fontAlgn="ctr"/>
                      <a:r>
                        <a:rPr lang="en-US" sz="1100" b="0" i="0" u="none" strike="noStrike" dirty="0">
                          <a:solidFill>
                            <a:srgbClr val="000000"/>
                          </a:solidFill>
                          <a:effectLst/>
                          <a:latin typeface="Century Gothic" panose="020B0502020202020204" pitchFamily="34" charset="0"/>
                        </a:rPr>
                        <a:t>Mathematics</a:t>
                      </a:r>
                    </a:p>
                  </a:txBody>
                  <a:tcPr marL="91238" marR="10138" marT="10138" marB="0" anchor="ctr">
                    <a:lnL>
                      <a:noFill/>
                    </a:lnL>
                    <a:lnR>
                      <a:noFill/>
                    </a:lnR>
                    <a:lnT>
                      <a:noFill/>
                    </a:lnT>
                    <a:lnB>
                      <a:noFill/>
                    </a:lnB>
                    <a:solidFill>
                      <a:srgbClr val="FFFFFF"/>
                    </a:solidFill>
                  </a:tcPr>
                </a:tc>
                <a:tc>
                  <a:txBody>
                    <a:bodyPr/>
                    <a:lstStyle/>
                    <a:p>
                      <a:pPr algn="ctr" fontAlgn="ctr"/>
                      <a:r>
                        <a:rPr lang="en-US" sz="1100" b="0" i="0" u="none" strike="noStrike" dirty="0">
                          <a:solidFill>
                            <a:srgbClr val="000000"/>
                          </a:solidFill>
                          <a:effectLst/>
                          <a:latin typeface="Century Gothic" panose="020B0502020202020204" pitchFamily="34" charset="0"/>
                        </a:rPr>
                        <a:t>Y</a:t>
                      </a:r>
                    </a:p>
                  </a:txBody>
                  <a:tcPr marL="10138" marR="10138" marT="10138" marB="0" anchor="ctr">
                    <a:lnL>
                      <a:noFill/>
                    </a:lnL>
                    <a:lnR>
                      <a:noFill/>
                    </a:lnR>
                    <a:lnT>
                      <a:noFill/>
                    </a:lnT>
                    <a:lnB>
                      <a:noFill/>
                    </a:lnB>
                    <a:solidFill>
                      <a:srgbClr val="FFFFFF"/>
                    </a:solidFill>
                  </a:tcPr>
                </a:tc>
                <a:tc>
                  <a:txBody>
                    <a:bodyPr/>
                    <a:lstStyle/>
                    <a:p>
                      <a:pPr algn="ctr" fontAlgn="ctr"/>
                      <a:r>
                        <a:rPr lang="en-US" sz="1100" b="0" i="0" u="none" strike="noStrike">
                          <a:solidFill>
                            <a:srgbClr val="000000"/>
                          </a:solidFill>
                          <a:effectLst/>
                          <a:latin typeface="Century Gothic" panose="020B0502020202020204" pitchFamily="34" charset="0"/>
                        </a:rPr>
                        <a:t>Y</a:t>
                      </a:r>
                    </a:p>
                  </a:txBody>
                  <a:tcPr marL="10138" marR="10138" marT="10138" marB="0" anchor="ctr">
                    <a:lnL>
                      <a:noFill/>
                    </a:lnL>
                    <a:lnR>
                      <a:noFill/>
                    </a:lnR>
                    <a:lnT>
                      <a:noFill/>
                    </a:lnT>
                    <a:lnB>
                      <a:noFill/>
                    </a:lnB>
                    <a:solidFill>
                      <a:srgbClr val="FFFFFF"/>
                    </a:solidFill>
                  </a:tcPr>
                </a:tc>
                <a:tc>
                  <a:txBody>
                    <a:bodyPr/>
                    <a:lstStyle/>
                    <a:p>
                      <a:pPr algn="ctr" fontAlgn="ctr"/>
                      <a:r>
                        <a:rPr lang="en-US" sz="1100" b="0" i="0" u="none" strike="noStrike">
                          <a:solidFill>
                            <a:srgbClr val="000000"/>
                          </a:solidFill>
                          <a:effectLst/>
                          <a:latin typeface="Century Gothic" panose="020B0502020202020204" pitchFamily="34" charset="0"/>
                        </a:rPr>
                        <a:t>Y</a:t>
                      </a:r>
                    </a:p>
                  </a:txBody>
                  <a:tcPr marL="10138" marR="10138" marT="10138" marB="0" anchor="ctr">
                    <a:lnL>
                      <a:noFill/>
                    </a:lnL>
                    <a:lnR>
                      <a:noFill/>
                    </a:lnR>
                    <a:lnT>
                      <a:noFill/>
                    </a:lnT>
                    <a:lnB>
                      <a:noFill/>
                    </a:lnB>
                    <a:solidFill>
                      <a:srgbClr val="FFFFFF"/>
                    </a:solidFill>
                  </a:tcPr>
                </a:tc>
                <a:tc>
                  <a:txBody>
                    <a:bodyPr/>
                    <a:lstStyle/>
                    <a:p>
                      <a:pPr algn="ctr" fontAlgn="ctr"/>
                      <a:r>
                        <a:rPr lang="en-US" sz="1100" b="0" i="0" u="none" strike="noStrike">
                          <a:solidFill>
                            <a:srgbClr val="000000"/>
                          </a:solidFill>
                          <a:effectLst/>
                          <a:latin typeface="Century Gothic" panose="020B0502020202020204" pitchFamily="34" charset="0"/>
                        </a:rPr>
                        <a:t>Y</a:t>
                      </a:r>
                    </a:p>
                  </a:txBody>
                  <a:tcPr marL="10138" marR="10138" marT="10138" marB="0" anchor="ctr">
                    <a:lnL>
                      <a:noFill/>
                    </a:lnL>
                    <a:lnR>
                      <a:noFill/>
                    </a:lnR>
                    <a:lnT>
                      <a:noFill/>
                    </a:lnT>
                    <a:lnB>
                      <a:noFill/>
                    </a:lnB>
                    <a:solidFill>
                      <a:srgbClr val="FFFFFF"/>
                    </a:solidFill>
                  </a:tcPr>
                </a:tc>
                <a:extLst>
                  <a:ext uri="{0D108BD9-81ED-4DB2-BD59-A6C34878D82A}">
                    <a16:rowId xmlns:a16="http://schemas.microsoft.com/office/drawing/2014/main" xmlns="" val="998954858"/>
                  </a:ext>
                </a:extLst>
              </a:tr>
              <a:tr h="422213">
                <a:tc vMerge="1">
                  <a:txBody>
                    <a:bodyPr/>
                    <a:lstStyle/>
                    <a:p>
                      <a:endParaRPr lang="en-US"/>
                    </a:p>
                  </a:txBody>
                  <a:tcPr/>
                </a:tc>
                <a:tc>
                  <a:txBody>
                    <a:bodyPr/>
                    <a:lstStyle/>
                    <a:p>
                      <a:pPr algn="l" fontAlgn="ctr"/>
                      <a:r>
                        <a:rPr lang="en-US" sz="1100" b="0" i="0" u="none" strike="noStrike">
                          <a:solidFill>
                            <a:srgbClr val="000000"/>
                          </a:solidFill>
                          <a:effectLst/>
                          <a:latin typeface="Century Gothic" panose="020B0502020202020204" pitchFamily="34" charset="0"/>
                        </a:rPr>
                        <a:t>Writing</a:t>
                      </a:r>
                    </a:p>
                  </a:txBody>
                  <a:tcPr marL="91238" marR="10138" marT="10138" marB="0" anchor="ctr">
                    <a:lnL>
                      <a:noFill/>
                    </a:lnL>
                    <a:lnR>
                      <a:noFill/>
                    </a:lnR>
                    <a:lnT>
                      <a:noFill/>
                    </a:lnT>
                    <a:lnB>
                      <a:noFill/>
                    </a:lnB>
                    <a:solidFill>
                      <a:srgbClr val="FFFFFF"/>
                    </a:solidFill>
                  </a:tcPr>
                </a:tc>
                <a:tc>
                  <a:txBody>
                    <a:bodyPr/>
                    <a:lstStyle/>
                    <a:p>
                      <a:pPr algn="ctr" fontAlgn="ctr"/>
                      <a:r>
                        <a:rPr lang="en-US" sz="1100" b="0" i="0" u="none" strike="noStrike" dirty="0">
                          <a:solidFill>
                            <a:srgbClr val="000000"/>
                          </a:solidFill>
                          <a:effectLst/>
                          <a:latin typeface="Century Gothic" panose="020B0502020202020204" pitchFamily="34" charset="0"/>
                        </a:rPr>
                        <a:t>Y</a:t>
                      </a:r>
                    </a:p>
                  </a:txBody>
                  <a:tcPr marL="10138" marR="10138" marT="10138" marB="0" anchor="ctr">
                    <a:lnL>
                      <a:noFill/>
                    </a:lnL>
                    <a:lnR>
                      <a:noFill/>
                    </a:lnR>
                    <a:lnT>
                      <a:noFill/>
                    </a:lnT>
                    <a:lnB>
                      <a:noFill/>
                    </a:lnB>
                    <a:solidFill>
                      <a:srgbClr val="FFFFFF"/>
                    </a:solidFill>
                  </a:tcPr>
                </a:tc>
                <a:tc>
                  <a:txBody>
                    <a:bodyPr/>
                    <a:lstStyle/>
                    <a:p>
                      <a:pPr algn="ctr" fontAlgn="ctr"/>
                      <a:r>
                        <a:rPr lang="en-US" sz="1100" b="0" i="0" u="none" strike="noStrike" dirty="0">
                          <a:solidFill>
                            <a:srgbClr val="000000"/>
                          </a:solidFill>
                          <a:effectLst/>
                          <a:latin typeface="Century Gothic" panose="020B0502020202020204" pitchFamily="34" charset="0"/>
                        </a:rPr>
                        <a:t>Y</a:t>
                      </a:r>
                    </a:p>
                  </a:txBody>
                  <a:tcPr marL="10138" marR="10138" marT="10138" marB="0" anchor="ctr">
                    <a:lnL>
                      <a:noFill/>
                    </a:lnL>
                    <a:lnR>
                      <a:noFill/>
                    </a:lnR>
                    <a:lnT>
                      <a:noFill/>
                    </a:lnT>
                    <a:lnB>
                      <a:noFill/>
                    </a:lnB>
                    <a:solidFill>
                      <a:srgbClr val="FFFFFF"/>
                    </a:solidFill>
                  </a:tcPr>
                </a:tc>
                <a:tc>
                  <a:txBody>
                    <a:bodyPr/>
                    <a:lstStyle/>
                    <a:p>
                      <a:pPr algn="ctr" fontAlgn="ctr"/>
                      <a:r>
                        <a:rPr lang="en-US" sz="1100" b="0" i="0" u="none" strike="noStrike">
                          <a:solidFill>
                            <a:srgbClr val="000000"/>
                          </a:solidFill>
                          <a:effectLst/>
                          <a:latin typeface="Century Gothic" panose="020B0502020202020204" pitchFamily="34" charset="0"/>
                        </a:rPr>
                        <a:t>Y</a:t>
                      </a:r>
                    </a:p>
                  </a:txBody>
                  <a:tcPr marL="10138" marR="10138" marT="10138" marB="0" anchor="ctr">
                    <a:lnL>
                      <a:noFill/>
                    </a:lnL>
                    <a:lnR>
                      <a:noFill/>
                    </a:lnR>
                    <a:lnT>
                      <a:noFill/>
                    </a:lnT>
                    <a:lnB>
                      <a:noFill/>
                    </a:lnB>
                    <a:solidFill>
                      <a:srgbClr val="FFFFFF"/>
                    </a:solidFill>
                  </a:tcPr>
                </a:tc>
                <a:tc>
                  <a:txBody>
                    <a:bodyPr/>
                    <a:lstStyle/>
                    <a:p>
                      <a:pPr algn="ctr" fontAlgn="ctr"/>
                      <a:r>
                        <a:rPr lang="en-US" sz="1100" b="0" i="0" u="none" strike="noStrike">
                          <a:solidFill>
                            <a:srgbClr val="000000"/>
                          </a:solidFill>
                          <a:effectLst/>
                          <a:latin typeface="Century Gothic" panose="020B0502020202020204" pitchFamily="34" charset="0"/>
                        </a:rPr>
                        <a:t>Y</a:t>
                      </a:r>
                    </a:p>
                  </a:txBody>
                  <a:tcPr marL="10138" marR="10138" marT="10138" marB="0" anchor="ctr">
                    <a:lnL>
                      <a:noFill/>
                    </a:lnL>
                    <a:lnR>
                      <a:noFill/>
                    </a:lnR>
                    <a:lnT>
                      <a:noFill/>
                    </a:lnT>
                    <a:lnB>
                      <a:noFill/>
                    </a:lnB>
                    <a:solidFill>
                      <a:srgbClr val="FFFFFF"/>
                    </a:solidFill>
                  </a:tcPr>
                </a:tc>
                <a:extLst>
                  <a:ext uri="{0D108BD9-81ED-4DB2-BD59-A6C34878D82A}">
                    <a16:rowId xmlns:a16="http://schemas.microsoft.com/office/drawing/2014/main" xmlns="" val="1509036535"/>
                  </a:ext>
                </a:extLst>
              </a:tr>
              <a:tr h="422213">
                <a:tc vMerge="1">
                  <a:txBody>
                    <a:bodyPr/>
                    <a:lstStyle/>
                    <a:p>
                      <a:endParaRPr lang="en-US"/>
                    </a:p>
                  </a:txBody>
                  <a:tcPr/>
                </a:tc>
                <a:tc>
                  <a:txBody>
                    <a:bodyPr/>
                    <a:lstStyle/>
                    <a:p>
                      <a:pPr algn="l" fontAlgn="ctr"/>
                      <a:r>
                        <a:rPr lang="en-US" sz="1100" b="0" i="0" u="none" strike="noStrike">
                          <a:solidFill>
                            <a:srgbClr val="000000"/>
                          </a:solidFill>
                          <a:effectLst/>
                          <a:latin typeface="Century Gothic" panose="020B0502020202020204" pitchFamily="34" charset="0"/>
                        </a:rPr>
                        <a:t>Science</a:t>
                      </a:r>
                    </a:p>
                  </a:txBody>
                  <a:tcPr marL="91238" marR="10138" marT="10138" marB="0" anchor="ctr">
                    <a:lnL>
                      <a:noFill/>
                    </a:lnL>
                    <a:lnR>
                      <a:noFill/>
                    </a:lnR>
                    <a:lnT>
                      <a:noFill/>
                    </a:lnT>
                    <a:lnB>
                      <a:noFill/>
                    </a:lnB>
                    <a:solidFill>
                      <a:srgbClr val="FFFFFF"/>
                    </a:solidFill>
                  </a:tcPr>
                </a:tc>
                <a:tc>
                  <a:txBody>
                    <a:bodyPr/>
                    <a:lstStyle/>
                    <a:p>
                      <a:pPr algn="ctr" fontAlgn="ctr"/>
                      <a:r>
                        <a:rPr lang="en-US" sz="1100" b="0" i="0" u="none" strike="noStrike">
                          <a:solidFill>
                            <a:srgbClr val="000000"/>
                          </a:solidFill>
                          <a:effectLst/>
                          <a:latin typeface="Century Gothic" panose="020B0502020202020204" pitchFamily="34" charset="0"/>
                        </a:rPr>
                        <a:t>Y</a:t>
                      </a:r>
                    </a:p>
                  </a:txBody>
                  <a:tcPr marL="10138" marR="10138" marT="10138" marB="0" anchor="ctr">
                    <a:lnL>
                      <a:noFill/>
                    </a:lnL>
                    <a:lnR>
                      <a:noFill/>
                    </a:lnR>
                    <a:lnT>
                      <a:noFill/>
                    </a:lnT>
                    <a:lnB>
                      <a:noFill/>
                    </a:lnB>
                    <a:solidFill>
                      <a:srgbClr val="FFFFFF"/>
                    </a:solidFill>
                  </a:tcPr>
                </a:tc>
                <a:tc>
                  <a:txBody>
                    <a:bodyPr/>
                    <a:lstStyle/>
                    <a:p>
                      <a:pPr algn="ctr" fontAlgn="ctr"/>
                      <a:r>
                        <a:rPr lang="en-US" sz="1100" b="0" i="0" u="none" strike="noStrike" dirty="0">
                          <a:solidFill>
                            <a:srgbClr val="000000"/>
                          </a:solidFill>
                          <a:effectLst/>
                          <a:latin typeface="Century Gothic" panose="020B0502020202020204" pitchFamily="34" charset="0"/>
                        </a:rPr>
                        <a:t>Y</a:t>
                      </a:r>
                    </a:p>
                  </a:txBody>
                  <a:tcPr marL="10138" marR="10138" marT="10138" marB="0" anchor="ctr">
                    <a:lnL>
                      <a:noFill/>
                    </a:lnL>
                    <a:lnR>
                      <a:noFill/>
                    </a:lnR>
                    <a:lnT>
                      <a:noFill/>
                    </a:lnT>
                    <a:lnB>
                      <a:noFill/>
                    </a:lnB>
                    <a:solidFill>
                      <a:srgbClr val="FFFFFF"/>
                    </a:solidFill>
                  </a:tcPr>
                </a:tc>
                <a:tc>
                  <a:txBody>
                    <a:bodyPr/>
                    <a:lstStyle/>
                    <a:p>
                      <a:pPr algn="ctr" fontAlgn="ctr"/>
                      <a:r>
                        <a:rPr lang="en-US" sz="1100" b="0" i="0" u="none" strike="noStrike" dirty="0">
                          <a:solidFill>
                            <a:srgbClr val="000000"/>
                          </a:solidFill>
                          <a:effectLst/>
                          <a:latin typeface="Century Gothic" panose="020B0502020202020204" pitchFamily="34" charset="0"/>
                        </a:rPr>
                        <a:t>Y</a:t>
                      </a:r>
                    </a:p>
                  </a:txBody>
                  <a:tcPr marL="10138" marR="10138" marT="10138" marB="0" anchor="ctr">
                    <a:lnL>
                      <a:noFill/>
                    </a:lnL>
                    <a:lnR>
                      <a:noFill/>
                    </a:lnR>
                    <a:lnT>
                      <a:noFill/>
                    </a:lnT>
                    <a:lnB>
                      <a:noFill/>
                    </a:lnB>
                    <a:solidFill>
                      <a:srgbClr val="FFFFFF"/>
                    </a:solidFill>
                  </a:tcPr>
                </a:tc>
                <a:tc>
                  <a:txBody>
                    <a:bodyPr/>
                    <a:lstStyle/>
                    <a:p>
                      <a:pPr algn="ctr" fontAlgn="ctr"/>
                      <a:r>
                        <a:rPr lang="en-US" sz="1100" b="0" i="0" u="none" strike="noStrike">
                          <a:solidFill>
                            <a:srgbClr val="000000"/>
                          </a:solidFill>
                          <a:effectLst/>
                          <a:latin typeface="Century Gothic" panose="020B0502020202020204" pitchFamily="34" charset="0"/>
                        </a:rPr>
                        <a:t>Y</a:t>
                      </a:r>
                    </a:p>
                  </a:txBody>
                  <a:tcPr marL="10138" marR="10138" marT="10138" marB="0" anchor="ctr">
                    <a:lnL>
                      <a:noFill/>
                    </a:lnL>
                    <a:lnR>
                      <a:noFill/>
                    </a:lnR>
                    <a:lnT>
                      <a:noFill/>
                    </a:lnT>
                    <a:lnB>
                      <a:noFill/>
                    </a:lnB>
                    <a:solidFill>
                      <a:srgbClr val="FFFFFF"/>
                    </a:solidFill>
                  </a:tcPr>
                </a:tc>
                <a:extLst>
                  <a:ext uri="{0D108BD9-81ED-4DB2-BD59-A6C34878D82A}">
                    <a16:rowId xmlns:a16="http://schemas.microsoft.com/office/drawing/2014/main" xmlns="" val="1378818302"/>
                  </a:ext>
                </a:extLst>
              </a:tr>
              <a:tr h="447048">
                <a:tc vMerge="1">
                  <a:txBody>
                    <a:bodyPr/>
                    <a:lstStyle/>
                    <a:p>
                      <a:endParaRPr lang="en-US"/>
                    </a:p>
                  </a:txBody>
                  <a:tcPr/>
                </a:tc>
                <a:tc>
                  <a:txBody>
                    <a:bodyPr/>
                    <a:lstStyle/>
                    <a:p>
                      <a:pPr algn="l" fontAlgn="ctr"/>
                      <a:r>
                        <a:rPr lang="en-US" sz="1100" b="0" i="0" u="none" strike="noStrike" dirty="0">
                          <a:solidFill>
                            <a:srgbClr val="000000"/>
                          </a:solidFill>
                          <a:effectLst/>
                          <a:latin typeface="Century Gothic" panose="020B0502020202020204" pitchFamily="34" charset="0"/>
                        </a:rPr>
                        <a:t>Social Studies</a:t>
                      </a:r>
                    </a:p>
                  </a:txBody>
                  <a:tcPr marL="91238" marR="10138" marT="10138"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Century Gothic" panose="020B0502020202020204" pitchFamily="34" charset="0"/>
                        </a:rPr>
                        <a:t>Y</a:t>
                      </a:r>
                    </a:p>
                  </a:txBody>
                  <a:tcPr marL="10138" marR="10138" marT="10138"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Century Gothic" panose="020B0502020202020204" pitchFamily="34" charset="0"/>
                        </a:rPr>
                        <a:t>Y</a:t>
                      </a:r>
                    </a:p>
                  </a:txBody>
                  <a:tcPr marL="10138" marR="10138" marT="10138"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dirty="0">
                          <a:solidFill>
                            <a:srgbClr val="000000"/>
                          </a:solidFill>
                          <a:effectLst/>
                          <a:latin typeface="Century Gothic" panose="020B0502020202020204" pitchFamily="34" charset="0"/>
                        </a:rPr>
                        <a:t>Y</a:t>
                      </a:r>
                    </a:p>
                  </a:txBody>
                  <a:tcPr marL="10138" marR="10138" marT="10138"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dirty="0">
                          <a:solidFill>
                            <a:srgbClr val="000000"/>
                          </a:solidFill>
                          <a:effectLst/>
                          <a:latin typeface="Century Gothic" panose="020B0502020202020204" pitchFamily="34" charset="0"/>
                        </a:rPr>
                        <a:t>Y</a:t>
                      </a:r>
                    </a:p>
                  </a:txBody>
                  <a:tcPr marL="10138" marR="10138" marT="10138"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563799991"/>
                  </a:ext>
                </a:extLst>
              </a:tr>
            </a:tbl>
          </a:graphicData>
        </a:graphic>
      </p:graphicFrame>
      <p:pic>
        <p:nvPicPr>
          <p:cNvPr id="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9147419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603591" y="558886"/>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Closing the Gaps</a:t>
            </a:r>
            <a:r>
              <a:rPr lang="en-US" sz="3200" b="1">
                <a:solidFill>
                  <a:schemeClr val="accent2"/>
                </a:solidFill>
                <a:latin typeface="Century Gothic" panose="020B0502020202020204" pitchFamily="34" charset="0"/>
              </a:rPr>
              <a:t>: </a:t>
            </a:r>
            <a:endParaRPr lang="en-US" sz="3200" b="1" smtClean="0">
              <a:solidFill>
                <a:schemeClr val="accent2"/>
              </a:solidFill>
              <a:latin typeface="Century Gothic" panose="020B0502020202020204" pitchFamily="34" charset="0"/>
            </a:endParaRPr>
          </a:p>
          <a:p>
            <a:pPr>
              <a:lnSpc>
                <a:spcPct val="100000"/>
              </a:lnSpc>
            </a:pPr>
            <a:r>
              <a:rPr lang="en-US" sz="3200" dirty="0" smtClean="0">
                <a:solidFill>
                  <a:schemeClr val="tx1"/>
                </a:solidFill>
                <a:latin typeface="Century Gothic" panose="020B0502020202020204" pitchFamily="34" charset="0"/>
              </a:rPr>
              <a:t>Sample </a:t>
            </a:r>
            <a:r>
              <a:rPr lang="en-US" sz="3200" dirty="0">
                <a:solidFill>
                  <a:schemeClr val="tx1"/>
                </a:solidFill>
                <a:latin typeface="Century Gothic" panose="020B0502020202020204" pitchFamily="34" charset="0"/>
              </a:rPr>
              <a:t>Status Report</a:t>
            </a:r>
            <a:endParaRPr lang="en-US" sz="3200" dirty="0">
              <a:solidFill>
                <a:schemeClr val="accent1">
                  <a:lumMod val="75000"/>
                </a:schemeClr>
              </a:solidFill>
              <a:latin typeface="Century Gothic" panose="020B0502020202020204" pitchFamily="34" charset="0"/>
            </a:endParaRPr>
          </a:p>
        </p:txBody>
      </p:sp>
      <p:graphicFrame>
        <p:nvGraphicFramePr>
          <p:cNvPr id="2" name="Table 1">
            <a:extLst>
              <a:ext uri="{FF2B5EF4-FFF2-40B4-BE49-F238E27FC236}">
                <a16:creationId xmlns:a16="http://schemas.microsoft.com/office/drawing/2014/main" xmlns="" id="{75B4E8A7-2E98-44DD-848C-0A9148B9E913}"/>
              </a:ext>
            </a:extLst>
          </p:cNvPr>
          <p:cNvGraphicFramePr>
            <a:graphicFrameLocks noGrp="1"/>
          </p:cNvGraphicFramePr>
          <p:nvPr>
            <p:extLst>
              <p:ext uri="{D42A27DB-BD31-4B8C-83A1-F6EECF244321}">
                <p14:modId xmlns:p14="http://schemas.microsoft.com/office/powerpoint/2010/main" val="2129388564"/>
              </p:ext>
            </p:extLst>
          </p:nvPr>
        </p:nvGraphicFramePr>
        <p:xfrm>
          <a:off x="854306" y="1809837"/>
          <a:ext cx="6872031" cy="2996530"/>
        </p:xfrm>
        <a:graphic>
          <a:graphicData uri="http://schemas.openxmlformats.org/drawingml/2006/table">
            <a:tbl>
              <a:tblPr/>
              <a:tblGrid>
                <a:gridCol w="702883">
                  <a:extLst>
                    <a:ext uri="{9D8B030D-6E8A-4147-A177-3AD203B41FA5}">
                      <a16:colId xmlns:a16="http://schemas.microsoft.com/office/drawing/2014/main" xmlns="" val="2064361435"/>
                    </a:ext>
                  </a:extLst>
                </a:gridCol>
                <a:gridCol w="2963271">
                  <a:extLst>
                    <a:ext uri="{9D8B030D-6E8A-4147-A177-3AD203B41FA5}">
                      <a16:colId xmlns:a16="http://schemas.microsoft.com/office/drawing/2014/main" xmlns="" val="2890245138"/>
                    </a:ext>
                  </a:extLst>
                </a:gridCol>
                <a:gridCol w="188723">
                  <a:extLst>
                    <a:ext uri="{9D8B030D-6E8A-4147-A177-3AD203B41FA5}">
                      <a16:colId xmlns:a16="http://schemas.microsoft.com/office/drawing/2014/main" xmlns="" val="544717133"/>
                    </a:ext>
                  </a:extLst>
                </a:gridCol>
                <a:gridCol w="702882">
                  <a:extLst>
                    <a:ext uri="{9D8B030D-6E8A-4147-A177-3AD203B41FA5}">
                      <a16:colId xmlns:a16="http://schemas.microsoft.com/office/drawing/2014/main" xmlns="" val="990312986"/>
                    </a:ext>
                  </a:extLst>
                </a:gridCol>
                <a:gridCol w="702883">
                  <a:extLst>
                    <a:ext uri="{9D8B030D-6E8A-4147-A177-3AD203B41FA5}">
                      <a16:colId xmlns:a16="http://schemas.microsoft.com/office/drawing/2014/main" xmlns="" val="1437968060"/>
                    </a:ext>
                  </a:extLst>
                </a:gridCol>
                <a:gridCol w="198531">
                  <a:extLst>
                    <a:ext uri="{9D8B030D-6E8A-4147-A177-3AD203B41FA5}">
                      <a16:colId xmlns:a16="http://schemas.microsoft.com/office/drawing/2014/main" xmlns="" val="2024564728"/>
                    </a:ext>
                  </a:extLst>
                </a:gridCol>
                <a:gridCol w="637878">
                  <a:extLst>
                    <a:ext uri="{9D8B030D-6E8A-4147-A177-3AD203B41FA5}">
                      <a16:colId xmlns:a16="http://schemas.microsoft.com/office/drawing/2014/main" xmlns="" val="3593161446"/>
                    </a:ext>
                  </a:extLst>
                </a:gridCol>
                <a:gridCol w="120993">
                  <a:extLst>
                    <a:ext uri="{9D8B030D-6E8A-4147-A177-3AD203B41FA5}">
                      <a16:colId xmlns:a16="http://schemas.microsoft.com/office/drawing/2014/main" xmlns="" val="109978663"/>
                    </a:ext>
                  </a:extLst>
                </a:gridCol>
                <a:gridCol w="653987">
                  <a:extLst>
                    <a:ext uri="{9D8B030D-6E8A-4147-A177-3AD203B41FA5}">
                      <a16:colId xmlns:a16="http://schemas.microsoft.com/office/drawing/2014/main" xmlns="" val="1497866370"/>
                    </a:ext>
                  </a:extLst>
                </a:gridCol>
              </a:tblGrid>
              <a:tr h="186327">
                <a:tc>
                  <a:txBody>
                    <a:bodyPr/>
                    <a:lstStyle/>
                    <a:p>
                      <a:pPr algn="l" fontAlgn="b"/>
                      <a:endParaRPr lang="en-US" sz="1200" b="0" i="0" u="none" strike="noStrike" dirty="0">
                        <a:solidFill>
                          <a:srgbClr val="000000"/>
                        </a:solidFill>
                        <a:effectLst/>
                        <a:latin typeface="Century Gothic" panose="020B0502020202020204" pitchFamily="34" charset="0"/>
                      </a:endParaRPr>
                    </a:p>
                  </a:txBody>
                  <a:tcPr marL="10138" marR="10138" marT="10138" marB="0" anchor="b">
                    <a:lnL>
                      <a:noFill/>
                    </a:lnL>
                    <a:lnR>
                      <a:noFill/>
                    </a:lnR>
                    <a:lnT>
                      <a:noFill/>
                    </a:lnT>
                    <a:lnB>
                      <a:noFill/>
                    </a:lnB>
                  </a:tcPr>
                </a:tc>
                <a:tc>
                  <a:txBody>
                    <a:bodyPr/>
                    <a:lstStyle/>
                    <a:p>
                      <a:pPr algn="l" fontAlgn="t"/>
                      <a:r>
                        <a:rPr lang="en-US" sz="1200" b="1" i="0" u="none" strike="noStrike">
                          <a:solidFill>
                            <a:srgbClr val="000000"/>
                          </a:solidFill>
                          <a:effectLst/>
                          <a:latin typeface="Century Gothic" panose="020B0502020202020204" pitchFamily="34" charset="0"/>
                        </a:rPr>
                        <a:t> </a:t>
                      </a:r>
                    </a:p>
                  </a:txBody>
                  <a:tcPr marL="10138" marR="10138" marT="10138" marB="0">
                    <a:lnL>
                      <a:noFill/>
                    </a:lnL>
                    <a:lnR>
                      <a:noFill/>
                    </a:lnR>
                    <a:lnT>
                      <a:noFill/>
                    </a:lnT>
                    <a:lnB>
                      <a:noFill/>
                    </a:lnB>
                    <a:solidFill>
                      <a:srgbClr val="FFFFFF"/>
                    </a:solidFill>
                  </a:tcPr>
                </a:tc>
                <a:tc gridSpan="2">
                  <a:txBody>
                    <a:bodyPr/>
                    <a:lstStyle/>
                    <a:p>
                      <a:pPr algn="ctr" fontAlgn="t"/>
                      <a:r>
                        <a:rPr lang="en-US" sz="1200" b="1" i="0" u="none" strike="noStrike" dirty="0">
                          <a:solidFill>
                            <a:srgbClr val="000000"/>
                          </a:solidFill>
                          <a:effectLst/>
                          <a:latin typeface="Century Gothic" panose="020B0502020202020204" pitchFamily="34" charset="0"/>
                        </a:rPr>
                        <a:t>All</a:t>
                      </a:r>
                    </a:p>
                  </a:txBody>
                  <a:tcPr marL="10138" marR="10138" marT="10138" marB="0" anchor="b">
                    <a:lnL>
                      <a:noFill/>
                    </a:lnL>
                    <a:lnR>
                      <a:noFill/>
                    </a:lnR>
                    <a:lnT>
                      <a:noFill/>
                    </a:lnT>
                    <a:lnB>
                      <a:noFill/>
                    </a:lnB>
                    <a:solidFill>
                      <a:srgbClr val="FFFFFF"/>
                    </a:solidFill>
                  </a:tcPr>
                </a:tc>
                <a:tc hMerge="1">
                  <a:txBody>
                    <a:bodyPr/>
                    <a:lstStyle/>
                    <a:p>
                      <a:pPr algn="ctr" fontAlgn="t"/>
                      <a:r>
                        <a:rPr lang="en-US" sz="1400" b="1" i="0" u="none" strike="noStrike">
                          <a:solidFill>
                            <a:srgbClr val="000000"/>
                          </a:solidFill>
                          <a:effectLst/>
                          <a:latin typeface="Century Gothic" panose="020B0502020202020204" pitchFamily="34" charset="0"/>
                        </a:rPr>
                        <a:t>African</a:t>
                      </a:r>
                    </a:p>
                  </a:txBody>
                  <a:tcPr marL="13517" marR="13517" marT="13517" marB="0">
                    <a:lnL>
                      <a:noFill/>
                    </a:lnL>
                    <a:lnR>
                      <a:noFill/>
                    </a:lnR>
                    <a:lnT>
                      <a:noFill/>
                    </a:lnT>
                    <a:lnB>
                      <a:noFill/>
                    </a:lnB>
                    <a:solidFill>
                      <a:srgbClr val="FFFFFF"/>
                    </a:solidFill>
                  </a:tcPr>
                </a:tc>
                <a:tc gridSpan="2">
                  <a:txBody>
                    <a:bodyPr/>
                    <a:lstStyle/>
                    <a:p>
                      <a:pPr algn="l" fontAlgn="t"/>
                      <a:r>
                        <a:rPr lang="en-US" sz="1400" b="1" i="0" u="none" strike="noStrike">
                          <a:solidFill>
                            <a:srgbClr val="000000"/>
                          </a:solidFill>
                          <a:effectLst/>
                          <a:latin typeface="Century Gothic" panose="020B0502020202020204" pitchFamily="34" charset="0"/>
                        </a:rPr>
                        <a:t> </a:t>
                      </a:r>
                    </a:p>
                    <a:p>
                      <a:pPr algn="ctr" fontAlgn="t"/>
                      <a:r>
                        <a:rPr lang="en-US" sz="1200" b="1" i="0" u="none" strike="noStrike" dirty="0">
                          <a:solidFill>
                            <a:srgbClr val="000000"/>
                          </a:solidFill>
                          <a:effectLst/>
                          <a:latin typeface="Century Gothic" panose="020B0502020202020204" pitchFamily="34" charset="0"/>
                        </a:rPr>
                        <a:t>African</a:t>
                      </a:r>
                    </a:p>
                  </a:txBody>
                  <a:tcPr marL="10138" marR="10138" marT="10138" marB="0">
                    <a:lnL>
                      <a:noFill/>
                    </a:lnL>
                    <a:lnR>
                      <a:noFill/>
                    </a:lnR>
                    <a:lnT>
                      <a:noFill/>
                    </a:lnT>
                    <a:lnB>
                      <a:noFill/>
                    </a:lnB>
                    <a:solidFill>
                      <a:srgbClr val="FFFFFF"/>
                    </a:solidFill>
                  </a:tcPr>
                </a:tc>
                <a:tc hMerge="1">
                  <a:txBody>
                    <a:bodyPr/>
                    <a:lstStyle/>
                    <a:p>
                      <a:pPr algn="l" fontAlgn="b"/>
                      <a:endParaRPr lang="en-US" sz="1400" b="0" i="0" u="none" strike="noStrike" dirty="0">
                        <a:solidFill>
                          <a:srgbClr val="000000"/>
                        </a:solidFill>
                        <a:effectLst/>
                        <a:latin typeface="Century Gothic" panose="020B0502020202020204" pitchFamily="34" charset="0"/>
                      </a:endParaRPr>
                    </a:p>
                  </a:txBody>
                  <a:tcPr marL="13517" marR="13517" marT="13517" marB="0" anchor="b">
                    <a:lnL>
                      <a:noFill/>
                    </a:lnL>
                    <a:lnR>
                      <a:noFill/>
                    </a:lnR>
                    <a:lnT>
                      <a:noFill/>
                    </a:lnT>
                    <a:lnB>
                      <a:noFill/>
                    </a:lnB>
                    <a:solidFill>
                      <a:srgbClr val="FFFFFF"/>
                    </a:solidFill>
                  </a:tcPr>
                </a:tc>
                <a:tc gridSpan="2">
                  <a:txBody>
                    <a:bodyPr/>
                    <a:lstStyle/>
                    <a:p>
                      <a:r>
                        <a:rPr lang="en-US" sz="1200" b="1" i="0" u="none" strike="noStrike">
                          <a:solidFill>
                            <a:srgbClr val="000000"/>
                          </a:solidFill>
                          <a:effectLst/>
                          <a:latin typeface="Century Gothic" panose="020B0502020202020204" pitchFamily="34" charset="0"/>
                        </a:rPr>
                        <a:t> </a:t>
                      </a:r>
                      <a:endParaRPr lang="en-US" sz="1600"/>
                    </a:p>
                  </a:txBody>
                  <a:tcPr marL="10138" marR="10138" marT="10138" marB="0">
                    <a:lnL>
                      <a:noFill/>
                    </a:lnL>
                    <a:lnR>
                      <a:noFill/>
                    </a:lnR>
                    <a:lnT>
                      <a:noFill/>
                    </a:lnT>
                    <a:lnB>
                      <a:noFill/>
                    </a:lnB>
                    <a:solidFill>
                      <a:srgbClr val="FFFFFF"/>
                    </a:solidFill>
                  </a:tcPr>
                </a:tc>
                <a:tc hMerge="1">
                  <a:txBody>
                    <a:bodyPr/>
                    <a:lstStyle/>
                    <a:p>
                      <a:pPr algn="l" fontAlgn="t"/>
                      <a:r>
                        <a:rPr lang="en-US" sz="1400" b="1" i="0" u="none" strike="noStrike">
                          <a:solidFill>
                            <a:srgbClr val="000000"/>
                          </a:solidFill>
                          <a:effectLst/>
                          <a:latin typeface="Century Gothic" panose="020B0502020202020204" pitchFamily="34" charset="0"/>
                        </a:rPr>
                        <a:t> </a:t>
                      </a:r>
                    </a:p>
                  </a:txBody>
                  <a:tcPr marL="13517" marR="13517" marT="13517" marB="0">
                    <a:lnL>
                      <a:noFill/>
                    </a:lnL>
                    <a:lnR>
                      <a:noFill/>
                    </a:lnR>
                    <a:lnT>
                      <a:noFill/>
                    </a:lnT>
                    <a:lnB>
                      <a:noFill/>
                    </a:lnB>
                    <a:solidFill>
                      <a:srgbClr val="FFFFFF"/>
                    </a:solidFill>
                  </a:tcPr>
                </a:tc>
                <a:tc>
                  <a:txBody>
                    <a:bodyPr/>
                    <a:lstStyle/>
                    <a:p>
                      <a:pPr algn="l" fontAlgn="t"/>
                      <a:r>
                        <a:rPr lang="en-US" sz="1200" b="1" i="0" u="none" strike="noStrike">
                          <a:solidFill>
                            <a:srgbClr val="000000"/>
                          </a:solidFill>
                          <a:effectLst/>
                          <a:latin typeface="Century Gothic" panose="020B0502020202020204" pitchFamily="34" charset="0"/>
                        </a:rPr>
                        <a:t> </a:t>
                      </a:r>
                    </a:p>
                  </a:txBody>
                  <a:tcPr marL="10138" marR="10138" marT="10138" marB="0">
                    <a:lnL>
                      <a:noFill/>
                    </a:lnL>
                    <a:lnR>
                      <a:noFill/>
                    </a:lnR>
                    <a:lnT>
                      <a:noFill/>
                    </a:lnT>
                    <a:lnB>
                      <a:noFill/>
                    </a:lnB>
                    <a:solidFill>
                      <a:srgbClr val="FFFFFF"/>
                    </a:solidFill>
                  </a:tcPr>
                </a:tc>
                <a:extLst>
                  <a:ext uri="{0D108BD9-81ED-4DB2-BD59-A6C34878D82A}">
                    <a16:rowId xmlns:a16="http://schemas.microsoft.com/office/drawing/2014/main" xmlns="" val="3375325051"/>
                  </a:ext>
                </a:extLst>
              </a:tr>
              <a:tr h="362029">
                <a:tc>
                  <a:txBody>
                    <a:bodyPr/>
                    <a:lstStyle/>
                    <a:p>
                      <a:pPr algn="l" fontAlgn="b"/>
                      <a:endParaRPr lang="en-US" sz="1200" b="0" i="0" u="none" strike="noStrike" dirty="0">
                        <a:solidFill>
                          <a:srgbClr val="000000"/>
                        </a:solidFill>
                        <a:effectLst/>
                        <a:latin typeface="Century Gothic" panose="020B0502020202020204" pitchFamily="34" charset="0"/>
                      </a:endParaRPr>
                    </a:p>
                  </a:txBody>
                  <a:tcPr marL="10138" marR="10138" marT="10138"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t"/>
                      <a:r>
                        <a:rPr lang="en-US" sz="1200" b="1" i="0" u="none" strike="noStrike" dirty="0">
                          <a:solidFill>
                            <a:srgbClr val="000000"/>
                          </a:solidFill>
                          <a:effectLst/>
                          <a:latin typeface="Century Gothic" panose="020B0502020202020204" pitchFamily="34" charset="0"/>
                        </a:rPr>
                        <a:t> </a:t>
                      </a:r>
                    </a:p>
                  </a:txBody>
                  <a:tcPr marL="10138" marR="10138" marT="10138"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c gridSpan="2">
                  <a:txBody>
                    <a:bodyPr/>
                    <a:lstStyle/>
                    <a:p>
                      <a:pPr algn="ctr" fontAlgn="t"/>
                      <a:r>
                        <a:rPr lang="en-US" sz="1200" b="1" i="0" u="none" strike="noStrike" dirty="0">
                          <a:solidFill>
                            <a:srgbClr val="000000"/>
                          </a:solidFill>
                          <a:effectLst/>
                          <a:latin typeface="Century Gothic" panose="020B0502020202020204" pitchFamily="34" charset="0"/>
                        </a:rPr>
                        <a:t>Students</a:t>
                      </a:r>
                    </a:p>
                  </a:txBody>
                  <a:tcPr marL="10138" marR="10138" marT="10138"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c hMerge="1">
                  <a:txBody>
                    <a:bodyPr/>
                    <a:lstStyle/>
                    <a:p>
                      <a:pPr algn="ctr" fontAlgn="t"/>
                      <a:r>
                        <a:rPr lang="en-US" sz="1400" b="1" i="0" u="none" strike="noStrike" dirty="0">
                          <a:solidFill>
                            <a:srgbClr val="000000"/>
                          </a:solidFill>
                          <a:effectLst/>
                          <a:latin typeface="Century Gothic" panose="020B0502020202020204" pitchFamily="34" charset="0"/>
                        </a:rPr>
                        <a:t>American</a:t>
                      </a:r>
                    </a:p>
                  </a:txBody>
                  <a:tcPr marL="13517" marR="13517" marT="13517"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fontAlgn="t"/>
                      <a:r>
                        <a:rPr lang="en-US" sz="1200" b="1" i="0" u="none" strike="noStrike" dirty="0" smtClean="0">
                          <a:solidFill>
                            <a:srgbClr val="000000"/>
                          </a:solidFill>
                          <a:effectLst/>
                          <a:latin typeface="Century Gothic" panose="020B0502020202020204" pitchFamily="34" charset="0"/>
                        </a:rPr>
                        <a:t>American</a:t>
                      </a:r>
                      <a:endParaRPr lang="en-US" sz="1200" b="1" i="0" u="none" strike="noStrike" dirty="0">
                        <a:solidFill>
                          <a:srgbClr val="000000"/>
                        </a:solidFill>
                        <a:effectLst/>
                        <a:latin typeface="Century Gothic" panose="020B0502020202020204" pitchFamily="34" charset="0"/>
                      </a:endParaRPr>
                    </a:p>
                  </a:txBody>
                  <a:tcPr marL="10138" marR="10138" marT="10138"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c hMerge="1">
                  <a:txBody>
                    <a:bodyPr/>
                    <a:lstStyle/>
                    <a:p>
                      <a:pPr algn="l" fontAlgn="b"/>
                      <a:endParaRPr lang="en-US" sz="1400" b="0" i="0" u="none" strike="noStrike" dirty="0">
                        <a:solidFill>
                          <a:srgbClr val="000000"/>
                        </a:solidFill>
                        <a:effectLst/>
                        <a:latin typeface="Century Gothic" panose="020B0502020202020204" pitchFamily="34" charset="0"/>
                      </a:endParaRPr>
                    </a:p>
                  </a:txBody>
                  <a:tcPr marL="13517" marR="13517" marT="13517"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r>
                        <a:rPr lang="en-US" sz="1200" b="1" i="0" u="none" strike="noStrike" dirty="0">
                          <a:solidFill>
                            <a:srgbClr val="000000"/>
                          </a:solidFill>
                          <a:effectLst/>
                          <a:latin typeface="Century Gothic" panose="020B0502020202020204" pitchFamily="34" charset="0"/>
                        </a:rPr>
                        <a:t>Hispanic</a:t>
                      </a:r>
                      <a:endParaRPr lang="en-US" sz="1600" dirty="0"/>
                    </a:p>
                  </a:txBody>
                  <a:tcPr marL="10138" marR="10138" marT="10138"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c hMerge="1">
                  <a:txBody>
                    <a:bodyPr/>
                    <a:lstStyle/>
                    <a:p>
                      <a:pPr algn="l" fontAlgn="t"/>
                      <a:r>
                        <a:rPr lang="en-US" sz="1400" b="1" i="0" u="none" strike="noStrike" dirty="0">
                          <a:solidFill>
                            <a:srgbClr val="000000"/>
                          </a:solidFill>
                          <a:effectLst/>
                          <a:latin typeface="Century Gothic" panose="020B0502020202020204" pitchFamily="34" charset="0"/>
                        </a:rPr>
                        <a:t> </a:t>
                      </a:r>
                    </a:p>
                  </a:txBody>
                  <a:tcPr marL="13517" marR="13517" marT="13517"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200" b="1" i="0" u="none" strike="noStrike" dirty="0">
                          <a:solidFill>
                            <a:srgbClr val="000000"/>
                          </a:solidFill>
                          <a:effectLst/>
                          <a:latin typeface="Century Gothic" panose="020B0502020202020204" pitchFamily="34" charset="0"/>
                        </a:rPr>
                        <a:t>White</a:t>
                      </a:r>
                    </a:p>
                  </a:txBody>
                  <a:tcPr marL="10138" marR="10138" marT="10138"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2800189577"/>
                  </a:ext>
                </a:extLst>
              </a:tr>
              <a:tr h="272737">
                <a:tc rowSpan="8">
                  <a:txBody>
                    <a:bodyPr/>
                    <a:lstStyle/>
                    <a:p>
                      <a:pPr algn="ctr" fontAlgn="ctr"/>
                      <a:r>
                        <a:rPr lang="en-US" sz="1200" b="1" i="0" u="none" strike="noStrike" dirty="0">
                          <a:solidFill>
                            <a:srgbClr val="000000"/>
                          </a:solidFill>
                          <a:effectLst/>
                          <a:latin typeface="Century Gothic" panose="020B0502020202020204" pitchFamily="34" charset="0"/>
                        </a:rPr>
                        <a:t>Growth (EL &amp; MS)/</a:t>
                      </a:r>
                      <a:br>
                        <a:rPr lang="en-US" sz="1200" b="1" i="0" u="none" strike="noStrike" dirty="0">
                          <a:solidFill>
                            <a:srgbClr val="000000"/>
                          </a:solidFill>
                          <a:effectLst/>
                          <a:latin typeface="Century Gothic" panose="020B0502020202020204" pitchFamily="34" charset="0"/>
                        </a:rPr>
                      </a:br>
                      <a:r>
                        <a:rPr lang="en-US" sz="1200" b="1" i="0" u="none" strike="noStrike" dirty="0">
                          <a:solidFill>
                            <a:srgbClr val="000000"/>
                          </a:solidFill>
                          <a:effectLst/>
                          <a:latin typeface="Century Gothic" panose="020B0502020202020204" pitchFamily="34" charset="0"/>
                        </a:rPr>
                        <a:t>Graduation Rates (HS &amp; K12)</a:t>
                      </a:r>
                    </a:p>
                  </a:txBody>
                  <a:tcPr marL="4672" marR="4672" marT="4672" marB="0" vert="vert27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gridSpan="5">
                  <a:txBody>
                    <a:bodyPr/>
                    <a:lstStyle/>
                    <a:p>
                      <a:pPr algn="l" fontAlgn="t"/>
                      <a:r>
                        <a:rPr lang="en-US" sz="1200" b="1" i="0" u="none" strike="noStrike" dirty="0">
                          <a:solidFill>
                            <a:srgbClr val="000000"/>
                          </a:solidFill>
                          <a:effectLst/>
                          <a:latin typeface="Century Gothic" panose="020B0502020202020204" pitchFamily="34" charset="0"/>
                        </a:rPr>
                        <a:t>STAAR Growth Status (Elementary and Middle Schools)</a:t>
                      </a:r>
                    </a:p>
                  </a:txBody>
                  <a:tcPr marL="42049" marR="4672" marT="4672" marB="0">
                    <a:lnL>
                      <a:noFill/>
                    </a:lnL>
                    <a:lnR>
                      <a:noFill/>
                    </a:lnR>
                    <a:lnT w="12700" cap="flat" cmpd="sng" algn="ctr">
                      <a:solidFill>
                        <a:schemeClr val="tx1"/>
                      </a:solidFill>
                      <a:prstDash val="solid"/>
                      <a:round/>
                      <a:headEnd type="none" w="med" len="med"/>
                      <a:tailEnd type="none" w="med" len="med"/>
                    </a:lnT>
                    <a:lnB>
                      <a:noFill/>
                    </a:lnB>
                    <a:solidFill>
                      <a:srgbClr val="FFFFFF"/>
                    </a:solidFill>
                  </a:tcPr>
                </a:tc>
                <a:tc hMerge="1">
                  <a:txBody>
                    <a:bodyPr/>
                    <a:lstStyle/>
                    <a:p>
                      <a:endParaRPr lang="en-US"/>
                    </a:p>
                  </a:txBody>
                  <a:tcPr>
                    <a:lnT w="12700" cap="flat" cmpd="sng" algn="ctr">
                      <a:solidFill>
                        <a:schemeClr val="tx1"/>
                      </a:solidFill>
                      <a:prstDash val="solid"/>
                      <a:round/>
                      <a:headEnd type="none" w="med" len="med"/>
                      <a:tailEnd type="none" w="med" len="med"/>
                    </a:lnT>
                  </a:tcPr>
                </a:tc>
                <a:tc hMerge="1">
                  <a:txBody>
                    <a:bodyPr/>
                    <a:lstStyle/>
                    <a:p>
                      <a:endParaRPr lang="en-US"/>
                    </a:p>
                  </a:txBody>
                  <a:tcPr>
                    <a:lnL w="12700" cmpd="sng">
                      <a:noFill/>
                      <a:prstDash val="solid"/>
                    </a:lnL>
                    <a:lnT w="12700" cap="flat" cmpd="sng" algn="ctr">
                      <a:solidFill>
                        <a:srgbClr val="000000"/>
                      </a:solidFill>
                      <a:prstDash val="solid"/>
                      <a:round/>
                      <a:headEnd type="none" w="med" len="med"/>
                      <a:tailEnd type="none" w="med" len="med"/>
                    </a:lnT>
                  </a:tcPr>
                </a:tc>
                <a:tc hMerge="1">
                  <a:txBody>
                    <a:bodyPr/>
                    <a:lstStyle/>
                    <a:p>
                      <a:endParaRPr lang="en-US"/>
                    </a:p>
                  </a:txBody>
                  <a:tcPr>
                    <a:lnL w="12700" cmpd="sng">
                      <a:noFill/>
                      <a:prstDash val="solid"/>
                    </a:lnL>
                    <a:lnT w="12700" cap="flat" cmpd="sng" algn="ctr">
                      <a:solidFill>
                        <a:srgbClr val="000000"/>
                      </a:solidFill>
                      <a:prstDash val="solid"/>
                      <a:round/>
                      <a:headEnd type="none" w="med" len="med"/>
                      <a:tailEnd type="none" w="med" len="med"/>
                    </a:lnT>
                  </a:tcPr>
                </a:tc>
                <a:tc hMerge="1">
                  <a:txBody>
                    <a:bodyPr/>
                    <a:lstStyle/>
                    <a:p>
                      <a:pPr algn="l" fontAlgn="t"/>
                      <a:endParaRPr lang="en-US" sz="1200" b="1" i="0" u="none" strike="noStrike" dirty="0">
                        <a:solidFill>
                          <a:srgbClr val="000000"/>
                        </a:solidFill>
                        <a:effectLst/>
                        <a:latin typeface="Century Gothic" panose="020B0502020202020204" pitchFamily="34" charset="0"/>
                      </a:endParaRPr>
                    </a:p>
                  </a:txBody>
                  <a:tcPr marL="4672" marR="4672" marT="4672"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pPr algn="l" fontAlgn="t"/>
                      <a:r>
                        <a:rPr lang="en-US" sz="1200" b="1" i="0" u="none" strike="noStrike" dirty="0">
                          <a:solidFill>
                            <a:srgbClr val="000000"/>
                          </a:solidFill>
                          <a:effectLst/>
                          <a:latin typeface="Century Gothic" panose="020B0502020202020204" pitchFamily="34" charset="0"/>
                        </a:rPr>
                        <a:t> </a:t>
                      </a:r>
                    </a:p>
                  </a:txBody>
                  <a:tcPr marL="4672" marR="4672" marT="4672" marB="0">
                    <a:lnL>
                      <a:noFill/>
                    </a:lnL>
                    <a:lnR>
                      <a:noFill/>
                    </a:lnR>
                    <a:lnT w="12700" cap="flat" cmpd="sng" algn="ctr">
                      <a:solidFill>
                        <a:schemeClr val="tx1"/>
                      </a:solidFill>
                      <a:prstDash val="solid"/>
                      <a:round/>
                      <a:headEnd type="none" w="med" len="med"/>
                      <a:tailEnd type="none" w="med" len="med"/>
                    </a:lnT>
                    <a:lnB>
                      <a:noFill/>
                    </a:lnB>
                    <a:solidFill>
                      <a:srgbClr val="FFFFFF"/>
                    </a:solidFill>
                  </a:tcPr>
                </a:tc>
                <a:tc hMerge="1">
                  <a:txBody>
                    <a:bodyPr/>
                    <a:lstStyle/>
                    <a:p>
                      <a:pPr algn="l" fontAlgn="t"/>
                      <a:endParaRPr lang="en-US" sz="1200" b="1" i="0" u="none" strike="noStrike" dirty="0">
                        <a:solidFill>
                          <a:srgbClr val="000000"/>
                        </a:solidFill>
                        <a:effectLst/>
                        <a:latin typeface="Century Gothic" panose="020B0502020202020204" pitchFamily="34" charset="0"/>
                      </a:endParaRPr>
                    </a:p>
                  </a:txBody>
                  <a:tcPr marL="4672" marR="4672" marT="4672"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t"/>
                      <a:r>
                        <a:rPr lang="en-US" sz="1200" b="1" i="0" u="none" strike="noStrike" dirty="0">
                          <a:solidFill>
                            <a:srgbClr val="000000"/>
                          </a:solidFill>
                          <a:effectLst/>
                          <a:latin typeface="Century Gothic" panose="020B0502020202020204" pitchFamily="34" charset="0"/>
                        </a:rPr>
                        <a:t> </a:t>
                      </a:r>
                    </a:p>
                  </a:txBody>
                  <a:tcPr marL="4672" marR="4672" marT="4672" marB="0">
                    <a:lnL>
                      <a:noFill/>
                    </a:lnL>
                    <a:lnR>
                      <a:noFill/>
                    </a:lnR>
                    <a:lnT w="12700" cap="flat" cmpd="sng" algn="ctr">
                      <a:solidFill>
                        <a:schemeClr val="tx1"/>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4202863551"/>
                  </a:ext>
                </a:extLst>
              </a:tr>
              <a:tr h="272737">
                <a:tc vMerge="1">
                  <a:txBody>
                    <a:bodyPr/>
                    <a:lstStyle/>
                    <a:p>
                      <a:endParaRPr lang="en-US"/>
                    </a:p>
                  </a:txBody>
                  <a:tcPr/>
                </a:tc>
                <a:tc>
                  <a:txBody>
                    <a:bodyPr/>
                    <a:lstStyle/>
                    <a:p>
                      <a:pPr algn="l" fontAlgn="ctr"/>
                      <a:r>
                        <a:rPr lang="en-US" sz="1200" b="0" i="0" u="none" strike="noStrike">
                          <a:solidFill>
                            <a:srgbClr val="000000"/>
                          </a:solidFill>
                          <a:effectLst/>
                          <a:latin typeface="Century Gothic" panose="020B0502020202020204" pitchFamily="34" charset="0"/>
                        </a:rPr>
                        <a:t>Target </a:t>
                      </a:r>
                    </a:p>
                  </a:txBody>
                  <a:tcPr marL="42049" marR="4672" marT="4672" marB="0" anchor="ctr">
                    <a:lnL>
                      <a:noFill/>
                    </a:lnL>
                    <a:lnR>
                      <a:noFill/>
                    </a:lnR>
                    <a:lnT>
                      <a:noFill/>
                    </a:lnT>
                    <a:lnB>
                      <a:noFill/>
                    </a:lnB>
                    <a:solidFill>
                      <a:srgbClr val="FFFFFF"/>
                    </a:solidFill>
                  </a:tcPr>
                </a:tc>
                <a:tc gridSpan="2">
                  <a:txBody>
                    <a:bodyPr/>
                    <a:lstStyle/>
                    <a:p>
                      <a:pPr algn="ctr" fontAlgn="ctr"/>
                      <a:r>
                        <a:rPr lang="en-US" sz="1200" b="0" i="0" u="none" strike="noStrike" dirty="0">
                          <a:solidFill>
                            <a:srgbClr val="000000"/>
                          </a:solidFill>
                          <a:effectLst/>
                          <a:latin typeface="Century Gothic" panose="020B0502020202020204" pitchFamily="34" charset="0"/>
                        </a:rPr>
                        <a:t>70.0%</a:t>
                      </a:r>
                    </a:p>
                  </a:txBody>
                  <a:tcPr marL="4672" marR="4672" marT="4672" marB="0" anchor="ctr">
                    <a:lnL>
                      <a:noFill/>
                    </a:lnL>
                    <a:lnR>
                      <a:noFill/>
                    </a:lnR>
                    <a:lnB>
                      <a:noFill/>
                    </a:lnB>
                    <a:solidFill>
                      <a:srgbClr val="FFFFFF"/>
                    </a:solidFill>
                  </a:tcPr>
                </a:tc>
                <a:tc hMerge="1">
                  <a:txBody>
                    <a:bodyPr/>
                    <a:lstStyle/>
                    <a:p>
                      <a:pPr algn="ctr" fontAlgn="ctr"/>
                      <a:r>
                        <a:rPr lang="en-US" sz="1400" b="0" i="0" u="none" strike="noStrike">
                          <a:solidFill>
                            <a:srgbClr val="000000"/>
                          </a:solidFill>
                          <a:effectLst/>
                          <a:latin typeface="Century Gothic" panose="020B0502020202020204" pitchFamily="34" charset="0"/>
                        </a:rPr>
                        <a:t>##%</a:t>
                      </a:r>
                    </a:p>
                  </a:txBody>
                  <a:tcPr marL="6229" marR="6229" marT="6229" marB="0" anchor="ctr">
                    <a:lnL>
                      <a:noFill/>
                    </a:lnL>
                    <a:lnR>
                      <a:noFill/>
                    </a:lnR>
                    <a:lnB>
                      <a:noFill/>
                    </a:lnB>
                    <a:solidFill>
                      <a:srgbClr val="FFFFFF"/>
                    </a:solidFill>
                  </a:tcPr>
                </a:tc>
                <a:tc gridSpan="2">
                  <a:txBody>
                    <a:bodyPr/>
                    <a:lstStyle/>
                    <a:p>
                      <a:pPr algn="ctr" fontAlgn="ctr"/>
                      <a:r>
                        <a:rPr lang="en-US" sz="1200" b="0" i="0" u="none" strike="noStrike" dirty="0">
                          <a:solidFill>
                            <a:srgbClr val="000000"/>
                          </a:solidFill>
                          <a:effectLst/>
                          <a:latin typeface="Century Gothic" panose="020B0502020202020204" pitchFamily="34" charset="0"/>
                        </a:rPr>
                        <a:t>70.0%</a:t>
                      </a:r>
                    </a:p>
                  </a:txBody>
                  <a:tcPr marL="4672" marR="4672" marT="4672" marB="0" anchor="ctr">
                    <a:lnL>
                      <a:noFill/>
                    </a:lnL>
                    <a:lnR>
                      <a:noFill/>
                    </a:lnR>
                    <a:lnB>
                      <a:noFill/>
                    </a:lnB>
                    <a:solidFill>
                      <a:srgbClr val="FFFFFF"/>
                    </a:solidFill>
                  </a:tcPr>
                </a:tc>
                <a:tc hMerge="1">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4672" marR="4672" marT="4672" marB="0" anchor="ctr">
                    <a:lnL>
                      <a:noFill/>
                    </a:lnL>
                    <a:lnR>
                      <a:noFill/>
                    </a:lnR>
                    <a:lnT>
                      <a:noFill/>
                    </a:lnT>
                    <a:lnB>
                      <a:noFill/>
                    </a:lnB>
                    <a:solidFill>
                      <a:srgbClr val="FFFFFF"/>
                    </a:solidFill>
                  </a:tcPr>
                </a:tc>
                <a:tc gridSpan="2">
                  <a:txBody>
                    <a:bodyPr/>
                    <a:lstStyle/>
                    <a:p>
                      <a:pPr algn="ctr" fontAlgn="ctr"/>
                      <a:r>
                        <a:rPr lang="en-US" sz="1200" b="0" i="0" u="none" strike="noStrike" dirty="0">
                          <a:solidFill>
                            <a:srgbClr val="000000"/>
                          </a:solidFill>
                          <a:effectLst/>
                          <a:latin typeface="Century Gothic" panose="020B0502020202020204" pitchFamily="34" charset="0"/>
                        </a:rPr>
                        <a:t>70.0%</a:t>
                      </a:r>
                    </a:p>
                  </a:txBody>
                  <a:tcPr marL="4672" marR="4672" marT="4672" marB="0" anchor="ctr">
                    <a:lnL>
                      <a:noFill/>
                    </a:lnL>
                    <a:lnR>
                      <a:noFill/>
                    </a:lnR>
                    <a:lnT>
                      <a:noFill/>
                    </a:lnT>
                    <a:lnB>
                      <a:noFill/>
                    </a:lnB>
                    <a:solidFill>
                      <a:srgbClr val="FFFFFF"/>
                    </a:solidFill>
                  </a:tcPr>
                </a:tc>
                <a:tc hMerge="1">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4672" marR="4672" marT="4672" marB="0" anchor="ctr">
                    <a:lnL>
                      <a:noFill/>
                    </a:lnL>
                    <a:lnR>
                      <a:noFill/>
                    </a:lnR>
                    <a:lnT>
                      <a:noFill/>
                    </a:lnT>
                    <a:lnB>
                      <a:noFill/>
                    </a:lnB>
                    <a:solidFill>
                      <a:srgbClr val="FFFFFF"/>
                    </a:solidFill>
                  </a:tcPr>
                </a:tc>
                <a:tc>
                  <a:txBody>
                    <a:bodyPr/>
                    <a:lstStyle/>
                    <a:p>
                      <a:pPr algn="ctr" fontAlgn="ctr"/>
                      <a:r>
                        <a:rPr lang="en-US" sz="1200" b="0" i="0" u="none" strike="noStrike" dirty="0">
                          <a:solidFill>
                            <a:srgbClr val="000000"/>
                          </a:solidFill>
                          <a:effectLst/>
                          <a:latin typeface="Century Gothic" panose="020B0502020202020204" pitchFamily="34" charset="0"/>
                        </a:rPr>
                        <a:t>70.0%</a:t>
                      </a:r>
                    </a:p>
                  </a:txBody>
                  <a:tcPr marL="4672" marR="4672" marT="4672" marB="0" anchor="ctr">
                    <a:lnL>
                      <a:noFill/>
                    </a:lnL>
                    <a:lnR>
                      <a:noFill/>
                    </a:lnR>
                    <a:lnT>
                      <a:noFill/>
                    </a:lnT>
                    <a:lnB>
                      <a:noFill/>
                    </a:lnB>
                    <a:solidFill>
                      <a:srgbClr val="FFFFFF"/>
                    </a:solidFill>
                  </a:tcPr>
                </a:tc>
                <a:extLst>
                  <a:ext uri="{0D108BD9-81ED-4DB2-BD59-A6C34878D82A}">
                    <a16:rowId xmlns:a16="http://schemas.microsoft.com/office/drawing/2014/main" xmlns="" val="2255626150"/>
                  </a:ext>
                </a:extLst>
              </a:tr>
              <a:tr h="272737">
                <a:tc vMerge="1">
                  <a:txBody>
                    <a:bodyPr/>
                    <a:lstStyle/>
                    <a:p>
                      <a:endParaRPr lang="en-US"/>
                    </a:p>
                  </a:txBody>
                  <a:tcPr/>
                </a:tc>
                <a:tc>
                  <a:txBody>
                    <a:bodyPr/>
                    <a:lstStyle/>
                    <a:p>
                      <a:pPr algn="l" fontAlgn="ctr"/>
                      <a:r>
                        <a:rPr lang="en-US" sz="1200" b="0" i="0" u="none" strike="noStrike" dirty="0">
                          <a:solidFill>
                            <a:srgbClr val="000000"/>
                          </a:solidFill>
                          <a:effectLst/>
                          <a:latin typeface="Century Gothic" panose="020B0502020202020204" pitchFamily="34" charset="0"/>
                        </a:rPr>
                        <a:t>Reading</a:t>
                      </a:r>
                    </a:p>
                  </a:txBody>
                  <a:tcPr marL="42049" marR="4672" marT="4672" marB="0" anchor="ctr">
                    <a:lnL>
                      <a:noFill/>
                    </a:lnL>
                    <a:lnR>
                      <a:noFill/>
                    </a:lnR>
                    <a:lnT>
                      <a:noFill/>
                    </a:lnT>
                    <a:lnB>
                      <a:noFill/>
                    </a:lnB>
                    <a:solidFill>
                      <a:srgbClr val="FFFFFF"/>
                    </a:solidFill>
                  </a:tcPr>
                </a:tc>
                <a:tc gridSpan="2">
                  <a:txBody>
                    <a:bodyPr/>
                    <a:lstStyle/>
                    <a:p>
                      <a:pPr algn="ctr" fontAlgn="ctr"/>
                      <a:r>
                        <a:rPr lang="en-US" sz="1200" b="0" i="0" u="none" strike="noStrike">
                          <a:solidFill>
                            <a:srgbClr val="000000"/>
                          </a:solidFill>
                          <a:effectLst/>
                          <a:latin typeface="Century Gothic" panose="020B0502020202020204" pitchFamily="34" charset="0"/>
                        </a:rPr>
                        <a:t>Y</a:t>
                      </a:r>
                    </a:p>
                  </a:txBody>
                  <a:tcPr marL="4672" marR="4672" marT="4672" marB="0" anchor="ctr">
                    <a:lnL>
                      <a:noFill/>
                    </a:lnL>
                    <a:lnR>
                      <a:noFill/>
                    </a:lnR>
                    <a:lnT>
                      <a:noFill/>
                    </a:lnT>
                    <a:lnB>
                      <a:noFill/>
                    </a:lnB>
                    <a:solidFill>
                      <a:srgbClr val="FFFFFF"/>
                    </a:solidFill>
                  </a:tcPr>
                </a:tc>
                <a:tc hMerge="1">
                  <a:txBody>
                    <a:bodyPr/>
                    <a:lstStyle/>
                    <a:p>
                      <a:pPr algn="ctr" fontAlgn="ctr"/>
                      <a:r>
                        <a:rPr lang="en-US" sz="1400" b="0" i="0" u="none" strike="noStrike">
                          <a:solidFill>
                            <a:srgbClr val="000000"/>
                          </a:solidFill>
                          <a:effectLst/>
                          <a:latin typeface="Century Gothic" panose="020B0502020202020204" pitchFamily="34" charset="0"/>
                        </a:rPr>
                        <a:t>Y</a:t>
                      </a:r>
                    </a:p>
                  </a:txBody>
                  <a:tcPr marL="6229" marR="6229" marT="6229" marB="0" anchor="ctr">
                    <a:lnL>
                      <a:noFill/>
                    </a:lnL>
                    <a:lnR>
                      <a:noFill/>
                    </a:lnR>
                    <a:lnT>
                      <a:noFill/>
                    </a:lnT>
                    <a:lnB>
                      <a:noFill/>
                    </a:lnB>
                    <a:solidFill>
                      <a:srgbClr val="FFFFFF"/>
                    </a:solidFill>
                  </a:tcPr>
                </a:tc>
                <a:tc gridSpan="2">
                  <a:txBody>
                    <a:bodyPr/>
                    <a:lstStyle/>
                    <a:p>
                      <a:pPr algn="ctr" fontAlgn="ctr"/>
                      <a:r>
                        <a:rPr lang="en-US" sz="1200" b="0" i="0" u="none" strike="noStrike" dirty="0">
                          <a:solidFill>
                            <a:srgbClr val="000000"/>
                          </a:solidFill>
                          <a:effectLst/>
                          <a:latin typeface="Century Gothic" panose="020B0502020202020204" pitchFamily="34" charset="0"/>
                        </a:rPr>
                        <a:t>Y</a:t>
                      </a:r>
                    </a:p>
                  </a:txBody>
                  <a:tcPr marL="4672" marR="4672" marT="4672" marB="0" anchor="ctr">
                    <a:lnL>
                      <a:noFill/>
                    </a:lnL>
                    <a:lnR>
                      <a:noFill/>
                    </a:lnR>
                    <a:lnT>
                      <a:noFill/>
                    </a:lnT>
                    <a:lnB>
                      <a:noFill/>
                    </a:lnB>
                    <a:solidFill>
                      <a:srgbClr val="FFFFFF"/>
                    </a:solidFill>
                  </a:tcPr>
                </a:tc>
                <a:tc hMerge="1">
                  <a:txBody>
                    <a:bodyPr/>
                    <a:lstStyle/>
                    <a:p>
                      <a:pPr algn="ctr" fontAlgn="ctr"/>
                      <a:endParaRPr lang="en-US" sz="1200" b="0" i="0" u="none" strike="noStrike">
                        <a:solidFill>
                          <a:srgbClr val="000000"/>
                        </a:solidFill>
                        <a:effectLst/>
                        <a:latin typeface="Century Gothic" panose="020B0502020202020204" pitchFamily="34" charset="0"/>
                      </a:endParaRPr>
                    </a:p>
                  </a:txBody>
                  <a:tcPr marL="4672" marR="4672" marT="4672" marB="0" anchor="ctr">
                    <a:lnL>
                      <a:noFill/>
                    </a:lnL>
                    <a:lnR>
                      <a:noFill/>
                    </a:lnR>
                    <a:lnT>
                      <a:noFill/>
                    </a:lnT>
                    <a:lnB>
                      <a:noFill/>
                    </a:lnB>
                    <a:solidFill>
                      <a:srgbClr val="FFFFFF"/>
                    </a:solidFill>
                  </a:tcPr>
                </a:tc>
                <a:tc gridSpan="2">
                  <a:txBody>
                    <a:bodyPr/>
                    <a:lstStyle/>
                    <a:p>
                      <a:pPr algn="ctr" fontAlgn="ctr"/>
                      <a:r>
                        <a:rPr lang="en-US" sz="1200" b="0" i="0" u="none" strike="noStrike">
                          <a:solidFill>
                            <a:srgbClr val="000000"/>
                          </a:solidFill>
                          <a:effectLst/>
                          <a:latin typeface="Century Gothic" panose="020B0502020202020204" pitchFamily="34" charset="0"/>
                        </a:rPr>
                        <a:t>Y</a:t>
                      </a:r>
                    </a:p>
                  </a:txBody>
                  <a:tcPr marL="4672" marR="4672" marT="4672" marB="0" anchor="ctr">
                    <a:lnL>
                      <a:noFill/>
                    </a:lnL>
                    <a:lnR>
                      <a:noFill/>
                    </a:lnR>
                    <a:lnT>
                      <a:noFill/>
                    </a:lnT>
                    <a:lnB>
                      <a:noFill/>
                    </a:lnB>
                    <a:solidFill>
                      <a:srgbClr val="FFFFFF"/>
                    </a:solidFill>
                  </a:tcPr>
                </a:tc>
                <a:tc hMerge="1">
                  <a:txBody>
                    <a:bodyPr/>
                    <a:lstStyle/>
                    <a:p>
                      <a:pPr algn="ctr" fontAlgn="ctr"/>
                      <a:endParaRPr lang="en-US" sz="1200" b="0" i="0" u="none" strike="noStrike">
                        <a:solidFill>
                          <a:srgbClr val="000000"/>
                        </a:solidFill>
                        <a:effectLst/>
                        <a:latin typeface="Century Gothic" panose="020B0502020202020204" pitchFamily="34" charset="0"/>
                      </a:endParaRPr>
                    </a:p>
                  </a:txBody>
                  <a:tcPr marL="4672" marR="4672" marT="4672"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Y</a:t>
                      </a:r>
                    </a:p>
                  </a:txBody>
                  <a:tcPr marL="4672" marR="4672" marT="4672" marB="0" anchor="ctr">
                    <a:lnL>
                      <a:noFill/>
                    </a:lnL>
                    <a:lnR>
                      <a:noFill/>
                    </a:lnR>
                    <a:lnT>
                      <a:noFill/>
                    </a:lnT>
                    <a:lnB>
                      <a:noFill/>
                    </a:lnB>
                    <a:solidFill>
                      <a:srgbClr val="FFFFFF"/>
                    </a:solidFill>
                  </a:tcPr>
                </a:tc>
                <a:extLst>
                  <a:ext uri="{0D108BD9-81ED-4DB2-BD59-A6C34878D82A}">
                    <a16:rowId xmlns:a16="http://schemas.microsoft.com/office/drawing/2014/main" xmlns="" val="205143383"/>
                  </a:ext>
                </a:extLst>
              </a:tr>
              <a:tr h="272737">
                <a:tc vMerge="1">
                  <a:txBody>
                    <a:bodyPr/>
                    <a:lstStyle/>
                    <a:p>
                      <a:endParaRPr lang="en-US"/>
                    </a:p>
                  </a:txBody>
                  <a:tcPr/>
                </a:tc>
                <a:tc>
                  <a:txBody>
                    <a:bodyPr/>
                    <a:lstStyle/>
                    <a:p>
                      <a:pPr algn="l" fontAlgn="ctr"/>
                      <a:r>
                        <a:rPr lang="en-US" sz="1200" b="0" i="0" u="none" strike="noStrike" dirty="0">
                          <a:solidFill>
                            <a:srgbClr val="000000"/>
                          </a:solidFill>
                          <a:effectLst/>
                          <a:latin typeface="Century Gothic" panose="020B0502020202020204" pitchFamily="34" charset="0"/>
                        </a:rPr>
                        <a:t>Mathematics</a:t>
                      </a:r>
                    </a:p>
                  </a:txBody>
                  <a:tcPr marL="42049" marR="4672" marT="4672" marB="0" anchor="ctr">
                    <a:lnL>
                      <a:noFill/>
                    </a:lnL>
                    <a:lnR>
                      <a:noFill/>
                    </a:lnR>
                    <a:lnT>
                      <a:noFill/>
                    </a:lnT>
                    <a:lnB>
                      <a:noFill/>
                    </a:lnB>
                    <a:solidFill>
                      <a:srgbClr val="FFFFFF"/>
                    </a:solidFill>
                  </a:tcPr>
                </a:tc>
                <a:tc gridSpan="2">
                  <a:txBody>
                    <a:bodyPr/>
                    <a:lstStyle/>
                    <a:p>
                      <a:pPr algn="ctr" fontAlgn="ctr"/>
                      <a:r>
                        <a:rPr lang="en-US" sz="1200" b="0" i="0" u="none" strike="noStrike">
                          <a:solidFill>
                            <a:srgbClr val="000000"/>
                          </a:solidFill>
                          <a:effectLst/>
                          <a:latin typeface="Century Gothic" panose="020B0502020202020204" pitchFamily="34" charset="0"/>
                        </a:rPr>
                        <a:t>Y</a:t>
                      </a:r>
                    </a:p>
                  </a:txBody>
                  <a:tcPr marL="4672" marR="4672" marT="4672" marB="0" anchor="ctr">
                    <a:lnL>
                      <a:noFill/>
                    </a:lnL>
                    <a:lnR>
                      <a:noFill/>
                    </a:lnR>
                    <a:lnT>
                      <a:noFill/>
                    </a:lnT>
                    <a:lnB>
                      <a:noFill/>
                    </a:lnB>
                    <a:solidFill>
                      <a:srgbClr val="FFFFFF"/>
                    </a:solidFill>
                  </a:tcPr>
                </a:tc>
                <a:tc hMerge="1">
                  <a:txBody>
                    <a:bodyPr/>
                    <a:lstStyle/>
                    <a:p>
                      <a:pPr algn="ctr" fontAlgn="ctr"/>
                      <a:r>
                        <a:rPr lang="en-US" sz="1400" b="0" i="0" u="none" strike="noStrike">
                          <a:solidFill>
                            <a:srgbClr val="000000"/>
                          </a:solidFill>
                          <a:effectLst/>
                          <a:latin typeface="Century Gothic" panose="020B0502020202020204" pitchFamily="34" charset="0"/>
                        </a:rPr>
                        <a:t>Y</a:t>
                      </a:r>
                    </a:p>
                  </a:txBody>
                  <a:tcPr marL="6229" marR="6229" marT="6229" marB="0" anchor="ctr">
                    <a:lnL>
                      <a:noFill/>
                    </a:lnL>
                    <a:lnR>
                      <a:noFill/>
                    </a:lnR>
                    <a:lnT>
                      <a:noFill/>
                    </a:lnT>
                    <a:lnB>
                      <a:noFill/>
                    </a:lnB>
                    <a:solidFill>
                      <a:srgbClr val="FFFFFF"/>
                    </a:solidFill>
                  </a:tcPr>
                </a:tc>
                <a:tc gridSpan="2">
                  <a:txBody>
                    <a:bodyPr/>
                    <a:lstStyle/>
                    <a:p>
                      <a:pPr algn="ctr" fontAlgn="ctr"/>
                      <a:r>
                        <a:rPr lang="en-US" sz="1200" b="0" i="0" u="none" strike="noStrike">
                          <a:solidFill>
                            <a:srgbClr val="000000"/>
                          </a:solidFill>
                          <a:effectLst/>
                          <a:latin typeface="Century Gothic" panose="020B0502020202020204" pitchFamily="34" charset="0"/>
                        </a:rPr>
                        <a:t>Y</a:t>
                      </a:r>
                    </a:p>
                  </a:txBody>
                  <a:tcPr marL="4672" marR="4672" marT="4672" marB="0" anchor="ctr">
                    <a:lnL>
                      <a:noFill/>
                    </a:lnL>
                    <a:lnR>
                      <a:noFill/>
                    </a:lnR>
                    <a:lnT>
                      <a:noFill/>
                    </a:lnT>
                    <a:lnB>
                      <a:noFill/>
                    </a:lnB>
                    <a:solidFill>
                      <a:srgbClr val="FFFFFF"/>
                    </a:solidFill>
                  </a:tcPr>
                </a:tc>
                <a:tc hMerge="1">
                  <a:txBody>
                    <a:bodyPr/>
                    <a:lstStyle/>
                    <a:p>
                      <a:pPr algn="ctr" fontAlgn="ctr"/>
                      <a:endParaRPr lang="en-US" sz="1200" b="0" i="0" u="none" strike="noStrike">
                        <a:solidFill>
                          <a:srgbClr val="000000"/>
                        </a:solidFill>
                        <a:effectLst/>
                        <a:latin typeface="Century Gothic" panose="020B0502020202020204" pitchFamily="34" charset="0"/>
                      </a:endParaRPr>
                    </a:p>
                  </a:txBody>
                  <a:tcPr marL="4672" marR="4672" marT="4672" marB="0" anchor="ctr">
                    <a:lnL>
                      <a:noFill/>
                    </a:lnL>
                    <a:lnR>
                      <a:noFill/>
                    </a:lnR>
                    <a:lnT>
                      <a:noFill/>
                    </a:lnT>
                    <a:lnB>
                      <a:noFill/>
                    </a:lnB>
                    <a:solidFill>
                      <a:srgbClr val="FFFFFF"/>
                    </a:solidFill>
                  </a:tcPr>
                </a:tc>
                <a:tc gridSpan="2">
                  <a:txBody>
                    <a:bodyPr/>
                    <a:lstStyle/>
                    <a:p>
                      <a:pPr algn="ctr" fontAlgn="ctr"/>
                      <a:r>
                        <a:rPr lang="en-US" sz="1200" b="0" i="0" u="none" strike="noStrike">
                          <a:solidFill>
                            <a:srgbClr val="000000"/>
                          </a:solidFill>
                          <a:effectLst/>
                          <a:latin typeface="Century Gothic" panose="020B0502020202020204" pitchFamily="34" charset="0"/>
                        </a:rPr>
                        <a:t>Y</a:t>
                      </a:r>
                    </a:p>
                  </a:txBody>
                  <a:tcPr marL="4672" marR="4672" marT="4672" marB="0" anchor="ctr">
                    <a:lnL>
                      <a:noFill/>
                    </a:lnL>
                    <a:lnR>
                      <a:noFill/>
                    </a:lnR>
                    <a:lnT>
                      <a:noFill/>
                    </a:lnT>
                    <a:lnB>
                      <a:noFill/>
                    </a:lnB>
                    <a:solidFill>
                      <a:srgbClr val="FFFFFF"/>
                    </a:solidFill>
                  </a:tcPr>
                </a:tc>
                <a:tc hMerge="1">
                  <a:txBody>
                    <a:bodyPr/>
                    <a:lstStyle/>
                    <a:p>
                      <a:pPr algn="ctr" fontAlgn="ctr"/>
                      <a:endParaRPr lang="en-US" sz="1200" b="0" i="0" u="none" strike="noStrike">
                        <a:solidFill>
                          <a:srgbClr val="000000"/>
                        </a:solidFill>
                        <a:effectLst/>
                        <a:latin typeface="Century Gothic" panose="020B0502020202020204" pitchFamily="34" charset="0"/>
                      </a:endParaRPr>
                    </a:p>
                  </a:txBody>
                  <a:tcPr marL="4672" marR="4672" marT="4672"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Y</a:t>
                      </a:r>
                    </a:p>
                  </a:txBody>
                  <a:tcPr marL="4672" marR="4672" marT="4672" marB="0" anchor="ctr">
                    <a:lnL>
                      <a:noFill/>
                    </a:lnL>
                    <a:lnR>
                      <a:noFill/>
                    </a:lnR>
                    <a:lnT>
                      <a:noFill/>
                    </a:lnT>
                    <a:lnB>
                      <a:noFill/>
                    </a:lnB>
                    <a:solidFill>
                      <a:srgbClr val="FFFFFF"/>
                    </a:solidFill>
                  </a:tcPr>
                </a:tc>
                <a:extLst>
                  <a:ext uri="{0D108BD9-81ED-4DB2-BD59-A6C34878D82A}">
                    <a16:rowId xmlns:a16="http://schemas.microsoft.com/office/drawing/2014/main" xmlns="" val="668581369"/>
                  </a:ext>
                </a:extLst>
              </a:tr>
              <a:tr h="272737">
                <a:tc vMerge="1">
                  <a:txBody>
                    <a:bodyPr/>
                    <a:lstStyle/>
                    <a:p>
                      <a:endParaRPr lang="en-US"/>
                    </a:p>
                  </a:txBody>
                  <a:tcPr/>
                </a:tc>
                <a:tc>
                  <a:txBody>
                    <a:bodyPr/>
                    <a:lstStyle/>
                    <a:p>
                      <a:pPr algn="l" fontAlgn="ctr"/>
                      <a:r>
                        <a:rPr lang="en-US" sz="1200" b="1" i="0" u="none" strike="noStrike">
                          <a:solidFill>
                            <a:srgbClr val="000000"/>
                          </a:solidFill>
                          <a:effectLst/>
                          <a:latin typeface="Century Gothic" panose="020B0502020202020204" pitchFamily="34" charset="0"/>
                        </a:rPr>
                        <a:t> </a:t>
                      </a:r>
                    </a:p>
                  </a:txBody>
                  <a:tcPr marL="4672" marR="4672" marT="4672" marB="0" anchor="ctr">
                    <a:lnL>
                      <a:noFill/>
                    </a:lnL>
                    <a:lnR>
                      <a:noFill/>
                    </a:lnR>
                    <a:lnT>
                      <a:noFill/>
                    </a:lnT>
                    <a:lnB>
                      <a:noFill/>
                    </a:lnB>
                    <a:solidFill>
                      <a:srgbClr val="FFFFFF"/>
                    </a:solidFill>
                  </a:tcPr>
                </a:tc>
                <a:tc gridSpan="2">
                  <a:txBody>
                    <a:bodyPr/>
                    <a:lstStyle/>
                    <a:p>
                      <a:pPr algn="ctr" fontAlgn="ctr"/>
                      <a:r>
                        <a:rPr lang="en-US" sz="1200" b="1" i="0" u="none" strike="noStrike" dirty="0">
                          <a:solidFill>
                            <a:srgbClr val="000000"/>
                          </a:solidFill>
                          <a:effectLst/>
                          <a:latin typeface="Century Gothic" panose="020B0502020202020204" pitchFamily="34" charset="0"/>
                        </a:rPr>
                        <a:t> </a:t>
                      </a:r>
                    </a:p>
                  </a:txBody>
                  <a:tcPr marL="4672" marR="4672" marT="4672" marB="0" anchor="ctr">
                    <a:lnL>
                      <a:noFill/>
                    </a:lnL>
                    <a:lnR>
                      <a:noFill/>
                    </a:lnR>
                    <a:lnT>
                      <a:noFill/>
                    </a:lnT>
                    <a:lnB>
                      <a:noFill/>
                    </a:lnB>
                    <a:solidFill>
                      <a:srgbClr val="FFFFFF"/>
                    </a:solidFill>
                  </a:tcPr>
                </a:tc>
                <a:tc hMerge="1">
                  <a:txBody>
                    <a:bodyPr/>
                    <a:lstStyle/>
                    <a:p>
                      <a:pPr algn="ctr" fontAlgn="ctr"/>
                      <a:r>
                        <a:rPr lang="en-US" sz="1400" b="1" i="0" u="none" strike="noStrike" dirty="0">
                          <a:solidFill>
                            <a:srgbClr val="000000"/>
                          </a:solidFill>
                          <a:effectLst/>
                          <a:latin typeface="Century Gothic" panose="020B0502020202020204" pitchFamily="34" charset="0"/>
                        </a:rPr>
                        <a:t> </a:t>
                      </a:r>
                    </a:p>
                  </a:txBody>
                  <a:tcPr marL="6229" marR="6229" marT="6229" marB="0" anchor="ctr">
                    <a:lnL>
                      <a:noFill/>
                    </a:lnL>
                    <a:lnR>
                      <a:noFill/>
                    </a:lnR>
                    <a:lnT>
                      <a:noFill/>
                    </a:lnT>
                    <a:lnB>
                      <a:noFill/>
                    </a:lnB>
                    <a:solidFill>
                      <a:srgbClr val="FFFFFF"/>
                    </a:solidFill>
                  </a:tcPr>
                </a:tc>
                <a:tc gridSpan="2">
                  <a:txBody>
                    <a:bodyPr/>
                    <a:lstStyle/>
                    <a:p>
                      <a:pPr algn="ctr" fontAlgn="ctr"/>
                      <a:r>
                        <a:rPr lang="en-US" sz="1200" b="1" i="0" u="none" strike="noStrike">
                          <a:solidFill>
                            <a:srgbClr val="000000"/>
                          </a:solidFill>
                          <a:effectLst/>
                          <a:latin typeface="Century Gothic" panose="020B0502020202020204" pitchFamily="34" charset="0"/>
                        </a:rPr>
                        <a:t> </a:t>
                      </a:r>
                    </a:p>
                  </a:txBody>
                  <a:tcPr marL="4672" marR="4672" marT="4672" marB="0" anchor="ctr">
                    <a:lnL>
                      <a:noFill/>
                    </a:lnL>
                    <a:lnR>
                      <a:noFill/>
                    </a:lnR>
                    <a:lnT>
                      <a:noFill/>
                    </a:lnT>
                    <a:lnB>
                      <a:noFill/>
                    </a:lnB>
                    <a:solidFill>
                      <a:srgbClr val="FFFFFF"/>
                    </a:solidFill>
                  </a:tcPr>
                </a:tc>
                <a:tc hMerge="1">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4672" marR="4672" marT="4672" marB="0" anchor="ctr">
                    <a:lnL>
                      <a:noFill/>
                    </a:lnL>
                    <a:lnR>
                      <a:noFill/>
                    </a:lnR>
                    <a:lnT>
                      <a:noFill/>
                    </a:lnT>
                    <a:lnB>
                      <a:noFill/>
                    </a:lnB>
                    <a:solidFill>
                      <a:srgbClr val="FFFFFF"/>
                    </a:solidFill>
                  </a:tcPr>
                </a:tc>
                <a:tc gridSpan="2">
                  <a:txBody>
                    <a:bodyPr/>
                    <a:lstStyle/>
                    <a:p>
                      <a:pPr algn="ctr" fontAlgn="ctr"/>
                      <a:r>
                        <a:rPr lang="en-US" sz="1200" b="1" i="0" u="none" strike="noStrike" dirty="0">
                          <a:solidFill>
                            <a:srgbClr val="000000"/>
                          </a:solidFill>
                          <a:effectLst/>
                          <a:latin typeface="Century Gothic" panose="020B0502020202020204" pitchFamily="34" charset="0"/>
                        </a:rPr>
                        <a:t> </a:t>
                      </a:r>
                    </a:p>
                  </a:txBody>
                  <a:tcPr marL="4672" marR="4672" marT="4672" marB="0" anchor="ctr">
                    <a:lnL>
                      <a:noFill/>
                    </a:lnL>
                    <a:lnR>
                      <a:noFill/>
                    </a:lnR>
                    <a:lnT>
                      <a:noFill/>
                    </a:lnT>
                    <a:lnB>
                      <a:noFill/>
                    </a:lnB>
                    <a:solidFill>
                      <a:srgbClr val="FFFFFF"/>
                    </a:solidFill>
                  </a:tcPr>
                </a:tc>
                <a:tc hMerge="1">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4672" marR="4672" marT="4672" marB="0" anchor="ctr">
                    <a:lnL>
                      <a:noFill/>
                    </a:lnL>
                    <a:lnR>
                      <a:noFill/>
                    </a:lnR>
                    <a:lnT>
                      <a:noFill/>
                    </a:lnT>
                    <a:lnB>
                      <a:noFill/>
                    </a:lnB>
                    <a:solidFill>
                      <a:srgbClr val="FFFFFF"/>
                    </a:solidFill>
                  </a:tcPr>
                </a:tc>
                <a:tc>
                  <a:txBody>
                    <a:bodyPr/>
                    <a:lstStyle/>
                    <a:p>
                      <a:pPr algn="ctr" fontAlgn="ctr"/>
                      <a:r>
                        <a:rPr lang="en-US" sz="1200" b="1" i="0" u="none" strike="noStrike" dirty="0">
                          <a:solidFill>
                            <a:srgbClr val="000000"/>
                          </a:solidFill>
                          <a:effectLst/>
                          <a:latin typeface="Century Gothic" panose="020B0502020202020204" pitchFamily="34" charset="0"/>
                        </a:rPr>
                        <a:t> </a:t>
                      </a:r>
                    </a:p>
                  </a:txBody>
                  <a:tcPr marL="4672" marR="4672" marT="4672" marB="0" anchor="ctr">
                    <a:lnL>
                      <a:noFill/>
                    </a:lnL>
                    <a:lnR>
                      <a:noFill/>
                    </a:lnR>
                    <a:lnT>
                      <a:noFill/>
                    </a:lnT>
                    <a:lnB>
                      <a:noFill/>
                    </a:lnB>
                    <a:solidFill>
                      <a:srgbClr val="FFFFFF"/>
                    </a:solidFill>
                  </a:tcPr>
                </a:tc>
                <a:extLst>
                  <a:ext uri="{0D108BD9-81ED-4DB2-BD59-A6C34878D82A}">
                    <a16:rowId xmlns:a16="http://schemas.microsoft.com/office/drawing/2014/main" xmlns="" val="530457897"/>
                  </a:ext>
                </a:extLst>
              </a:tr>
              <a:tr h="318964">
                <a:tc vMerge="1">
                  <a:txBody>
                    <a:bodyPr/>
                    <a:lstStyle/>
                    <a:p>
                      <a:endParaRPr lang="en-US"/>
                    </a:p>
                  </a:txBody>
                  <a:tcPr/>
                </a:tc>
                <a:tc gridSpan="8">
                  <a:txBody>
                    <a:bodyPr/>
                    <a:lstStyle/>
                    <a:p>
                      <a:pPr algn="l" fontAlgn="t"/>
                      <a:r>
                        <a:rPr lang="en-US" sz="1200" b="1" i="0" u="none" strike="noStrike" dirty="0">
                          <a:solidFill>
                            <a:srgbClr val="000000"/>
                          </a:solidFill>
                          <a:effectLst/>
                          <a:latin typeface="Century Gothic" panose="020B0502020202020204" pitchFamily="34" charset="0"/>
                        </a:rPr>
                        <a:t>Federal Graduation Status (Target: See Reason Codes) (High Schools and K</a:t>
                      </a:r>
                      <a:r>
                        <a:rPr lang="en-US" sz="1200" b="1" kern="1200" dirty="0">
                          <a:solidFill>
                            <a:schemeClr val="tx1"/>
                          </a:solidFill>
                          <a:effectLst/>
                          <a:latin typeface="Century Gothic" panose="020B0502020202020204" pitchFamily="34" charset="0"/>
                          <a:ea typeface="+mn-ea"/>
                          <a:cs typeface="+mn-cs"/>
                        </a:rPr>
                        <a:t>–</a:t>
                      </a:r>
                      <a:r>
                        <a:rPr lang="en-US" sz="1200" b="1" i="0" u="none" strike="noStrike" dirty="0">
                          <a:solidFill>
                            <a:srgbClr val="000000"/>
                          </a:solidFill>
                          <a:effectLst/>
                          <a:latin typeface="Century Gothic" panose="020B0502020202020204" pitchFamily="34" charset="0"/>
                        </a:rPr>
                        <a:t>12)</a:t>
                      </a:r>
                    </a:p>
                  </a:txBody>
                  <a:tcPr marL="4672" marR="4672" marT="4672" marB="0">
                    <a:lnL>
                      <a:noFill/>
                    </a:lnL>
                    <a:lnR>
                      <a:noFill/>
                    </a:lnR>
                    <a:lnT>
                      <a:noFill/>
                    </a:lnT>
                    <a:lnB>
                      <a:noFill/>
                    </a:lnB>
                    <a:solidFill>
                      <a:srgbClr val="FFFFFF"/>
                    </a:solidFill>
                  </a:tcPr>
                </a:tc>
                <a:tc hMerge="1">
                  <a:txBody>
                    <a:bodyPr/>
                    <a:lstStyle/>
                    <a:p>
                      <a:endParaRPr lang="en-US"/>
                    </a:p>
                  </a:txBody>
                  <a:tcPr>
                    <a:lnT>
                      <a:noFill/>
                    </a:lnT>
                  </a:tcPr>
                </a:tc>
                <a:tc hMerge="1">
                  <a:txBody>
                    <a:bodyPr/>
                    <a:lstStyle/>
                    <a:p>
                      <a:endParaRPr lang="en-US"/>
                    </a:p>
                  </a:txBody>
                  <a:tcPr>
                    <a:lnL w="12700" cmpd="sng">
                      <a:noFill/>
                      <a:prstDash val="solid"/>
                    </a:lnL>
                    <a:lnT w="12700" cmpd="sng">
                      <a:noFill/>
                      <a:prstDash val="solid"/>
                    </a:lnT>
                  </a:tcPr>
                </a:tc>
                <a:tc hMerge="1">
                  <a:txBody>
                    <a:bodyPr/>
                    <a:lstStyle/>
                    <a:p>
                      <a:endParaRPr lang="en-US"/>
                    </a:p>
                  </a:txBody>
                  <a:tcPr>
                    <a:lnL w="12700" cmpd="sng">
                      <a:noFill/>
                      <a:prstDash val="solid"/>
                    </a:lnL>
                    <a:lnT w="12700" cmpd="sng">
                      <a:noFill/>
                      <a:prstDash val="solid"/>
                    </a:lnT>
                  </a:tcPr>
                </a:tc>
                <a:tc hMerge="1">
                  <a:txBody>
                    <a:bodyPr/>
                    <a:lstStyle/>
                    <a:p>
                      <a:endParaRPr lang="en-US"/>
                    </a:p>
                  </a:txBody>
                  <a:tcPr>
                    <a:lnL w="12700" cmpd="sng">
                      <a:noFill/>
                      <a:prstDash val="solid"/>
                    </a:lnL>
                    <a:lnT w="12700" cmpd="sng">
                      <a:noFill/>
                      <a:prstDash val="solid"/>
                    </a:lnT>
                  </a:tcPr>
                </a:tc>
                <a:tc hMerge="1">
                  <a:txBody>
                    <a:bodyPr/>
                    <a:lstStyle/>
                    <a:p>
                      <a:endParaRPr lang="en-US"/>
                    </a:p>
                  </a:txBody>
                  <a:tcPr/>
                </a:tc>
                <a:tc hMerge="1">
                  <a:txBody>
                    <a:bodyPr/>
                    <a:lstStyle/>
                    <a:p>
                      <a:endParaRPr lang="en-US"/>
                    </a:p>
                  </a:txBody>
                  <a:tcPr>
                    <a:lnL w="12700" cmpd="sng">
                      <a:noFill/>
                      <a:prstDash val="solid"/>
                    </a:lnL>
                    <a:lnT w="12700" cmpd="sng">
                      <a:noFill/>
                      <a:prstDash val="solid"/>
                    </a:lnT>
                  </a:tcPr>
                </a:tc>
                <a:tc hMerge="1">
                  <a:txBody>
                    <a:bodyPr/>
                    <a:lstStyle/>
                    <a:p>
                      <a:pPr algn="l" fontAlgn="t"/>
                      <a:endParaRPr lang="en-US" sz="1400" b="1" i="0" u="none" strike="noStrike" dirty="0">
                        <a:solidFill>
                          <a:srgbClr val="000000"/>
                        </a:solidFill>
                        <a:effectLst/>
                        <a:latin typeface="Century Gothic" panose="020B0502020202020204" pitchFamily="34" charset="0"/>
                      </a:endParaRPr>
                    </a:p>
                  </a:txBody>
                  <a:tcPr marL="6229" marR="6229" marT="6229" marB="0">
                    <a:lnL>
                      <a:noFill/>
                    </a:lnL>
                    <a:lnR>
                      <a:noFill/>
                    </a:lnR>
                    <a:lnT>
                      <a:noFill/>
                    </a:lnT>
                    <a:solidFill>
                      <a:srgbClr val="FFFFFF"/>
                    </a:solidFill>
                  </a:tcPr>
                </a:tc>
                <a:extLst>
                  <a:ext uri="{0D108BD9-81ED-4DB2-BD59-A6C34878D82A}">
                    <a16:rowId xmlns:a16="http://schemas.microsoft.com/office/drawing/2014/main" xmlns="" val="892658588"/>
                  </a:ext>
                </a:extLst>
              </a:tr>
              <a:tr h="272737">
                <a:tc vMerge="1">
                  <a:txBody>
                    <a:bodyPr/>
                    <a:lstStyle/>
                    <a:p>
                      <a:endParaRPr lang="en-US"/>
                    </a:p>
                  </a:txBody>
                  <a:tcPr/>
                </a:tc>
                <a:tc gridSpan="2">
                  <a:txBody>
                    <a:bodyPr/>
                    <a:lstStyle/>
                    <a:p>
                      <a:pPr algn="l" fontAlgn="ctr"/>
                      <a:r>
                        <a:rPr lang="en-US" sz="1200" b="0" i="0" u="none" strike="noStrike" dirty="0">
                          <a:solidFill>
                            <a:srgbClr val="000000"/>
                          </a:solidFill>
                          <a:effectLst/>
                          <a:latin typeface="Century Gothic" panose="020B0502020202020204" pitchFamily="34" charset="0"/>
                        </a:rPr>
                        <a:t>Graduation Target Met</a:t>
                      </a:r>
                    </a:p>
                  </a:txBody>
                  <a:tcPr marL="42049" marR="4672" marT="4672" marB="0" anchor="ctr">
                    <a:lnL>
                      <a:noFill/>
                    </a:lnL>
                    <a:lnR>
                      <a:noFill/>
                    </a:lnR>
                    <a:lnT>
                      <a:noFill/>
                    </a:lnT>
                    <a:lnB>
                      <a:noFill/>
                    </a:lnB>
                    <a:solidFill>
                      <a:srgbClr val="FFFFFF"/>
                    </a:solidFill>
                  </a:tcPr>
                </a:tc>
                <a:tc hMerge="1">
                  <a:txBody>
                    <a:bodyPr/>
                    <a:lstStyle/>
                    <a:p>
                      <a:pPr algn="l" fontAlgn="ctr"/>
                      <a:endParaRPr lang="en-US" sz="1400" b="0" i="0" u="none" strike="noStrike">
                        <a:solidFill>
                          <a:srgbClr val="000000"/>
                        </a:solidFill>
                        <a:effectLst/>
                        <a:latin typeface="Century Gothic" panose="020B0502020202020204" pitchFamily="34" charset="0"/>
                      </a:endParaRPr>
                    </a:p>
                  </a:txBody>
                  <a:tcPr marL="56065" marR="6229" marT="6229" marB="0" anchor="ctr">
                    <a:lnL>
                      <a:noFill/>
                    </a:lnL>
                    <a:lnR>
                      <a:noFill/>
                    </a:lnR>
                    <a:lnB>
                      <a:noFill/>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Y</a:t>
                      </a:r>
                    </a:p>
                  </a:txBody>
                  <a:tcPr marL="4672" marR="4672" marT="4672" marB="0" anchor="ctr">
                    <a:lnL>
                      <a:noFill/>
                    </a:lnL>
                    <a:lnR>
                      <a:noFill/>
                    </a:lnR>
                    <a:lnB>
                      <a:noFill/>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Y</a:t>
                      </a:r>
                    </a:p>
                  </a:txBody>
                  <a:tcPr marL="4672" marR="4672" marT="4672" marB="0" anchor="ctr">
                    <a:lnL>
                      <a:noFill/>
                    </a:lnL>
                    <a:lnR>
                      <a:noFill/>
                    </a:lnR>
                    <a:lnB>
                      <a:noFill/>
                    </a:lnB>
                    <a:solidFill>
                      <a:srgbClr val="FFFFFF"/>
                    </a:solidFill>
                  </a:tcPr>
                </a:tc>
                <a:tc gridSpan="2">
                  <a:txBody>
                    <a:bodyPr/>
                    <a:lstStyle/>
                    <a:p>
                      <a:pPr algn="ctr" fontAlgn="ctr"/>
                      <a:r>
                        <a:rPr lang="en-US" sz="1200" b="0" i="0" u="none" strike="noStrike">
                          <a:solidFill>
                            <a:srgbClr val="000000"/>
                          </a:solidFill>
                          <a:effectLst/>
                          <a:latin typeface="Century Gothic" panose="020B0502020202020204" pitchFamily="34" charset="0"/>
                        </a:rPr>
                        <a:t>Y</a:t>
                      </a:r>
                    </a:p>
                  </a:txBody>
                  <a:tcPr marL="4672" marR="4672" marT="4672" marB="0" anchor="ctr">
                    <a:lnL>
                      <a:noFill/>
                    </a:lnL>
                    <a:lnR>
                      <a:noFill/>
                    </a:lnR>
                    <a:lnB>
                      <a:noFill/>
                    </a:lnB>
                    <a:solidFill>
                      <a:srgbClr val="FFFFFF"/>
                    </a:solidFill>
                  </a:tcPr>
                </a:tc>
                <a:tc hMerge="1">
                  <a:txBody>
                    <a:bodyPr/>
                    <a:lstStyle/>
                    <a:p>
                      <a:pPr algn="ctr" fontAlgn="ctr"/>
                      <a:endParaRPr lang="en-US" sz="1400" b="0" i="0" u="none" strike="noStrike">
                        <a:solidFill>
                          <a:srgbClr val="000000"/>
                        </a:solidFill>
                        <a:effectLst/>
                        <a:latin typeface="Century Gothic" panose="020B0502020202020204" pitchFamily="34" charset="0"/>
                      </a:endParaRPr>
                    </a:p>
                  </a:txBody>
                  <a:tcPr marL="6229" marR="6229" marT="6229" marB="0" anchor="ctr">
                    <a:lnL>
                      <a:noFill/>
                    </a:lnL>
                    <a:lnR>
                      <a:noFill/>
                    </a:lnR>
                    <a:lnT>
                      <a:noFill/>
                    </a:lnT>
                    <a:lnB>
                      <a:noFill/>
                    </a:lnB>
                    <a:solidFill>
                      <a:srgbClr val="FFFFFF"/>
                    </a:solidFill>
                  </a:tcPr>
                </a:tc>
                <a:tc gridSpan="2">
                  <a:txBody>
                    <a:bodyPr/>
                    <a:lstStyle/>
                    <a:p>
                      <a:pPr algn="ctr" fontAlgn="ctr"/>
                      <a:r>
                        <a:rPr lang="en-US" sz="1200" b="0" i="0" u="none" strike="noStrike">
                          <a:solidFill>
                            <a:srgbClr val="000000"/>
                          </a:solidFill>
                          <a:effectLst/>
                          <a:latin typeface="Century Gothic" panose="020B0502020202020204" pitchFamily="34" charset="0"/>
                        </a:rPr>
                        <a:t>Y</a:t>
                      </a:r>
                    </a:p>
                  </a:txBody>
                  <a:tcPr marL="4672" marR="4672" marT="4672" marB="0" anchor="ctr">
                    <a:lnL>
                      <a:noFill/>
                    </a:lnL>
                    <a:lnR>
                      <a:noFill/>
                    </a:lnR>
                    <a:lnB>
                      <a:noFill/>
                    </a:lnB>
                    <a:solidFill>
                      <a:srgbClr val="FFFFFF"/>
                    </a:solidFill>
                  </a:tcPr>
                </a:tc>
                <a:tc hMerge="1">
                  <a:txBody>
                    <a:bodyPr/>
                    <a:lstStyle/>
                    <a:p>
                      <a:pPr algn="ctr" fontAlgn="ctr"/>
                      <a:endParaRPr lang="en-US" sz="1400" b="0" i="0" u="none" strike="noStrike">
                        <a:solidFill>
                          <a:srgbClr val="000000"/>
                        </a:solidFill>
                        <a:effectLst/>
                        <a:latin typeface="Century Gothic" panose="020B0502020202020204" pitchFamily="34" charset="0"/>
                      </a:endParaRPr>
                    </a:p>
                  </a:txBody>
                  <a:tcPr marL="6229" marR="6229" marT="6229" marB="0" anchor="ctr">
                    <a:lnL>
                      <a:noFill/>
                    </a:lnL>
                    <a:lnR>
                      <a:noFill/>
                    </a:lnR>
                    <a:lnB>
                      <a:noFill/>
                    </a:lnB>
                    <a:solidFill>
                      <a:srgbClr val="FFFFFF"/>
                    </a:solidFill>
                  </a:tcPr>
                </a:tc>
                <a:extLst>
                  <a:ext uri="{0D108BD9-81ED-4DB2-BD59-A6C34878D82A}">
                    <a16:rowId xmlns:a16="http://schemas.microsoft.com/office/drawing/2014/main" xmlns="" val="1090732375"/>
                  </a:ext>
                </a:extLst>
              </a:tr>
              <a:tr h="272737">
                <a:tc vMerge="1">
                  <a:txBody>
                    <a:bodyPr/>
                    <a:lstStyle/>
                    <a:p>
                      <a:endParaRPr lang="en-US"/>
                    </a:p>
                  </a:txBody>
                  <a:tcPr/>
                </a:tc>
                <a:tc gridSpan="2">
                  <a:txBody>
                    <a:bodyPr/>
                    <a:lstStyle/>
                    <a:p>
                      <a:pPr algn="l" fontAlgn="ctr"/>
                      <a:r>
                        <a:rPr lang="en-US" sz="1200" b="0" i="0" u="none" strike="noStrike" dirty="0">
                          <a:solidFill>
                            <a:srgbClr val="000000"/>
                          </a:solidFill>
                          <a:effectLst/>
                          <a:latin typeface="Century Gothic" panose="020B0502020202020204" pitchFamily="34" charset="0"/>
                        </a:rPr>
                        <a:t>Reason Code</a:t>
                      </a:r>
                    </a:p>
                  </a:txBody>
                  <a:tcPr marL="42049" marR="4672" marT="4672"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pPr algn="l" fontAlgn="ctr"/>
                      <a:endParaRPr lang="en-US" sz="1400" b="0" i="0" u="none" strike="noStrike">
                        <a:solidFill>
                          <a:srgbClr val="000000"/>
                        </a:solidFill>
                        <a:effectLst/>
                        <a:latin typeface="Century Gothic" panose="020B0502020202020204" pitchFamily="34" charset="0"/>
                      </a:endParaRPr>
                    </a:p>
                  </a:txBody>
                  <a:tcPr marL="56065" marR="6229" marT="6229"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a</a:t>
                      </a:r>
                    </a:p>
                  </a:txBody>
                  <a:tcPr marL="4672" marR="4672" marT="4672"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a</a:t>
                      </a:r>
                    </a:p>
                  </a:txBody>
                  <a:tcPr marL="4672" marR="4672" marT="4672"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n-US" sz="1200" b="0" i="0" u="none" strike="noStrike">
                          <a:solidFill>
                            <a:srgbClr val="000000"/>
                          </a:solidFill>
                          <a:effectLst/>
                          <a:latin typeface="Century Gothic" panose="020B0502020202020204" pitchFamily="34" charset="0"/>
                        </a:rPr>
                        <a:t>a</a:t>
                      </a:r>
                    </a:p>
                  </a:txBody>
                  <a:tcPr marL="4672" marR="4672" marT="4672"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en-US" sz="1400" b="0" i="0" u="none" strike="noStrike">
                        <a:solidFill>
                          <a:srgbClr val="000000"/>
                        </a:solidFill>
                        <a:effectLst/>
                        <a:latin typeface="Century Gothic" panose="020B0502020202020204" pitchFamily="34" charset="0"/>
                      </a:endParaRPr>
                    </a:p>
                  </a:txBody>
                  <a:tcPr marL="6229" marR="6229" marT="6229"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n-US" sz="1200" b="0" i="0" u="none" strike="noStrike" dirty="0">
                          <a:solidFill>
                            <a:srgbClr val="000000"/>
                          </a:solidFill>
                          <a:effectLst/>
                          <a:latin typeface="Century Gothic" panose="020B0502020202020204" pitchFamily="34" charset="0"/>
                        </a:rPr>
                        <a:t>a</a:t>
                      </a:r>
                    </a:p>
                  </a:txBody>
                  <a:tcPr marL="4672" marR="4672" marT="4672"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en-US" sz="1400" b="0" i="0" u="none" strike="noStrike">
                        <a:solidFill>
                          <a:srgbClr val="000000"/>
                        </a:solidFill>
                        <a:effectLst/>
                        <a:latin typeface="Century Gothic" panose="020B0502020202020204" pitchFamily="34" charset="0"/>
                      </a:endParaRPr>
                    </a:p>
                  </a:txBody>
                  <a:tcPr marL="6229" marR="6229" marT="6229"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687299357"/>
                  </a:ext>
                </a:extLst>
              </a:tr>
            </a:tbl>
          </a:graphicData>
        </a:graphic>
      </p:graphicFrame>
      <p:sp>
        <p:nvSpPr>
          <p:cNvPr id="4" name="Rectangle 3">
            <a:extLst>
              <a:ext uri="{FF2B5EF4-FFF2-40B4-BE49-F238E27FC236}">
                <a16:creationId xmlns:a16="http://schemas.microsoft.com/office/drawing/2014/main" xmlns="" id="{C45B1B6B-1369-4576-A466-D831332061DF}"/>
              </a:ext>
            </a:extLst>
          </p:cNvPr>
          <p:cNvSpPr/>
          <p:nvPr/>
        </p:nvSpPr>
        <p:spPr>
          <a:xfrm>
            <a:off x="812138" y="4886317"/>
            <a:ext cx="7302817" cy="1092607"/>
          </a:xfrm>
          <a:prstGeom prst="rect">
            <a:avLst/>
          </a:prstGeom>
        </p:spPr>
        <p:txBody>
          <a:bodyPr wrap="square">
            <a:spAutoFit/>
          </a:bodyPr>
          <a:lstStyle/>
          <a:p>
            <a:pPr>
              <a:spcAft>
                <a:spcPts val="450"/>
              </a:spcAft>
              <a:buClr>
                <a:srgbClr val="1582C6"/>
              </a:buClr>
            </a:pPr>
            <a:r>
              <a:rPr lang="en-US" sz="1000" dirty="0">
                <a:latin typeface="Century Gothic" panose="020B0502020202020204" pitchFamily="34" charset="0"/>
                <a:cs typeface="Calibri" charset="0"/>
              </a:rPr>
              <a:t>+ Graduation uses ELL (Ever HS) rate</a:t>
            </a:r>
          </a:p>
          <a:p>
            <a:pPr>
              <a:spcAft>
                <a:spcPts val="450"/>
              </a:spcAft>
              <a:buClr>
                <a:srgbClr val="1582C6"/>
              </a:buClr>
            </a:pPr>
            <a:r>
              <a:rPr lang="en-US" sz="1000" dirty="0">
                <a:latin typeface="Century Gothic" panose="020B0502020202020204" pitchFamily="34" charset="0"/>
                <a:cs typeface="Calibri" charset="0"/>
              </a:rPr>
              <a:t>***Federal Graduation Rate Reason Codes:</a:t>
            </a:r>
          </a:p>
          <a:p>
            <a:pPr marL="173831">
              <a:spcAft>
                <a:spcPts val="450"/>
              </a:spcAft>
              <a:buClr>
                <a:srgbClr val="1582C6"/>
              </a:buClr>
              <a:tabLst>
                <a:tab pos="3089672" algn="l"/>
              </a:tabLst>
            </a:pPr>
            <a:r>
              <a:rPr lang="en-US" sz="1000" dirty="0">
                <a:latin typeface="Century Gothic" panose="020B0502020202020204" pitchFamily="34" charset="0"/>
                <a:cs typeface="Calibri" charset="0"/>
              </a:rPr>
              <a:t>a = Graduation rate goal of 90%	c = Safe harbor target of a 10% difference from the prior year rate and the goal</a:t>
            </a:r>
          </a:p>
          <a:p>
            <a:pPr marL="173831">
              <a:spcAft>
                <a:spcPts val="450"/>
              </a:spcAft>
              <a:buClr>
                <a:srgbClr val="1582C6"/>
              </a:buClr>
              <a:tabLst>
                <a:tab pos="3089672" algn="l"/>
              </a:tabLst>
            </a:pPr>
            <a:r>
              <a:rPr lang="en-US" sz="1000" dirty="0">
                <a:latin typeface="Century Gothic" panose="020B0502020202020204" pitchFamily="34" charset="0"/>
                <a:cs typeface="Calibri" charset="0"/>
              </a:rPr>
              <a:t>B = Four-year graduation rates target of ##%	d = Five-year graduation rate target of ##%</a:t>
            </a:r>
          </a:p>
        </p:txBody>
      </p:sp>
      <p:pic>
        <p:nvPicPr>
          <p:cNvPr id="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6662440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623804" y="526801"/>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Closing the Gaps</a:t>
            </a:r>
            <a:r>
              <a:rPr lang="en-US" sz="3200" b="1">
                <a:solidFill>
                  <a:schemeClr val="accent2"/>
                </a:solidFill>
                <a:latin typeface="Century Gothic" panose="020B0502020202020204" pitchFamily="34" charset="0"/>
              </a:rPr>
              <a:t>: </a:t>
            </a:r>
            <a:endParaRPr lang="en-US" sz="3200" b="1" smtClean="0">
              <a:solidFill>
                <a:schemeClr val="accent2"/>
              </a:solidFill>
              <a:latin typeface="Century Gothic" panose="020B0502020202020204" pitchFamily="34" charset="0"/>
            </a:endParaRPr>
          </a:p>
          <a:p>
            <a:pPr>
              <a:lnSpc>
                <a:spcPct val="100000"/>
              </a:lnSpc>
            </a:pPr>
            <a:r>
              <a:rPr lang="en-US" sz="3200" dirty="0" smtClean="0">
                <a:solidFill>
                  <a:schemeClr val="tx1"/>
                </a:solidFill>
                <a:latin typeface="Century Gothic" panose="020B0502020202020204" pitchFamily="34" charset="0"/>
              </a:rPr>
              <a:t>Sample </a:t>
            </a:r>
            <a:r>
              <a:rPr lang="en-US" sz="3200" dirty="0">
                <a:solidFill>
                  <a:schemeClr val="tx1"/>
                </a:solidFill>
                <a:latin typeface="Century Gothic" panose="020B0502020202020204" pitchFamily="34" charset="0"/>
              </a:rPr>
              <a:t>Status Report</a:t>
            </a:r>
            <a:endParaRPr lang="en-US" sz="3200" dirty="0">
              <a:solidFill>
                <a:schemeClr val="accent1">
                  <a:lumMod val="75000"/>
                </a:schemeClr>
              </a:solidFill>
              <a:latin typeface="Century Gothic" panose="020B0502020202020204" pitchFamily="34" charset="0"/>
            </a:endParaRPr>
          </a:p>
        </p:txBody>
      </p:sp>
      <p:graphicFrame>
        <p:nvGraphicFramePr>
          <p:cNvPr id="3" name="Table 2">
            <a:extLst>
              <a:ext uri="{FF2B5EF4-FFF2-40B4-BE49-F238E27FC236}">
                <a16:creationId xmlns:a16="http://schemas.microsoft.com/office/drawing/2014/main" xmlns="" id="{74F5B6BC-16DB-40ED-BE75-0FB807622848}"/>
              </a:ext>
            </a:extLst>
          </p:cNvPr>
          <p:cNvGraphicFramePr>
            <a:graphicFrameLocks noGrp="1"/>
          </p:cNvGraphicFramePr>
          <p:nvPr>
            <p:extLst>
              <p:ext uri="{D42A27DB-BD31-4B8C-83A1-F6EECF244321}">
                <p14:modId xmlns:p14="http://schemas.microsoft.com/office/powerpoint/2010/main" val="449799381"/>
              </p:ext>
            </p:extLst>
          </p:nvPr>
        </p:nvGraphicFramePr>
        <p:xfrm>
          <a:off x="1727287" y="2391931"/>
          <a:ext cx="5231564" cy="2592840"/>
        </p:xfrm>
        <a:graphic>
          <a:graphicData uri="http://schemas.openxmlformats.org/drawingml/2006/table">
            <a:tbl>
              <a:tblPr/>
              <a:tblGrid>
                <a:gridCol w="806796">
                  <a:extLst>
                    <a:ext uri="{9D8B030D-6E8A-4147-A177-3AD203B41FA5}">
                      <a16:colId xmlns:a16="http://schemas.microsoft.com/office/drawing/2014/main" xmlns="" val="2529117650"/>
                    </a:ext>
                  </a:extLst>
                </a:gridCol>
                <a:gridCol w="3072405">
                  <a:extLst>
                    <a:ext uri="{9D8B030D-6E8A-4147-A177-3AD203B41FA5}">
                      <a16:colId xmlns:a16="http://schemas.microsoft.com/office/drawing/2014/main" xmlns="" val="3520290583"/>
                    </a:ext>
                  </a:extLst>
                </a:gridCol>
                <a:gridCol w="1352363">
                  <a:extLst>
                    <a:ext uri="{9D8B030D-6E8A-4147-A177-3AD203B41FA5}">
                      <a16:colId xmlns:a16="http://schemas.microsoft.com/office/drawing/2014/main" xmlns="" val="1639839627"/>
                    </a:ext>
                  </a:extLst>
                </a:gridCol>
              </a:tblGrid>
              <a:tr h="327066">
                <a:tc>
                  <a:txBody>
                    <a:bodyPr/>
                    <a:lstStyle/>
                    <a:p>
                      <a:pPr algn="l" fontAlgn="b"/>
                      <a:endParaRPr lang="en-US" sz="1600" b="0" i="0" u="none" strike="noStrike" dirty="0">
                        <a:solidFill>
                          <a:srgbClr val="000000"/>
                        </a:solidFill>
                        <a:effectLst/>
                        <a:latin typeface="Century Gothic" panose="020B0502020202020204" pitchFamily="34" charset="0"/>
                      </a:endParaRPr>
                    </a:p>
                  </a:txBody>
                  <a:tcPr marL="5858" marR="5858" marT="5858" marB="0" anchor="b">
                    <a:lnL>
                      <a:noFill/>
                    </a:lnL>
                    <a:lnR>
                      <a:noFill/>
                    </a:lnR>
                    <a:lnT>
                      <a:noFill/>
                    </a:lnT>
                    <a:lnB>
                      <a:noFill/>
                    </a:lnB>
                  </a:tcPr>
                </a:tc>
                <a:tc>
                  <a:txBody>
                    <a:bodyPr/>
                    <a:lstStyle/>
                    <a:p>
                      <a:pPr algn="l" fontAlgn="t"/>
                      <a:r>
                        <a:rPr lang="en-US" sz="1600" b="1" i="0" u="none" strike="noStrike" dirty="0">
                          <a:solidFill>
                            <a:srgbClr val="000000"/>
                          </a:solidFill>
                          <a:effectLst/>
                          <a:latin typeface="Century Gothic" panose="020B0502020202020204" pitchFamily="34" charset="0"/>
                        </a:rPr>
                        <a:t> </a:t>
                      </a:r>
                    </a:p>
                  </a:txBody>
                  <a:tcPr marL="5858" marR="5858" marT="5858" marB="0">
                    <a:lnL>
                      <a:noFill/>
                    </a:lnL>
                    <a:lnR>
                      <a:noFill/>
                    </a:lnR>
                    <a:lnT>
                      <a:noFill/>
                    </a:lnT>
                    <a:lnB>
                      <a:noFill/>
                    </a:lnB>
                    <a:solidFill>
                      <a:srgbClr val="FFFFFF"/>
                    </a:solidFill>
                  </a:tcPr>
                </a:tc>
                <a:tc>
                  <a:txBody>
                    <a:bodyPr/>
                    <a:lstStyle/>
                    <a:p>
                      <a:pPr algn="ctr" fontAlgn="t"/>
                      <a:r>
                        <a:rPr lang="en-US" sz="1600" b="1" i="0" u="none" strike="noStrike" dirty="0">
                          <a:solidFill>
                            <a:srgbClr val="000000"/>
                          </a:solidFill>
                          <a:effectLst/>
                          <a:latin typeface="Century Gothic" panose="020B0502020202020204" pitchFamily="34" charset="0"/>
                        </a:rPr>
                        <a:t>ELL</a:t>
                      </a:r>
                    </a:p>
                  </a:txBody>
                  <a:tcPr marL="5858" marR="5858" marT="5858" marB="0">
                    <a:lnL>
                      <a:noFill/>
                    </a:lnL>
                    <a:lnR>
                      <a:noFill/>
                    </a:lnR>
                    <a:lnT>
                      <a:noFill/>
                    </a:lnT>
                    <a:lnB>
                      <a:noFill/>
                    </a:lnB>
                    <a:solidFill>
                      <a:srgbClr val="FFFFFF"/>
                    </a:solidFill>
                  </a:tcPr>
                </a:tc>
                <a:extLst>
                  <a:ext uri="{0D108BD9-81ED-4DB2-BD59-A6C34878D82A}">
                    <a16:rowId xmlns:a16="http://schemas.microsoft.com/office/drawing/2014/main" xmlns="" val="1093334489"/>
                  </a:ext>
                </a:extLst>
              </a:tr>
              <a:tr h="451760">
                <a:tc>
                  <a:txBody>
                    <a:bodyPr/>
                    <a:lstStyle/>
                    <a:p>
                      <a:pPr algn="l" fontAlgn="b"/>
                      <a:endParaRPr lang="en-US" sz="1600" b="0" i="0" u="none" strike="noStrike">
                        <a:solidFill>
                          <a:srgbClr val="000000"/>
                        </a:solidFill>
                        <a:effectLst/>
                        <a:latin typeface="Century Gothic" panose="020B0502020202020204" pitchFamily="34" charset="0"/>
                      </a:endParaRPr>
                    </a:p>
                  </a:txBody>
                  <a:tcPr marL="5858" marR="5858" marT="585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1600" b="1" i="0" u="none" strike="noStrike" dirty="0">
                          <a:solidFill>
                            <a:srgbClr val="000000"/>
                          </a:solidFill>
                          <a:effectLst/>
                          <a:latin typeface="Century Gothic" panose="020B0502020202020204" pitchFamily="34" charset="0"/>
                        </a:rPr>
                        <a:t> </a:t>
                      </a:r>
                    </a:p>
                  </a:txBody>
                  <a:tcPr marL="5858" marR="5858" marT="5858"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600" b="1" i="0" u="none" strike="noStrike" dirty="0">
                          <a:solidFill>
                            <a:srgbClr val="000000"/>
                          </a:solidFill>
                          <a:effectLst/>
                          <a:latin typeface="Century Gothic" panose="020B0502020202020204" pitchFamily="34" charset="0"/>
                        </a:rPr>
                        <a:t>(Current)</a:t>
                      </a:r>
                    </a:p>
                  </a:txBody>
                  <a:tcPr marL="5858" marR="5858" marT="5858"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541303031"/>
                  </a:ext>
                </a:extLst>
              </a:tr>
              <a:tr h="880332">
                <a:tc rowSpan="3">
                  <a:txBody>
                    <a:bodyPr/>
                    <a:lstStyle/>
                    <a:p>
                      <a:pPr algn="ctr" fontAlgn="ctr"/>
                      <a:r>
                        <a:rPr lang="en-US" sz="1600" b="1" i="0" u="none" strike="noStrike">
                          <a:solidFill>
                            <a:srgbClr val="000000"/>
                          </a:solidFill>
                          <a:effectLst/>
                          <a:latin typeface="Century Gothic" panose="020B0502020202020204" pitchFamily="34" charset="0"/>
                        </a:rPr>
                        <a:t>ELP</a:t>
                      </a:r>
                    </a:p>
                  </a:txBody>
                  <a:tcPr marL="5858" marR="5858" marT="5858" marB="0"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ctr"/>
                      <a:r>
                        <a:rPr lang="en-US" sz="1600" b="1" i="0" u="none" strike="noStrike" dirty="0">
                          <a:solidFill>
                            <a:srgbClr val="000000"/>
                          </a:solidFill>
                          <a:effectLst/>
                          <a:latin typeface="Century Gothic" panose="020B0502020202020204" pitchFamily="34" charset="0"/>
                        </a:rPr>
                        <a:t>English Learner Language Progress</a:t>
                      </a:r>
                    </a:p>
                  </a:txBody>
                  <a:tcPr marL="5858" marR="5858" marT="5858"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600" b="0" i="0" u="none" strike="noStrike" dirty="0">
                          <a:solidFill>
                            <a:srgbClr val="000000"/>
                          </a:solidFill>
                          <a:effectLst/>
                          <a:latin typeface="Century Gothic" panose="020B0502020202020204" pitchFamily="34" charset="0"/>
                        </a:rPr>
                        <a:t> 42.0%</a:t>
                      </a:r>
                    </a:p>
                  </a:txBody>
                  <a:tcPr marL="5858" marR="5858" marT="5858"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375133341"/>
                  </a:ext>
                </a:extLst>
              </a:tr>
              <a:tr h="453503">
                <a:tc vMerge="1">
                  <a:txBody>
                    <a:bodyPr/>
                    <a:lstStyle/>
                    <a:p>
                      <a:endParaRPr lang="en-US"/>
                    </a:p>
                  </a:txBody>
                  <a:tcPr/>
                </a:tc>
                <a:tc>
                  <a:txBody>
                    <a:bodyPr/>
                    <a:lstStyle/>
                    <a:p>
                      <a:pPr algn="l" fontAlgn="ctr"/>
                      <a:r>
                        <a:rPr lang="en-US" sz="1600" b="0" i="0" u="none" strike="noStrike">
                          <a:solidFill>
                            <a:srgbClr val="000000"/>
                          </a:solidFill>
                          <a:effectLst/>
                          <a:latin typeface="Century Gothic" panose="020B0502020202020204" pitchFamily="34" charset="0"/>
                        </a:rPr>
                        <a:t>TELPAS Progress Rate Target</a:t>
                      </a:r>
                    </a:p>
                  </a:txBody>
                  <a:tcPr marL="52725" marR="5858" marT="5858" marB="0" anchor="ctr">
                    <a:lnL>
                      <a:noFill/>
                    </a:lnL>
                    <a:lnR>
                      <a:noFill/>
                    </a:lnR>
                    <a:lnT>
                      <a:noFill/>
                    </a:lnT>
                    <a:lnB>
                      <a:noFill/>
                    </a:lnB>
                    <a:solidFill>
                      <a:srgbClr val="FFFFFF"/>
                    </a:solidFill>
                  </a:tcPr>
                </a:tc>
                <a:tc>
                  <a:txBody>
                    <a:bodyPr/>
                    <a:lstStyle/>
                    <a:p>
                      <a:pPr algn="ctr" fontAlgn="b"/>
                      <a:r>
                        <a:rPr lang="en-US" sz="1600" b="0" i="0" u="none" strike="noStrike" dirty="0">
                          <a:solidFill>
                            <a:srgbClr val="000000"/>
                          </a:solidFill>
                          <a:effectLst/>
                          <a:latin typeface="Century Gothic" panose="020B0502020202020204" pitchFamily="34" charset="0"/>
                        </a:rPr>
                        <a:t>Y</a:t>
                      </a:r>
                    </a:p>
                  </a:txBody>
                  <a:tcPr marL="5858" marR="5858" marT="5858" marB="0" anchor="ctr">
                    <a:lnL>
                      <a:noFill/>
                    </a:lnL>
                    <a:lnR>
                      <a:noFill/>
                    </a:lnR>
                    <a:lnT>
                      <a:noFill/>
                    </a:lnT>
                    <a:lnB>
                      <a:noFill/>
                    </a:lnB>
                    <a:solidFill>
                      <a:schemeClr val="bg1"/>
                    </a:solidFill>
                  </a:tcPr>
                </a:tc>
                <a:extLst>
                  <a:ext uri="{0D108BD9-81ED-4DB2-BD59-A6C34878D82A}">
                    <a16:rowId xmlns:a16="http://schemas.microsoft.com/office/drawing/2014/main" xmlns="" val="629063219"/>
                  </a:ext>
                </a:extLst>
              </a:tr>
              <a:tr h="480179">
                <a:tc vMerge="1">
                  <a:txBody>
                    <a:bodyPr/>
                    <a:lstStyle/>
                    <a:p>
                      <a:endParaRPr lang="en-US"/>
                    </a:p>
                  </a:txBody>
                  <a:tcPr/>
                </a:tc>
                <a:tc>
                  <a:txBody>
                    <a:bodyPr/>
                    <a:lstStyle/>
                    <a:p>
                      <a:pPr algn="l" fontAlgn="ctr"/>
                      <a:r>
                        <a:rPr lang="en-US" sz="1600" b="0" i="0" u="none" strike="noStrike" dirty="0">
                          <a:solidFill>
                            <a:srgbClr val="000000"/>
                          </a:solidFill>
                          <a:effectLst/>
                          <a:latin typeface="Century Gothic" panose="020B0502020202020204" pitchFamily="34" charset="0"/>
                        </a:rPr>
                        <a:t>TELPAS Progress Rate</a:t>
                      </a:r>
                    </a:p>
                  </a:txBody>
                  <a:tcPr marL="52725" marR="5858" marT="5858"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dirty="0" smtClean="0">
                          <a:solidFill>
                            <a:srgbClr val="000000"/>
                          </a:solidFill>
                          <a:effectLst/>
                          <a:latin typeface="Century Gothic" panose="020B0502020202020204" pitchFamily="34" charset="0"/>
                        </a:rPr>
                        <a:t>42.0%</a:t>
                      </a:r>
                      <a:endParaRPr lang="en-US" sz="1600" b="0" i="0" u="none" strike="noStrike" dirty="0">
                        <a:solidFill>
                          <a:srgbClr val="000000"/>
                        </a:solidFill>
                        <a:effectLst/>
                        <a:latin typeface="Century Gothic" panose="020B0502020202020204" pitchFamily="34" charset="0"/>
                      </a:endParaRPr>
                    </a:p>
                  </a:txBody>
                  <a:tcPr marL="5858" marR="5858" marT="5858"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4168661884"/>
                  </a:ext>
                </a:extLst>
              </a:tr>
            </a:tbl>
          </a:graphicData>
        </a:graphic>
      </p:graphicFrame>
      <p:pic>
        <p:nvPicPr>
          <p:cNvPr id="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4465704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586453" y="526802"/>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Closing the Gaps</a:t>
            </a:r>
            <a:r>
              <a:rPr lang="en-US" sz="3200" b="1">
                <a:solidFill>
                  <a:schemeClr val="accent2"/>
                </a:solidFill>
                <a:latin typeface="Century Gothic" panose="020B0502020202020204" pitchFamily="34" charset="0"/>
              </a:rPr>
              <a:t>: </a:t>
            </a:r>
            <a:endParaRPr lang="en-US" sz="3200" b="1" smtClean="0">
              <a:solidFill>
                <a:schemeClr val="accent2"/>
              </a:solidFill>
              <a:latin typeface="Century Gothic" panose="020B0502020202020204" pitchFamily="34" charset="0"/>
            </a:endParaRPr>
          </a:p>
          <a:p>
            <a:pPr>
              <a:lnSpc>
                <a:spcPct val="100000"/>
              </a:lnSpc>
            </a:pPr>
            <a:r>
              <a:rPr lang="en-US" sz="3200" dirty="0" smtClean="0">
                <a:solidFill>
                  <a:schemeClr val="tx1"/>
                </a:solidFill>
                <a:latin typeface="Century Gothic" panose="020B0502020202020204" pitchFamily="34" charset="0"/>
              </a:rPr>
              <a:t>Sample </a:t>
            </a:r>
            <a:r>
              <a:rPr lang="en-US" sz="3200" dirty="0">
                <a:solidFill>
                  <a:schemeClr val="tx1"/>
                </a:solidFill>
                <a:latin typeface="Century Gothic" panose="020B0502020202020204" pitchFamily="34" charset="0"/>
              </a:rPr>
              <a:t>Status Report</a:t>
            </a:r>
            <a:endParaRPr lang="en-US" sz="3200" dirty="0">
              <a:solidFill>
                <a:schemeClr val="accent1">
                  <a:lumMod val="75000"/>
                </a:schemeClr>
              </a:solidFill>
              <a:latin typeface="Century Gothic" panose="020B0502020202020204" pitchFamily="34" charset="0"/>
            </a:endParaRPr>
          </a:p>
        </p:txBody>
      </p:sp>
      <p:graphicFrame>
        <p:nvGraphicFramePr>
          <p:cNvPr id="2" name="Table 1">
            <a:extLst>
              <a:ext uri="{FF2B5EF4-FFF2-40B4-BE49-F238E27FC236}">
                <a16:creationId xmlns:a16="http://schemas.microsoft.com/office/drawing/2014/main" xmlns="" id="{2E439391-FFDD-407B-9AF4-39F016B43EEB}"/>
              </a:ext>
            </a:extLst>
          </p:cNvPr>
          <p:cNvGraphicFramePr>
            <a:graphicFrameLocks noGrp="1"/>
          </p:cNvGraphicFramePr>
          <p:nvPr>
            <p:extLst>
              <p:ext uri="{D42A27DB-BD31-4B8C-83A1-F6EECF244321}">
                <p14:modId xmlns:p14="http://schemas.microsoft.com/office/powerpoint/2010/main" val="1005968015"/>
              </p:ext>
            </p:extLst>
          </p:nvPr>
        </p:nvGraphicFramePr>
        <p:xfrm>
          <a:off x="623805" y="2074855"/>
          <a:ext cx="7530851" cy="3641417"/>
        </p:xfrm>
        <a:graphic>
          <a:graphicData uri="http://schemas.openxmlformats.org/drawingml/2006/table">
            <a:tbl>
              <a:tblPr/>
              <a:tblGrid>
                <a:gridCol w="794027">
                  <a:extLst>
                    <a:ext uri="{9D8B030D-6E8A-4147-A177-3AD203B41FA5}">
                      <a16:colId xmlns:a16="http://schemas.microsoft.com/office/drawing/2014/main" xmlns="" val="2713555159"/>
                    </a:ext>
                  </a:extLst>
                </a:gridCol>
                <a:gridCol w="3560715">
                  <a:extLst>
                    <a:ext uri="{9D8B030D-6E8A-4147-A177-3AD203B41FA5}">
                      <a16:colId xmlns:a16="http://schemas.microsoft.com/office/drawing/2014/main" xmlns="" val="268196554"/>
                    </a:ext>
                  </a:extLst>
                </a:gridCol>
                <a:gridCol w="794027">
                  <a:extLst>
                    <a:ext uri="{9D8B030D-6E8A-4147-A177-3AD203B41FA5}">
                      <a16:colId xmlns:a16="http://schemas.microsoft.com/office/drawing/2014/main" xmlns="" val="2998536867"/>
                    </a:ext>
                  </a:extLst>
                </a:gridCol>
                <a:gridCol w="794027">
                  <a:extLst>
                    <a:ext uri="{9D8B030D-6E8A-4147-A177-3AD203B41FA5}">
                      <a16:colId xmlns:a16="http://schemas.microsoft.com/office/drawing/2014/main" xmlns="" val="1533207734"/>
                    </a:ext>
                  </a:extLst>
                </a:gridCol>
                <a:gridCol w="191739">
                  <a:extLst>
                    <a:ext uri="{9D8B030D-6E8A-4147-A177-3AD203B41FA5}">
                      <a16:colId xmlns:a16="http://schemas.microsoft.com/office/drawing/2014/main" xmlns="" val="3334989001"/>
                    </a:ext>
                  </a:extLst>
                </a:gridCol>
                <a:gridCol w="602288">
                  <a:extLst>
                    <a:ext uri="{9D8B030D-6E8A-4147-A177-3AD203B41FA5}">
                      <a16:colId xmlns:a16="http://schemas.microsoft.com/office/drawing/2014/main" xmlns="" val="1664765118"/>
                    </a:ext>
                  </a:extLst>
                </a:gridCol>
                <a:gridCol w="152772">
                  <a:extLst>
                    <a:ext uri="{9D8B030D-6E8A-4147-A177-3AD203B41FA5}">
                      <a16:colId xmlns:a16="http://schemas.microsoft.com/office/drawing/2014/main" xmlns="" val="3253297844"/>
                    </a:ext>
                  </a:extLst>
                </a:gridCol>
                <a:gridCol w="641256">
                  <a:extLst>
                    <a:ext uri="{9D8B030D-6E8A-4147-A177-3AD203B41FA5}">
                      <a16:colId xmlns:a16="http://schemas.microsoft.com/office/drawing/2014/main" xmlns="" val="1739212382"/>
                    </a:ext>
                  </a:extLst>
                </a:gridCol>
              </a:tblGrid>
              <a:tr h="254844">
                <a:tc>
                  <a:txBody>
                    <a:bodyPr/>
                    <a:lstStyle/>
                    <a:p>
                      <a:pPr algn="l" fontAlgn="b"/>
                      <a:endParaRPr lang="en-US" sz="1200" b="0" i="0" u="none" strike="noStrike" dirty="0">
                        <a:solidFill>
                          <a:srgbClr val="000000"/>
                        </a:solidFill>
                        <a:effectLst/>
                        <a:latin typeface="Century Gothic" panose="020B0502020202020204" pitchFamily="34" charset="0"/>
                      </a:endParaRPr>
                    </a:p>
                  </a:txBody>
                  <a:tcPr marL="4274" marR="4274" marT="4274" marB="0" anchor="b">
                    <a:lnL>
                      <a:noFill/>
                    </a:lnL>
                    <a:lnR>
                      <a:noFill/>
                    </a:lnR>
                    <a:lnT>
                      <a:noFill/>
                    </a:lnT>
                    <a:lnB>
                      <a:noFill/>
                    </a:lnB>
                  </a:tcPr>
                </a:tc>
                <a:tc>
                  <a:txBody>
                    <a:bodyPr/>
                    <a:lstStyle/>
                    <a:p>
                      <a:pPr algn="l" fontAlgn="t"/>
                      <a:r>
                        <a:rPr lang="en-US" sz="1200" b="1" i="0" u="none" strike="noStrike">
                          <a:solidFill>
                            <a:srgbClr val="000000"/>
                          </a:solidFill>
                          <a:effectLst/>
                          <a:latin typeface="Century Gothic" panose="020B0502020202020204" pitchFamily="34" charset="0"/>
                        </a:rPr>
                        <a:t> </a:t>
                      </a:r>
                    </a:p>
                  </a:txBody>
                  <a:tcPr marL="4274" marR="4274" marT="4274" marB="0">
                    <a:lnL>
                      <a:noFill/>
                    </a:lnL>
                    <a:lnR>
                      <a:noFill/>
                    </a:lnR>
                    <a:lnT>
                      <a:noFill/>
                    </a:lnT>
                    <a:lnB>
                      <a:noFill/>
                    </a:lnB>
                    <a:solidFill>
                      <a:srgbClr val="FFFFFF"/>
                    </a:solidFill>
                  </a:tcPr>
                </a:tc>
                <a:tc>
                  <a:txBody>
                    <a:bodyPr/>
                    <a:lstStyle/>
                    <a:p>
                      <a:pPr algn="ctr" fontAlgn="t"/>
                      <a:r>
                        <a:rPr lang="en-US" sz="1200" b="1" i="0" u="none" strike="noStrike">
                          <a:solidFill>
                            <a:srgbClr val="000000"/>
                          </a:solidFill>
                          <a:effectLst/>
                          <a:latin typeface="Century Gothic" panose="020B0502020202020204" pitchFamily="34" charset="0"/>
                        </a:rPr>
                        <a:t>All</a:t>
                      </a:r>
                    </a:p>
                  </a:txBody>
                  <a:tcPr marL="4274" marR="4274" marT="4274" marB="0">
                    <a:lnL>
                      <a:noFill/>
                    </a:lnL>
                    <a:lnR>
                      <a:noFill/>
                    </a:lnR>
                    <a:lnT>
                      <a:noFill/>
                    </a:lnT>
                    <a:lnB>
                      <a:noFill/>
                    </a:lnB>
                    <a:solidFill>
                      <a:srgbClr val="FFFFFF"/>
                    </a:solidFill>
                  </a:tcPr>
                </a:tc>
                <a:tc gridSpan="2">
                  <a:txBody>
                    <a:bodyPr/>
                    <a:lstStyle/>
                    <a:p>
                      <a:pPr algn="ctr" fontAlgn="t"/>
                      <a:r>
                        <a:rPr lang="en-US" sz="1200" b="1" i="0" u="none" strike="noStrike">
                          <a:solidFill>
                            <a:srgbClr val="000000"/>
                          </a:solidFill>
                          <a:effectLst/>
                          <a:latin typeface="Century Gothic" panose="020B0502020202020204" pitchFamily="34" charset="0"/>
                        </a:rPr>
                        <a:t>African</a:t>
                      </a:r>
                    </a:p>
                  </a:txBody>
                  <a:tcPr marL="4274" marR="4274" marT="4274" marB="0">
                    <a:lnL>
                      <a:noFill/>
                    </a:lnL>
                    <a:lnR>
                      <a:noFill/>
                    </a:lnR>
                    <a:lnT>
                      <a:noFill/>
                    </a:lnT>
                    <a:lnB>
                      <a:noFill/>
                    </a:lnB>
                    <a:solidFill>
                      <a:srgbClr val="FFFFFF"/>
                    </a:solidFill>
                  </a:tcPr>
                </a:tc>
                <a:tc hMerge="1">
                  <a:txBody>
                    <a:bodyPr/>
                    <a:lstStyle/>
                    <a:p>
                      <a:pPr algn="l" fontAlgn="t"/>
                      <a:r>
                        <a:rPr lang="en-US" sz="1400" b="1" i="0" u="none" strike="noStrike">
                          <a:solidFill>
                            <a:srgbClr val="000000"/>
                          </a:solidFill>
                          <a:effectLst/>
                          <a:latin typeface="Century Gothic" panose="020B0502020202020204" pitchFamily="34" charset="0"/>
                        </a:rPr>
                        <a:t> </a:t>
                      </a:r>
                    </a:p>
                  </a:txBody>
                  <a:tcPr marL="5698" marR="5698" marT="5698" marB="0">
                    <a:lnL>
                      <a:noFill/>
                    </a:lnL>
                    <a:lnR>
                      <a:noFill/>
                    </a:lnR>
                    <a:lnT>
                      <a:noFill/>
                    </a:lnT>
                    <a:lnB>
                      <a:noFill/>
                    </a:lnB>
                    <a:solidFill>
                      <a:srgbClr val="FFFFFF"/>
                    </a:solidFill>
                  </a:tcPr>
                </a:tc>
                <a:tc gridSpan="2">
                  <a:txBody>
                    <a:bodyPr/>
                    <a:lstStyle/>
                    <a:p>
                      <a:pPr algn="l" fontAlgn="t"/>
                      <a:r>
                        <a:rPr lang="en-US" sz="1200" b="1" i="0" u="none" strike="noStrike">
                          <a:solidFill>
                            <a:srgbClr val="000000"/>
                          </a:solidFill>
                          <a:effectLst/>
                          <a:latin typeface="Century Gothic" panose="020B0502020202020204" pitchFamily="34" charset="0"/>
                        </a:rPr>
                        <a:t> </a:t>
                      </a:r>
                    </a:p>
                  </a:txBody>
                  <a:tcPr marL="4274" marR="4274" marT="4274" marB="0">
                    <a:lnL>
                      <a:noFill/>
                    </a:lnL>
                    <a:lnR>
                      <a:noFill/>
                    </a:lnR>
                    <a:lnT>
                      <a:noFill/>
                    </a:lnT>
                    <a:lnB>
                      <a:noFill/>
                    </a:lnB>
                    <a:solidFill>
                      <a:srgbClr val="FFFFFF"/>
                    </a:solidFill>
                  </a:tcPr>
                </a:tc>
                <a:tc hMerge="1">
                  <a:txBody>
                    <a:bodyPr/>
                    <a:lstStyle/>
                    <a:p>
                      <a:pPr algn="l" fontAlgn="t"/>
                      <a:r>
                        <a:rPr lang="en-US" sz="1400" b="1" i="0" u="none" strike="noStrike">
                          <a:solidFill>
                            <a:srgbClr val="000000"/>
                          </a:solidFill>
                          <a:effectLst/>
                          <a:latin typeface="Century Gothic" panose="020B0502020202020204" pitchFamily="34" charset="0"/>
                        </a:rPr>
                        <a:t> </a:t>
                      </a:r>
                    </a:p>
                  </a:txBody>
                  <a:tcPr marL="5698" marR="5698" marT="5698" marB="0">
                    <a:lnL>
                      <a:noFill/>
                    </a:lnL>
                    <a:lnR>
                      <a:noFill/>
                    </a:lnR>
                    <a:lnT>
                      <a:noFill/>
                    </a:lnT>
                    <a:lnB>
                      <a:noFill/>
                    </a:lnB>
                    <a:solidFill>
                      <a:srgbClr val="FFFFFF"/>
                    </a:solidFill>
                  </a:tcPr>
                </a:tc>
                <a:tc>
                  <a:txBody>
                    <a:bodyPr/>
                    <a:lstStyle/>
                    <a:p>
                      <a:pPr algn="l" fontAlgn="t"/>
                      <a:r>
                        <a:rPr lang="en-US" sz="1200" b="1" i="0" u="none" strike="noStrike" dirty="0">
                          <a:solidFill>
                            <a:srgbClr val="000000"/>
                          </a:solidFill>
                          <a:effectLst/>
                          <a:latin typeface="Century Gothic" panose="020B0502020202020204" pitchFamily="34" charset="0"/>
                        </a:rPr>
                        <a:t> </a:t>
                      </a:r>
                    </a:p>
                  </a:txBody>
                  <a:tcPr marL="4274" marR="4274" marT="4274" marB="0">
                    <a:lnL>
                      <a:noFill/>
                    </a:lnL>
                    <a:lnR>
                      <a:noFill/>
                    </a:lnR>
                    <a:lnT>
                      <a:noFill/>
                    </a:lnT>
                    <a:lnB>
                      <a:noFill/>
                    </a:lnB>
                    <a:solidFill>
                      <a:srgbClr val="FFFFFF"/>
                    </a:solidFill>
                  </a:tcPr>
                </a:tc>
                <a:extLst>
                  <a:ext uri="{0D108BD9-81ED-4DB2-BD59-A6C34878D82A}">
                    <a16:rowId xmlns:a16="http://schemas.microsoft.com/office/drawing/2014/main" xmlns="" val="1233051727"/>
                  </a:ext>
                </a:extLst>
              </a:tr>
              <a:tr h="292382">
                <a:tc>
                  <a:txBody>
                    <a:bodyPr/>
                    <a:lstStyle/>
                    <a:p>
                      <a:pPr algn="l" fontAlgn="b"/>
                      <a:endParaRPr lang="en-US" sz="1200" b="0" i="0" u="none" strike="noStrike">
                        <a:solidFill>
                          <a:srgbClr val="000000"/>
                        </a:solidFill>
                        <a:effectLst/>
                        <a:latin typeface="Century Gothic" panose="020B0502020202020204" pitchFamily="34" charset="0"/>
                      </a:endParaRPr>
                    </a:p>
                  </a:txBody>
                  <a:tcPr marL="4274" marR="4274" marT="427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1200" b="1" i="0" u="none" strike="noStrike">
                          <a:solidFill>
                            <a:srgbClr val="000000"/>
                          </a:solidFill>
                          <a:effectLst/>
                          <a:latin typeface="Century Gothic" panose="020B0502020202020204" pitchFamily="34" charset="0"/>
                        </a:rPr>
                        <a:t> </a:t>
                      </a:r>
                    </a:p>
                  </a:txBody>
                  <a:tcPr marL="4274" marR="4274" marT="4274"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200" b="1" i="0" u="none" strike="noStrike">
                          <a:solidFill>
                            <a:srgbClr val="000000"/>
                          </a:solidFill>
                          <a:effectLst/>
                          <a:latin typeface="Century Gothic" panose="020B0502020202020204" pitchFamily="34" charset="0"/>
                        </a:rPr>
                        <a:t>Students</a:t>
                      </a:r>
                    </a:p>
                  </a:txBody>
                  <a:tcPr marL="4274" marR="4274" marT="4274"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fontAlgn="t"/>
                      <a:r>
                        <a:rPr lang="en-US" sz="1200" b="1" i="0" u="none" strike="noStrike">
                          <a:solidFill>
                            <a:srgbClr val="000000"/>
                          </a:solidFill>
                          <a:effectLst/>
                          <a:latin typeface="Century Gothic" panose="020B0502020202020204" pitchFamily="34" charset="0"/>
                        </a:rPr>
                        <a:t>American</a:t>
                      </a:r>
                    </a:p>
                  </a:txBody>
                  <a:tcPr marL="4274" marR="4274" marT="4274"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pPr algn="l" fontAlgn="t"/>
                      <a:r>
                        <a:rPr lang="en-US" sz="1400" b="1" i="0" u="none" strike="noStrike">
                          <a:solidFill>
                            <a:srgbClr val="000000"/>
                          </a:solidFill>
                          <a:effectLst/>
                          <a:latin typeface="Century Gothic" panose="020B0502020202020204" pitchFamily="34" charset="0"/>
                        </a:rPr>
                        <a:t>Hispanic</a:t>
                      </a:r>
                    </a:p>
                  </a:txBody>
                  <a:tcPr marL="5698" marR="5698" marT="5698"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algn="l" fontAlgn="t"/>
                      <a:r>
                        <a:rPr lang="en-US" sz="1200" b="1" i="0" u="none" strike="noStrike" dirty="0">
                          <a:solidFill>
                            <a:srgbClr val="000000"/>
                          </a:solidFill>
                          <a:effectLst/>
                          <a:latin typeface="Century Gothic" panose="020B0502020202020204" pitchFamily="34" charset="0"/>
                        </a:rPr>
                        <a:t>Hispanic</a:t>
                      </a:r>
                    </a:p>
                  </a:txBody>
                  <a:tcPr marL="4274" marR="4274" marT="4274"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pPr algn="l" fontAlgn="t"/>
                      <a:r>
                        <a:rPr lang="en-US" sz="1400" b="1" i="0" u="none" strike="noStrike">
                          <a:solidFill>
                            <a:srgbClr val="000000"/>
                          </a:solidFill>
                          <a:effectLst/>
                          <a:latin typeface="Century Gothic" panose="020B0502020202020204" pitchFamily="34" charset="0"/>
                        </a:rPr>
                        <a:t>White</a:t>
                      </a:r>
                    </a:p>
                  </a:txBody>
                  <a:tcPr marL="5698" marR="5698" marT="5698"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1" i="0" u="none" strike="noStrike" dirty="0">
                          <a:solidFill>
                            <a:srgbClr val="000000"/>
                          </a:solidFill>
                          <a:effectLst/>
                          <a:latin typeface="Century Gothic" panose="020B0502020202020204" pitchFamily="34" charset="0"/>
                        </a:rPr>
                        <a:t>White</a:t>
                      </a:r>
                    </a:p>
                  </a:txBody>
                  <a:tcPr marL="4274" marR="4274" marT="4274"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957517061"/>
                  </a:ext>
                </a:extLst>
              </a:tr>
              <a:tr h="470358">
                <a:tc rowSpan="9">
                  <a:txBody>
                    <a:bodyPr/>
                    <a:lstStyle/>
                    <a:p>
                      <a:pPr algn="ctr" fontAlgn="ctr"/>
                      <a:r>
                        <a:rPr lang="en-US" sz="1200" b="1" i="0" u="none" strike="noStrike">
                          <a:solidFill>
                            <a:srgbClr val="000000"/>
                          </a:solidFill>
                          <a:effectLst/>
                          <a:latin typeface="Century Gothic" panose="020B0502020202020204" pitchFamily="34" charset="0"/>
                        </a:rPr>
                        <a:t>School Quality or Student Success</a:t>
                      </a:r>
                    </a:p>
                  </a:txBody>
                  <a:tcPr marL="4274" marR="4274" marT="4274" marB="0"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gridSpan="7">
                  <a:txBody>
                    <a:bodyPr/>
                    <a:lstStyle/>
                    <a:p>
                      <a:pPr algn="l" fontAlgn="ctr"/>
                      <a:r>
                        <a:rPr lang="en-US" sz="1200" b="1" i="0" u="none" strike="noStrike" dirty="0">
                          <a:solidFill>
                            <a:srgbClr val="000000"/>
                          </a:solidFill>
                          <a:effectLst/>
                          <a:latin typeface="Century Gothic" panose="020B0502020202020204" pitchFamily="34" charset="0"/>
                        </a:rPr>
                        <a:t>College, Career, and Military Readiness Performance Status (High Schools and K</a:t>
                      </a:r>
                      <a:r>
                        <a:rPr lang="en-US" sz="1200" b="1" kern="1200" dirty="0">
                          <a:solidFill>
                            <a:schemeClr val="tx1"/>
                          </a:solidFill>
                          <a:effectLst/>
                          <a:latin typeface="Century Gothic" panose="020B0502020202020204" pitchFamily="34" charset="0"/>
                          <a:ea typeface="+mn-ea"/>
                          <a:cs typeface="+mn-cs"/>
                        </a:rPr>
                        <a:t>–</a:t>
                      </a:r>
                      <a:r>
                        <a:rPr lang="en-US" sz="1200" b="1" i="0" u="none" strike="noStrike" dirty="0">
                          <a:solidFill>
                            <a:srgbClr val="000000"/>
                          </a:solidFill>
                          <a:effectLst/>
                          <a:latin typeface="Century Gothic" panose="020B0502020202020204" pitchFamily="34" charset="0"/>
                        </a:rPr>
                        <a:t>12)</a:t>
                      </a:r>
                    </a:p>
                  </a:txBody>
                  <a:tcPr marL="38461" marR="4274" marT="4274"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ctr"/>
                      <a:endParaRPr lang="en-US" sz="1400" b="1" i="0" u="none" strike="noStrike" dirty="0">
                        <a:solidFill>
                          <a:srgbClr val="000000"/>
                        </a:solidFill>
                        <a:effectLst/>
                        <a:latin typeface="Century Gothic" panose="020B0502020202020204" pitchFamily="34" charset="0"/>
                      </a:endParaRPr>
                    </a:p>
                  </a:txBody>
                  <a:tcPr marL="51281" marR="5698" marT="5698"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907791302"/>
                  </a:ext>
                </a:extLst>
              </a:tr>
              <a:tr h="292382">
                <a:tc vMerge="1">
                  <a:txBody>
                    <a:bodyPr/>
                    <a:lstStyle/>
                    <a:p>
                      <a:endParaRPr lang="en-US"/>
                    </a:p>
                  </a:txBody>
                  <a:tcPr/>
                </a:tc>
                <a:tc>
                  <a:txBody>
                    <a:bodyPr/>
                    <a:lstStyle/>
                    <a:p>
                      <a:pPr algn="l" fontAlgn="ctr"/>
                      <a:r>
                        <a:rPr lang="en-US" sz="1200" b="0" i="0" u="none" strike="noStrike">
                          <a:solidFill>
                            <a:srgbClr val="000000"/>
                          </a:solidFill>
                          <a:effectLst/>
                          <a:latin typeface="Century Gothic" panose="020B0502020202020204" pitchFamily="34" charset="0"/>
                        </a:rPr>
                        <a:t>Target </a:t>
                      </a:r>
                    </a:p>
                  </a:txBody>
                  <a:tcPr marL="38461" marR="4274" marT="4274" marB="0" anchor="ctr">
                    <a:lnL>
                      <a:noFill/>
                    </a:lnL>
                    <a:lnR>
                      <a:noFill/>
                    </a:lnR>
                    <a:lnT>
                      <a:noFill/>
                    </a:lnT>
                    <a:lnB>
                      <a:noFill/>
                    </a:lnB>
                    <a:solidFill>
                      <a:srgbClr val="FFFFFF"/>
                    </a:solidFill>
                  </a:tcPr>
                </a:tc>
                <a:tc>
                  <a:txBody>
                    <a:bodyPr/>
                    <a:lstStyle/>
                    <a:p>
                      <a:pPr algn="ctr" fontAlgn="ctr"/>
                      <a:r>
                        <a:rPr lang="en-US" sz="1200" b="0" i="0" u="none" strike="noStrike" dirty="0">
                          <a:solidFill>
                            <a:srgbClr val="000000"/>
                          </a:solidFill>
                          <a:effectLst/>
                          <a:latin typeface="Century Gothic" panose="020B0502020202020204" pitchFamily="34" charset="0"/>
                        </a:rPr>
                        <a:t>40.0%</a:t>
                      </a:r>
                    </a:p>
                  </a:txBody>
                  <a:tcPr marL="4274" marR="4274" marT="4274" marB="0" anchor="ctr">
                    <a:lnL>
                      <a:noFill/>
                    </a:lnL>
                    <a:lnR>
                      <a:noFill/>
                    </a:lnR>
                    <a:lnT>
                      <a:noFill/>
                    </a:lnT>
                    <a:lnB>
                      <a:noFill/>
                    </a:lnB>
                    <a:solidFill>
                      <a:srgbClr val="FFFFFF"/>
                    </a:solidFill>
                  </a:tcPr>
                </a:tc>
                <a:tc>
                  <a:txBody>
                    <a:bodyPr/>
                    <a:lstStyle/>
                    <a:p>
                      <a:pPr algn="ctr" fontAlgn="ctr"/>
                      <a:r>
                        <a:rPr lang="en-US" sz="1200" b="0" i="0" u="none" strike="noStrike" dirty="0">
                          <a:solidFill>
                            <a:srgbClr val="000000"/>
                          </a:solidFill>
                          <a:effectLst/>
                          <a:latin typeface="Century Gothic" panose="020B0502020202020204" pitchFamily="34" charset="0"/>
                        </a:rPr>
                        <a:t>40.0%</a:t>
                      </a:r>
                    </a:p>
                  </a:txBody>
                  <a:tcPr marL="4274" marR="4274" marT="4274" marB="0" anchor="ctr">
                    <a:lnL>
                      <a:noFill/>
                    </a:lnL>
                    <a:lnR>
                      <a:noFill/>
                    </a:lnR>
                    <a:lnT>
                      <a:noFill/>
                    </a:lnT>
                    <a:lnB>
                      <a:noFill/>
                    </a:lnB>
                    <a:solidFill>
                      <a:srgbClr val="FFFFFF"/>
                    </a:solidFill>
                  </a:tcPr>
                </a:tc>
                <a:tc gridSpan="2">
                  <a:txBody>
                    <a:bodyPr/>
                    <a:lstStyle/>
                    <a:p>
                      <a:pPr algn="ctr" fontAlgn="ctr"/>
                      <a:r>
                        <a:rPr lang="en-US" sz="1200" b="0" i="0" u="none" strike="noStrike" dirty="0">
                          <a:solidFill>
                            <a:srgbClr val="000000"/>
                          </a:solidFill>
                          <a:effectLst/>
                          <a:latin typeface="Century Gothic" panose="020B0502020202020204" pitchFamily="34" charset="0"/>
                        </a:rPr>
                        <a:t>40.0%</a:t>
                      </a:r>
                    </a:p>
                  </a:txBody>
                  <a:tcPr marL="4274" marR="4274" marT="4274" marB="0" anchor="ctr">
                    <a:lnL>
                      <a:noFill/>
                    </a:lnL>
                    <a:lnR>
                      <a:noFill/>
                    </a:lnR>
                    <a:lnT>
                      <a:noFill/>
                    </a:lnT>
                    <a:lnB>
                      <a:noFill/>
                    </a:lnB>
                    <a:solidFill>
                      <a:srgbClr val="FFFFFF"/>
                    </a:solidFill>
                  </a:tcPr>
                </a:tc>
                <a:tc hMerge="1">
                  <a:txBody>
                    <a:bodyPr/>
                    <a:lstStyle/>
                    <a:p>
                      <a:pPr algn="ctr" fontAlgn="ctr"/>
                      <a:endParaRPr lang="en-US" sz="1400" b="0" i="0" u="none" strike="noStrike">
                        <a:solidFill>
                          <a:srgbClr val="000000"/>
                        </a:solidFill>
                        <a:effectLst/>
                        <a:latin typeface="Century Gothic" panose="020B0502020202020204" pitchFamily="34" charset="0"/>
                      </a:endParaRPr>
                    </a:p>
                  </a:txBody>
                  <a:tcPr marL="5698" marR="5698" marT="5698" marB="0" anchor="ctr">
                    <a:lnL>
                      <a:noFill/>
                    </a:lnL>
                    <a:lnR>
                      <a:noFill/>
                    </a:lnR>
                    <a:lnT>
                      <a:noFill/>
                    </a:lnT>
                    <a:lnB>
                      <a:noFill/>
                    </a:lnB>
                    <a:solidFill>
                      <a:srgbClr val="FFFFFF"/>
                    </a:solidFill>
                  </a:tcPr>
                </a:tc>
                <a:tc gridSpan="2">
                  <a:txBody>
                    <a:bodyPr/>
                    <a:lstStyle/>
                    <a:p>
                      <a:pPr algn="ctr" fontAlgn="ctr"/>
                      <a:r>
                        <a:rPr lang="en-US" sz="1200" b="0" i="0" u="none" strike="noStrike" dirty="0">
                          <a:solidFill>
                            <a:srgbClr val="000000"/>
                          </a:solidFill>
                          <a:effectLst/>
                          <a:latin typeface="Century Gothic" panose="020B0502020202020204" pitchFamily="34" charset="0"/>
                        </a:rPr>
                        <a:t>40.0%</a:t>
                      </a:r>
                    </a:p>
                  </a:txBody>
                  <a:tcPr marL="4274" marR="4274" marT="4274" marB="0" anchor="ctr">
                    <a:lnL>
                      <a:noFill/>
                    </a:lnL>
                    <a:lnR>
                      <a:noFill/>
                    </a:lnR>
                    <a:lnT>
                      <a:noFill/>
                    </a:lnT>
                    <a:lnB>
                      <a:noFill/>
                    </a:lnB>
                    <a:solidFill>
                      <a:srgbClr val="FFFFFF"/>
                    </a:solidFill>
                  </a:tcPr>
                </a:tc>
                <a:tc hMerge="1">
                  <a:txBody>
                    <a:bodyPr/>
                    <a:lstStyle/>
                    <a:p>
                      <a:pPr algn="ctr" fontAlgn="ctr"/>
                      <a:endParaRPr lang="en-US" sz="1400" b="0" i="0" u="none" strike="noStrike">
                        <a:solidFill>
                          <a:srgbClr val="000000"/>
                        </a:solidFill>
                        <a:effectLst/>
                        <a:latin typeface="Century Gothic" panose="020B0502020202020204" pitchFamily="34" charset="0"/>
                      </a:endParaRPr>
                    </a:p>
                  </a:txBody>
                  <a:tcPr marL="5698" marR="5698" marT="5698" marB="0" anchor="ctr">
                    <a:lnL>
                      <a:noFill/>
                    </a:lnL>
                    <a:lnR>
                      <a:noFill/>
                    </a:lnR>
                    <a:lnT>
                      <a:noFill/>
                    </a:lnT>
                    <a:lnB>
                      <a:noFill/>
                    </a:lnB>
                    <a:solidFill>
                      <a:srgbClr val="FFFFFF"/>
                    </a:solidFill>
                  </a:tcPr>
                </a:tc>
                <a:extLst>
                  <a:ext uri="{0D108BD9-81ED-4DB2-BD59-A6C34878D82A}">
                    <a16:rowId xmlns:a16="http://schemas.microsoft.com/office/drawing/2014/main" xmlns="" val="478070139"/>
                  </a:ext>
                </a:extLst>
              </a:tr>
              <a:tr h="292382">
                <a:tc vMerge="1">
                  <a:txBody>
                    <a:bodyPr/>
                    <a:lstStyle/>
                    <a:p>
                      <a:endParaRPr lang="en-US"/>
                    </a:p>
                  </a:txBody>
                  <a:tcPr/>
                </a:tc>
                <a:tc>
                  <a:txBody>
                    <a:bodyPr/>
                    <a:lstStyle/>
                    <a:p>
                      <a:pPr algn="l" fontAlgn="ctr"/>
                      <a:r>
                        <a:rPr lang="en-US" sz="1200" b="0" i="0" u="none" strike="noStrike" dirty="0">
                          <a:solidFill>
                            <a:srgbClr val="000000"/>
                          </a:solidFill>
                          <a:effectLst/>
                          <a:latin typeface="Century Gothic" panose="020B0502020202020204" pitchFamily="34" charset="0"/>
                        </a:rPr>
                        <a:t>College, Career, and Military Readiness</a:t>
                      </a:r>
                    </a:p>
                  </a:txBody>
                  <a:tcPr marL="38461" marR="4274" marT="4274" marB="0" anchor="ctr">
                    <a:lnL>
                      <a:noFill/>
                    </a:lnL>
                    <a:lnR>
                      <a:noFill/>
                    </a:lnR>
                    <a:lnT>
                      <a:noFill/>
                    </a:lnT>
                    <a:lnB>
                      <a:noFill/>
                    </a:lnB>
                    <a:solidFill>
                      <a:srgbClr val="FFFFFF"/>
                    </a:solidFill>
                  </a:tcPr>
                </a:tc>
                <a:tc>
                  <a:txBody>
                    <a:bodyPr/>
                    <a:lstStyle/>
                    <a:p>
                      <a:pPr algn="ctr" fontAlgn="ctr"/>
                      <a:r>
                        <a:rPr lang="en-US" sz="1200" b="0" i="0" u="none" strike="noStrike" dirty="0">
                          <a:solidFill>
                            <a:srgbClr val="000000"/>
                          </a:solidFill>
                          <a:effectLst/>
                          <a:latin typeface="Century Gothic" panose="020B0502020202020204" pitchFamily="34" charset="0"/>
                        </a:rPr>
                        <a:t>Y</a:t>
                      </a:r>
                    </a:p>
                  </a:txBody>
                  <a:tcPr marL="4274" marR="4274" marT="4274"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Y</a:t>
                      </a:r>
                    </a:p>
                  </a:txBody>
                  <a:tcPr marL="4274" marR="4274" marT="4274" marB="0" anchor="ctr">
                    <a:lnL>
                      <a:noFill/>
                    </a:lnL>
                    <a:lnR>
                      <a:noFill/>
                    </a:lnR>
                    <a:lnT>
                      <a:noFill/>
                    </a:lnT>
                    <a:lnB>
                      <a:noFill/>
                    </a:lnB>
                    <a:solidFill>
                      <a:srgbClr val="FFFFFF"/>
                    </a:solidFill>
                  </a:tcPr>
                </a:tc>
                <a:tc gridSpan="2">
                  <a:txBody>
                    <a:bodyPr/>
                    <a:lstStyle/>
                    <a:p>
                      <a:pPr algn="ctr" fontAlgn="ctr"/>
                      <a:r>
                        <a:rPr lang="en-US" sz="1200" b="0" i="0" u="none" strike="noStrike">
                          <a:solidFill>
                            <a:srgbClr val="000000"/>
                          </a:solidFill>
                          <a:effectLst/>
                          <a:latin typeface="Century Gothic" panose="020B0502020202020204" pitchFamily="34" charset="0"/>
                        </a:rPr>
                        <a:t>Y</a:t>
                      </a:r>
                    </a:p>
                  </a:txBody>
                  <a:tcPr marL="4274" marR="4274" marT="4274" marB="0" anchor="ctr">
                    <a:lnL>
                      <a:noFill/>
                    </a:lnL>
                    <a:lnR>
                      <a:noFill/>
                    </a:lnR>
                    <a:lnT>
                      <a:noFill/>
                    </a:lnT>
                    <a:lnB>
                      <a:noFill/>
                    </a:lnB>
                    <a:solidFill>
                      <a:srgbClr val="FFFFFF"/>
                    </a:solidFill>
                  </a:tcPr>
                </a:tc>
                <a:tc hMerge="1">
                  <a:txBody>
                    <a:bodyPr/>
                    <a:lstStyle/>
                    <a:p>
                      <a:pPr algn="ctr" fontAlgn="ctr"/>
                      <a:endParaRPr lang="en-US" sz="1400" b="0" i="0" u="none" strike="noStrike">
                        <a:solidFill>
                          <a:srgbClr val="000000"/>
                        </a:solidFill>
                        <a:effectLst/>
                        <a:latin typeface="Century Gothic" panose="020B0502020202020204" pitchFamily="34" charset="0"/>
                      </a:endParaRPr>
                    </a:p>
                  </a:txBody>
                  <a:tcPr marL="5698" marR="5698" marT="5698" marB="0" anchor="ctr">
                    <a:lnL>
                      <a:noFill/>
                    </a:lnL>
                    <a:lnR>
                      <a:noFill/>
                    </a:lnR>
                    <a:lnT>
                      <a:noFill/>
                    </a:lnT>
                    <a:lnB>
                      <a:noFill/>
                    </a:lnB>
                    <a:solidFill>
                      <a:srgbClr val="FFFFFF"/>
                    </a:solidFill>
                  </a:tcPr>
                </a:tc>
                <a:tc gridSpan="2">
                  <a:txBody>
                    <a:bodyPr/>
                    <a:lstStyle/>
                    <a:p>
                      <a:pPr algn="ctr" fontAlgn="ctr"/>
                      <a:r>
                        <a:rPr lang="en-US" sz="1200" b="0" i="0" u="none" strike="noStrike">
                          <a:solidFill>
                            <a:srgbClr val="000000"/>
                          </a:solidFill>
                          <a:effectLst/>
                          <a:latin typeface="Century Gothic" panose="020B0502020202020204" pitchFamily="34" charset="0"/>
                        </a:rPr>
                        <a:t>Y</a:t>
                      </a:r>
                    </a:p>
                  </a:txBody>
                  <a:tcPr marL="4274" marR="4274" marT="4274" marB="0" anchor="ctr">
                    <a:lnL>
                      <a:noFill/>
                    </a:lnL>
                    <a:lnR>
                      <a:noFill/>
                    </a:lnR>
                    <a:lnT>
                      <a:noFill/>
                    </a:lnT>
                    <a:lnB>
                      <a:noFill/>
                    </a:lnB>
                    <a:solidFill>
                      <a:srgbClr val="FFFFFF"/>
                    </a:solidFill>
                  </a:tcPr>
                </a:tc>
                <a:tc hMerge="1">
                  <a:txBody>
                    <a:bodyPr/>
                    <a:lstStyle/>
                    <a:p>
                      <a:pPr algn="ctr" fontAlgn="ctr"/>
                      <a:endParaRPr lang="en-US" sz="1400" b="0" i="0" u="none" strike="noStrike">
                        <a:solidFill>
                          <a:srgbClr val="000000"/>
                        </a:solidFill>
                        <a:effectLst/>
                        <a:latin typeface="Century Gothic" panose="020B0502020202020204" pitchFamily="34" charset="0"/>
                      </a:endParaRPr>
                    </a:p>
                  </a:txBody>
                  <a:tcPr marL="5698" marR="5698" marT="5698" marB="0" anchor="ctr">
                    <a:lnL>
                      <a:noFill/>
                    </a:lnL>
                    <a:lnR>
                      <a:noFill/>
                    </a:lnR>
                    <a:lnT>
                      <a:noFill/>
                    </a:lnT>
                    <a:lnB>
                      <a:noFill/>
                    </a:lnB>
                    <a:solidFill>
                      <a:srgbClr val="FFFFFF"/>
                    </a:solidFill>
                  </a:tcPr>
                </a:tc>
                <a:extLst>
                  <a:ext uri="{0D108BD9-81ED-4DB2-BD59-A6C34878D82A}">
                    <a16:rowId xmlns:a16="http://schemas.microsoft.com/office/drawing/2014/main" xmlns="" val="1975898067"/>
                  </a:ext>
                </a:extLst>
              </a:tr>
              <a:tr h="292382">
                <a:tc vMerge="1">
                  <a:txBody>
                    <a:bodyPr/>
                    <a:lstStyle/>
                    <a:p>
                      <a:endParaRPr lang="en-US"/>
                    </a:p>
                  </a:txBody>
                  <a:tcPr/>
                </a:tc>
                <a:tc>
                  <a:txBody>
                    <a:bodyPr/>
                    <a:lstStyle/>
                    <a:p>
                      <a:pPr algn="l" fontAlgn="ctr"/>
                      <a:r>
                        <a:rPr lang="en-US" sz="1200" b="1" i="0" u="none" strike="noStrike">
                          <a:solidFill>
                            <a:srgbClr val="000000"/>
                          </a:solidFill>
                          <a:effectLst/>
                          <a:latin typeface="Century Gothic" panose="020B0502020202020204" pitchFamily="34" charset="0"/>
                        </a:rPr>
                        <a:t> </a:t>
                      </a:r>
                    </a:p>
                  </a:txBody>
                  <a:tcPr marL="4274" marR="4274" marT="4274" marB="0" anchor="ctr">
                    <a:lnL>
                      <a:noFill/>
                    </a:lnL>
                    <a:lnR>
                      <a:noFill/>
                    </a:lnR>
                    <a:lnT>
                      <a:noFill/>
                    </a:lnT>
                    <a:lnB>
                      <a:noFill/>
                    </a:lnB>
                    <a:solidFill>
                      <a:srgbClr val="FFFFFF"/>
                    </a:solidFill>
                  </a:tcPr>
                </a:tc>
                <a:tc>
                  <a:txBody>
                    <a:bodyPr/>
                    <a:lstStyle/>
                    <a:p>
                      <a:pPr algn="ctr" fontAlgn="ctr"/>
                      <a:r>
                        <a:rPr lang="en-US" sz="1200" b="1" i="0" u="none" strike="noStrike">
                          <a:solidFill>
                            <a:srgbClr val="000000"/>
                          </a:solidFill>
                          <a:effectLst/>
                          <a:latin typeface="Century Gothic" panose="020B0502020202020204" pitchFamily="34" charset="0"/>
                        </a:rPr>
                        <a:t> </a:t>
                      </a:r>
                    </a:p>
                  </a:txBody>
                  <a:tcPr marL="4274" marR="4274" marT="4274" marB="0" anchor="ctr">
                    <a:lnL>
                      <a:noFill/>
                    </a:lnL>
                    <a:lnR>
                      <a:noFill/>
                    </a:lnR>
                    <a:lnT>
                      <a:noFill/>
                    </a:lnT>
                    <a:lnB>
                      <a:noFill/>
                    </a:lnB>
                    <a:solidFill>
                      <a:srgbClr val="FFFFFF"/>
                    </a:solidFill>
                  </a:tcPr>
                </a:tc>
                <a:tc>
                  <a:txBody>
                    <a:bodyPr/>
                    <a:lstStyle/>
                    <a:p>
                      <a:pPr algn="ctr" fontAlgn="ctr"/>
                      <a:r>
                        <a:rPr lang="en-US" sz="1200" b="1" i="0" u="none" strike="noStrike">
                          <a:solidFill>
                            <a:srgbClr val="000000"/>
                          </a:solidFill>
                          <a:effectLst/>
                          <a:latin typeface="Century Gothic" panose="020B0502020202020204" pitchFamily="34" charset="0"/>
                        </a:rPr>
                        <a:t> </a:t>
                      </a:r>
                    </a:p>
                  </a:txBody>
                  <a:tcPr marL="4274" marR="4274" marT="4274" marB="0" anchor="ctr">
                    <a:lnL>
                      <a:noFill/>
                    </a:lnL>
                    <a:lnR>
                      <a:noFill/>
                    </a:lnR>
                    <a:lnT>
                      <a:noFill/>
                    </a:lnT>
                    <a:lnB>
                      <a:noFill/>
                    </a:lnB>
                    <a:solidFill>
                      <a:srgbClr val="FFFFFF"/>
                    </a:solidFill>
                  </a:tcPr>
                </a:tc>
                <a:tc gridSpan="2">
                  <a:txBody>
                    <a:bodyPr/>
                    <a:lstStyle/>
                    <a:p>
                      <a:pPr algn="ctr" fontAlgn="ctr"/>
                      <a:r>
                        <a:rPr lang="en-US" sz="1200" b="1" i="0" u="none" strike="noStrike">
                          <a:solidFill>
                            <a:srgbClr val="000000"/>
                          </a:solidFill>
                          <a:effectLst/>
                          <a:latin typeface="Century Gothic" panose="020B0502020202020204" pitchFamily="34" charset="0"/>
                        </a:rPr>
                        <a:t> </a:t>
                      </a:r>
                    </a:p>
                  </a:txBody>
                  <a:tcPr marL="4274" marR="4274" marT="4274" marB="0" anchor="ctr">
                    <a:lnL>
                      <a:noFill/>
                    </a:lnL>
                    <a:lnR>
                      <a:noFill/>
                    </a:lnR>
                    <a:lnT>
                      <a:noFill/>
                    </a:lnT>
                    <a:lnB>
                      <a:noFill/>
                    </a:lnB>
                    <a:solidFill>
                      <a:srgbClr val="FFFFFF"/>
                    </a:solidFill>
                  </a:tcPr>
                </a:tc>
                <a:tc hMerge="1">
                  <a:txBody>
                    <a:bodyPr/>
                    <a:lstStyle/>
                    <a:p>
                      <a:pPr algn="ctr" fontAlgn="ctr"/>
                      <a:endParaRPr lang="en-US" sz="1400" b="1" i="0" u="none" strike="noStrike">
                        <a:solidFill>
                          <a:srgbClr val="000000"/>
                        </a:solidFill>
                        <a:effectLst/>
                        <a:latin typeface="Century Gothic" panose="020B0502020202020204" pitchFamily="34" charset="0"/>
                      </a:endParaRPr>
                    </a:p>
                  </a:txBody>
                  <a:tcPr marL="5698" marR="5698" marT="5698" marB="0" anchor="ctr">
                    <a:lnL>
                      <a:noFill/>
                    </a:lnL>
                    <a:lnR>
                      <a:noFill/>
                    </a:lnR>
                    <a:lnT>
                      <a:noFill/>
                    </a:lnT>
                    <a:lnB>
                      <a:noFill/>
                    </a:lnB>
                    <a:solidFill>
                      <a:srgbClr val="FFFFFF"/>
                    </a:solidFill>
                  </a:tcPr>
                </a:tc>
                <a:tc gridSpan="2">
                  <a:txBody>
                    <a:bodyPr/>
                    <a:lstStyle/>
                    <a:p>
                      <a:pPr algn="ctr" fontAlgn="ctr"/>
                      <a:r>
                        <a:rPr lang="en-US" sz="1200" b="1" i="0" u="none" strike="noStrike">
                          <a:solidFill>
                            <a:srgbClr val="000000"/>
                          </a:solidFill>
                          <a:effectLst/>
                          <a:latin typeface="Century Gothic" panose="020B0502020202020204" pitchFamily="34" charset="0"/>
                        </a:rPr>
                        <a:t> </a:t>
                      </a:r>
                    </a:p>
                  </a:txBody>
                  <a:tcPr marL="4274" marR="4274" marT="4274" marB="0" anchor="ctr">
                    <a:lnL>
                      <a:noFill/>
                    </a:lnL>
                    <a:lnR>
                      <a:noFill/>
                    </a:lnR>
                    <a:lnT>
                      <a:noFill/>
                    </a:lnT>
                    <a:lnB>
                      <a:noFill/>
                    </a:lnB>
                    <a:solidFill>
                      <a:srgbClr val="FFFFFF"/>
                    </a:solidFill>
                  </a:tcPr>
                </a:tc>
                <a:tc hMerge="1">
                  <a:txBody>
                    <a:bodyPr/>
                    <a:lstStyle/>
                    <a:p>
                      <a:pPr algn="ctr" fontAlgn="ctr"/>
                      <a:endParaRPr lang="en-US" sz="1400" b="1" i="0" u="none" strike="noStrike">
                        <a:solidFill>
                          <a:srgbClr val="000000"/>
                        </a:solidFill>
                        <a:effectLst/>
                        <a:latin typeface="Century Gothic" panose="020B0502020202020204" pitchFamily="34" charset="0"/>
                      </a:endParaRPr>
                    </a:p>
                  </a:txBody>
                  <a:tcPr marL="5698" marR="5698" marT="5698" marB="0" anchor="ctr">
                    <a:lnL>
                      <a:noFill/>
                    </a:lnL>
                    <a:lnR>
                      <a:noFill/>
                    </a:lnR>
                    <a:lnT>
                      <a:noFill/>
                    </a:lnT>
                    <a:lnB>
                      <a:noFill/>
                    </a:lnB>
                    <a:solidFill>
                      <a:srgbClr val="FFFFFF"/>
                    </a:solidFill>
                  </a:tcPr>
                </a:tc>
                <a:extLst>
                  <a:ext uri="{0D108BD9-81ED-4DB2-BD59-A6C34878D82A}">
                    <a16:rowId xmlns:a16="http://schemas.microsoft.com/office/drawing/2014/main" xmlns="" val="3559583193"/>
                  </a:ext>
                </a:extLst>
              </a:tr>
              <a:tr h="577159">
                <a:tc vMerge="1">
                  <a:txBody>
                    <a:bodyPr/>
                    <a:lstStyle/>
                    <a:p>
                      <a:endParaRPr lang="en-US"/>
                    </a:p>
                  </a:txBody>
                  <a:tcPr/>
                </a:tc>
                <a:tc gridSpan="7">
                  <a:txBody>
                    <a:bodyPr/>
                    <a:lstStyle/>
                    <a:p>
                      <a:pPr algn="l" fontAlgn="ctr"/>
                      <a:r>
                        <a:rPr lang="en-US" sz="1200" b="1" i="0" u="none" strike="noStrike" dirty="0">
                          <a:solidFill>
                            <a:srgbClr val="000000"/>
                          </a:solidFill>
                          <a:effectLst/>
                          <a:latin typeface="Century Gothic" panose="020B0502020202020204" pitchFamily="34" charset="0"/>
                        </a:rPr>
                        <a:t>STAAR Grade 3</a:t>
                      </a:r>
                      <a:r>
                        <a:rPr lang="en-US" sz="1200" b="1" kern="1200" dirty="0">
                          <a:solidFill>
                            <a:schemeClr val="tx1"/>
                          </a:solidFill>
                          <a:effectLst/>
                          <a:latin typeface="Century Gothic" panose="020B0502020202020204" pitchFamily="34" charset="0"/>
                          <a:ea typeface="+mn-ea"/>
                          <a:cs typeface="+mn-cs"/>
                        </a:rPr>
                        <a:t>–</a:t>
                      </a:r>
                      <a:r>
                        <a:rPr lang="en-US" sz="1200" b="1" i="0" u="none" strike="noStrike" dirty="0">
                          <a:solidFill>
                            <a:srgbClr val="000000"/>
                          </a:solidFill>
                          <a:effectLst/>
                          <a:latin typeface="Century Gothic" panose="020B0502020202020204" pitchFamily="34" charset="0"/>
                        </a:rPr>
                        <a:t>8 Reading and Mathematics Performance (at or above Meets Grade Level Standard) (Elementary and Middle Schools)</a:t>
                      </a:r>
                    </a:p>
                  </a:txBody>
                  <a:tcPr marL="38461" marR="4274" marT="4274" marB="0" anchor="ctr">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ctr"/>
                      <a:endParaRPr lang="en-US" sz="1400" b="1" i="0" u="none" strike="noStrike">
                        <a:solidFill>
                          <a:srgbClr val="000000"/>
                        </a:solidFill>
                        <a:effectLst/>
                        <a:latin typeface="Century Gothic" panose="020B0502020202020204" pitchFamily="34" charset="0"/>
                      </a:endParaRPr>
                    </a:p>
                  </a:txBody>
                  <a:tcPr marL="51281" marR="5698" marT="5698" marB="0" anchor="ctr">
                    <a:lnL>
                      <a:noFill/>
                    </a:lnL>
                    <a:lnR>
                      <a:noFill/>
                    </a:lnR>
                    <a:lnT>
                      <a:noFill/>
                    </a:lnT>
                    <a:lnB>
                      <a:noFill/>
                    </a:lnB>
                    <a:solidFill>
                      <a:srgbClr val="FFFFFF"/>
                    </a:solidFill>
                  </a:tcPr>
                </a:tc>
                <a:extLst>
                  <a:ext uri="{0D108BD9-81ED-4DB2-BD59-A6C34878D82A}">
                    <a16:rowId xmlns:a16="http://schemas.microsoft.com/office/drawing/2014/main" xmlns="" val="2983874392"/>
                  </a:ext>
                </a:extLst>
              </a:tr>
              <a:tr h="292382">
                <a:tc vMerge="1">
                  <a:txBody>
                    <a:bodyPr/>
                    <a:lstStyle/>
                    <a:p>
                      <a:endParaRPr lang="en-US"/>
                    </a:p>
                  </a:txBody>
                  <a:tcPr/>
                </a:tc>
                <a:tc>
                  <a:txBody>
                    <a:bodyPr/>
                    <a:lstStyle/>
                    <a:p>
                      <a:pPr algn="l" fontAlgn="ctr"/>
                      <a:r>
                        <a:rPr lang="en-US" sz="1200" b="0" i="0" u="none" strike="noStrike" dirty="0">
                          <a:solidFill>
                            <a:srgbClr val="000000"/>
                          </a:solidFill>
                          <a:effectLst/>
                          <a:latin typeface="Century Gothic" panose="020B0502020202020204" pitchFamily="34" charset="0"/>
                        </a:rPr>
                        <a:t>Target </a:t>
                      </a:r>
                    </a:p>
                  </a:txBody>
                  <a:tcPr marL="38461" marR="4274" marT="4274" marB="0" anchor="ctr">
                    <a:lnL>
                      <a:noFill/>
                    </a:lnL>
                    <a:lnR>
                      <a:noFill/>
                    </a:lnR>
                    <a:lnT>
                      <a:noFill/>
                    </a:lnT>
                    <a:lnB>
                      <a:noFill/>
                    </a:lnB>
                    <a:solidFill>
                      <a:srgbClr val="FFFFFF"/>
                    </a:solidFill>
                  </a:tcPr>
                </a:tc>
                <a:tc>
                  <a:txBody>
                    <a:bodyPr/>
                    <a:lstStyle/>
                    <a:p>
                      <a:pPr algn="ctr" fontAlgn="ctr"/>
                      <a:r>
                        <a:rPr lang="en-US" sz="1200" b="0" i="0" u="none" strike="noStrike" dirty="0">
                          <a:solidFill>
                            <a:srgbClr val="000000"/>
                          </a:solidFill>
                          <a:effectLst/>
                          <a:latin typeface="Century Gothic" panose="020B0502020202020204" pitchFamily="34" charset="0"/>
                        </a:rPr>
                        <a:t>45.0%</a:t>
                      </a:r>
                    </a:p>
                  </a:txBody>
                  <a:tcPr marL="4274" marR="4274" marT="4274" marB="0" anchor="ctr">
                    <a:lnL>
                      <a:noFill/>
                    </a:lnL>
                    <a:lnR>
                      <a:noFill/>
                    </a:lnR>
                    <a:lnT>
                      <a:noFill/>
                    </a:lnT>
                    <a:lnB>
                      <a:noFill/>
                    </a:lnB>
                    <a:solidFill>
                      <a:srgbClr val="FFFFFF"/>
                    </a:solidFill>
                  </a:tcPr>
                </a:tc>
                <a:tc>
                  <a:txBody>
                    <a:bodyPr/>
                    <a:lstStyle/>
                    <a:p>
                      <a:pPr algn="ctr" fontAlgn="ctr"/>
                      <a:r>
                        <a:rPr lang="en-US" sz="1200" b="0" i="0" u="none" strike="noStrike" dirty="0">
                          <a:solidFill>
                            <a:srgbClr val="000000"/>
                          </a:solidFill>
                          <a:effectLst/>
                          <a:latin typeface="Century Gothic" panose="020B0502020202020204" pitchFamily="34" charset="0"/>
                        </a:rPr>
                        <a:t>45.0%</a:t>
                      </a:r>
                    </a:p>
                  </a:txBody>
                  <a:tcPr marL="4274" marR="4274" marT="4274" marB="0" anchor="ctr">
                    <a:lnL>
                      <a:noFill/>
                    </a:lnL>
                    <a:lnR>
                      <a:noFill/>
                    </a:lnR>
                    <a:lnT>
                      <a:noFill/>
                    </a:lnT>
                    <a:lnB>
                      <a:noFill/>
                    </a:lnB>
                    <a:solidFill>
                      <a:srgbClr val="FFFFFF"/>
                    </a:solidFill>
                  </a:tcPr>
                </a:tc>
                <a:tc gridSpan="2">
                  <a:txBody>
                    <a:bodyPr/>
                    <a:lstStyle/>
                    <a:p>
                      <a:pPr algn="ctr" fontAlgn="ctr"/>
                      <a:r>
                        <a:rPr lang="en-US" sz="1200" b="0" i="0" u="none" strike="noStrike" dirty="0">
                          <a:solidFill>
                            <a:srgbClr val="000000"/>
                          </a:solidFill>
                          <a:effectLst/>
                          <a:latin typeface="Century Gothic" panose="020B0502020202020204" pitchFamily="34" charset="0"/>
                        </a:rPr>
                        <a:t>45.0%</a:t>
                      </a:r>
                    </a:p>
                  </a:txBody>
                  <a:tcPr marL="4274" marR="4274" marT="4274" marB="0" anchor="ctr">
                    <a:lnL>
                      <a:noFill/>
                    </a:lnL>
                    <a:lnR>
                      <a:noFill/>
                    </a:lnR>
                    <a:lnT>
                      <a:noFill/>
                    </a:lnT>
                    <a:lnB>
                      <a:noFill/>
                    </a:lnB>
                    <a:solidFill>
                      <a:srgbClr val="FFFFFF"/>
                    </a:solidFill>
                  </a:tcPr>
                </a:tc>
                <a:tc hMerge="1">
                  <a:txBody>
                    <a:bodyPr/>
                    <a:lstStyle/>
                    <a:p>
                      <a:pPr algn="ctr" fontAlgn="ctr"/>
                      <a:endParaRPr lang="en-US" sz="1400" b="0" i="0" u="none" strike="noStrike">
                        <a:solidFill>
                          <a:srgbClr val="000000"/>
                        </a:solidFill>
                        <a:effectLst/>
                        <a:latin typeface="Century Gothic" panose="020B0502020202020204" pitchFamily="34" charset="0"/>
                      </a:endParaRPr>
                    </a:p>
                  </a:txBody>
                  <a:tcPr marL="5698" marR="5698" marT="5698" marB="0" anchor="ctr">
                    <a:lnL>
                      <a:noFill/>
                    </a:lnL>
                    <a:lnR>
                      <a:noFill/>
                    </a:lnR>
                    <a:lnT>
                      <a:noFill/>
                    </a:lnT>
                    <a:lnB>
                      <a:noFill/>
                    </a:lnB>
                    <a:solidFill>
                      <a:srgbClr val="FFFFFF"/>
                    </a:solidFill>
                  </a:tcPr>
                </a:tc>
                <a:tc gridSpan="2">
                  <a:txBody>
                    <a:bodyPr/>
                    <a:lstStyle/>
                    <a:p>
                      <a:pPr algn="ctr" fontAlgn="ctr"/>
                      <a:r>
                        <a:rPr lang="en-US" sz="1200" b="0" i="0" u="none" strike="noStrike" dirty="0">
                          <a:solidFill>
                            <a:srgbClr val="000000"/>
                          </a:solidFill>
                          <a:effectLst/>
                          <a:latin typeface="Century Gothic" panose="020B0502020202020204" pitchFamily="34" charset="0"/>
                        </a:rPr>
                        <a:t>45.0%</a:t>
                      </a:r>
                    </a:p>
                  </a:txBody>
                  <a:tcPr marL="4274" marR="4274" marT="4274" marB="0" anchor="ctr">
                    <a:lnL>
                      <a:noFill/>
                    </a:lnL>
                    <a:lnR>
                      <a:noFill/>
                    </a:lnR>
                    <a:lnT>
                      <a:noFill/>
                    </a:lnT>
                    <a:lnB>
                      <a:noFill/>
                    </a:lnB>
                    <a:solidFill>
                      <a:srgbClr val="FFFFFF"/>
                    </a:solidFill>
                  </a:tcPr>
                </a:tc>
                <a:tc hMerge="1">
                  <a:txBody>
                    <a:bodyPr/>
                    <a:lstStyle/>
                    <a:p>
                      <a:pPr algn="ctr" fontAlgn="ctr"/>
                      <a:endParaRPr lang="en-US" sz="1400" b="0" i="0" u="none" strike="noStrike">
                        <a:solidFill>
                          <a:srgbClr val="000000"/>
                        </a:solidFill>
                        <a:effectLst/>
                        <a:latin typeface="Century Gothic" panose="020B0502020202020204" pitchFamily="34" charset="0"/>
                      </a:endParaRPr>
                    </a:p>
                  </a:txBody>
                  <a:tcPr marL="5698" marR="5698" marT="5698" marB="0" anchor="ctr">
                    <a:lnL>
                      <a:noFill/>
                    </a:lnL>
                    <a:lnR>
                      <a:noFill/>
                    </a:lnR>
                    <a:lnT>
                      <a:noFill/>
                    </a:lnT>
                    <a:lnB>
                      <a:noFill/>
                    </a:lnB>
                    <a:solidFill>
                      <a:srgbClr val="FFFFFF"/>
                    </a:solidFill>
                  </a:tcPr>
                </a:tc>
                <a:extLst>
                  <a:ext uri="{0D108BD9-81ED-4DB2-BD59-A6C34878D82A}">
                    <a16:rowId xmlns:a16="http://schemas.microsoft.com/office/drawing/2014/main" xmlns="" val="1721562559"/>
                  </a:ext>
                </a:extLst>
              </a:tr>
              <a:tr h="292382">
                <a:tc vMerge="1">
                  <a:txBody>
                    <a:bodyPr/>
                    <a:lstStyle/>
                    <a:p>
                      <a:endParaRPr lang="en-US"/>
                    </a:p>
                  </a:txBody>
                  <a:tcPr/>
                </a:tc>
                <a:tc>
                  <a:txBody>
                    <a:bodyPr/>
                    <a:lstStyle/>
                    <a:p>
                      <a:pPr algn="l" fontAlgn="ctr"/>
                      <a:r>
                        <a:rPr lang="en-US" sz="1200" b="0" i="0" u="none" strike="noStrike">
                          <a:solidFill>
                            <a:srgbClr val="000000"/>
                          </a:solidFill>
                          <a:effectLst/>
                          <a:latin typeface="Century Gothic" panose="020B0502020202020204" pitchFamily="34" charset="0"/>
                        </a:rPr>
                        <a:t>Reading</a:t>
                      </a:r>
                    </a:p>
                  </a:txBody>
                  <a:tcPr marL="38461" marR="4274" marT="4274"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Y</a:t>
                      </a:r>
                    </a:p>
                  </a:txBody>
                  <a:tcPr marL="4274" marR="4274" marT="4274"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Y</a:t>
                      </a:r>
                    </a:p>
                  </a:txBody>
                  <a:tcPr marL="4274" marR="4274" marT="4274" marB="0" anchor="ctr">
                    <a:lnL>
                      <a:noFill/>
                    </a:lnL>
                    <a:lnR>
                      <a:noFill/>
                    </a:lnR>
                    <a:lnT>
                      <a:noFill/>
                    </a:lnT>
                    <a:lnB>
                      <a:noFill/>
                    </a:lnB>
                    <a:solidFill>
                      <a:srgbClr val="FFFFFF"/>
                    </a:solidFill>
                  </a:tcPr>
                </a:tc>
                <a:tc gridSpan="2">
                  <a:txBody>
                    <a:bodyPr/>
                    <a:lstStyle/>
                    <a:p>
                      <a:pPr algn="ctr" fontAlgn="ctr"/>
                      <a:r>
                        <a:rPr lang="en-US" sz="1200" b="0" i="0" u="none" strike="noStrike">
                          <a:solidFill>
                            <a:srgbClr val="000000"/>
                          </a:solidFill>
                          <a:effectLst/>
                          <a:latin typeface="Century Gothic" panose="020B0502020202020204" pitchFamily="34" charset="0"/>
                        </a:rPr>
                        <a:t>Y</a:t>
                      </a:r>
                    </a:p>
                  </a:txBody>
                  <a:tcPr marL="4274" marR="4274" marT="4274" marB="0" anchor="ctr">
                    <a:lnL>
                      <a:noFill/>
                    </a:lnL>
                    <a:lnR>
                      <a:noFill/>
                    </a:lnR>
                    <a:lnT>
                      <a:noFill/>
                    </a:lnT>
                    <a:lnB>
                      <a:noFill/>
                    </a:lnB>
                    <a:solidFill>
                      <a:srgbClr val="FFFFFF"/>
                    </a:solidFill>
                  </a:tcPr>
                </a:tc>
                <a:tc hMerge="1">
                  <a:txBody>
                    <a:bodyPr/>
                    <a:lstStyle/>
                    <a:p>
                      <a:pPr algn="ctr" fontAlgn="ctr"/>
                      <a:endParaRPr lang="en-US" sz="1400" b="0" i="0" u="none" strike="noStrike">
                        <a:solidFill>
                          <a:srgbClr val="000000"/>
                        </a:solidFill>
                        <a:effectLst/>
                        <a:latin typeface="Century Gothic" panose="020B0502020202020204" pitchFamily="34" charset="0"/>
                      </a:endParaRPr>
                    </a:p>
                  </a:txBody>
                  <a:tcPr marL="5698" marR="5698" marT="5698" marB="0" anchor="ctr">
                    <a:lnL>
                      <a:noFill/>
                    </a:lnL>
                    <a:lnR>
                      <a:noFill/>
                    </a:lnR>
                    <a:lnT>
                      <a:noFill/>
                    </a:lnT>
                    <a:lnB>
                      <a:noFill/>
                    </a:lnB>
                    <a:solidFill>
                      <a:srgbClr val="FFFFFF"/>
                    </a:solidFill>
                  </a:tcPr>
                </a:tc>
                <a:tc gridSpan="2">
                  <a:txBody>
                    <a:bodyPr/>
                    <a:lstStyle/>
                    <a:p>
                      <a:pPr algn="ctr" fontAlgn="ctr"/>
                      <a:r>
                        <a:rPr lang="en-US" sz="1200" b="0" i="0" u="none" strike="noStrike">
                          <a:solidFill>
                            <a:srgbClr val="000000"/>
                          </a:solidFill>
                          <a:effectLst/>
                          <a:latin typeface="Century Gothic" panose="020B0502020202020204" pitchFamily="34" charset="0"/>
                        </a:rPr>
                        <a:t>Y</a:t>
                      </a:r>
                    </a:p>
                  </a:txBody>
                  <a:tcPr marL="4274" marR="4274" marT="4274" marB="0" anchor="ctr">
                    <a:lnL>
                      <a:noFill/>
                    </a:lnL>
                    <a:lnR>
                      <a:noFill/>
                    </a:lnR>
                    <a:lnT>
                      <a:noFill/>
                    </a:lnT>
                    <a:lnB>
                      <a:noFill/>
                    </a:lnB>
                    <a:solidFill>
                      <a:srgbClr val="FFFFFF"/>
                    </a:solidFill>
                  </a:tcPr>
                </a:tc>
                <a:tc hMerge="1">
                  <a:txBody>
                    <a:bodyPr/>
                    <a:lstStyle/>
                    <a:p>
                      <a:pPr algn="ctr" fontAlgn="ctr"/>
                      <a:endParaRPr lang="en-US" sz="1400" b="0" i="0" u="none" strike="noStrike">
                        <a:solidFill>
                          <a:srgbClr val="000000"/>
                        </a:solidFill>
                        <a:effectLst/>
                        <a:latin typeface="Century Gothic" panose="020B0502020202020204" pitchFamily="34" charset="0"/>
                      </a:endParaRPr>
                    </a:p>
                  </a:txBody>
                  <a:tcPr marL="5698" marR="5698" marT="5698" marB="0" anchor="ctr">
                    <a:lnL>
                      <a:noFill/>
                    </a:lnL>
                    <a:lnR>
                      <a:noFill/>
                    </a:lnR>
                    <a:lnT>
                      <a:noFill/>
                    </a:lnT>
                    <a:lnB>
                      <a:noFill/>
                    </a:lnB>
                    <a:solidFill>
                      <a:srgbClr val="FFFFFF"/>
                    </a:solidFill>
                  </a:tcPr>
                </a:tc>
                <a:extLst>
                  <a:ext uri="{0D108BD9-81ED-4DB2-BD59-A6C34878D82A}">
                    <a16:rowId xmlns:a16="http://schemas.microsoft.com/office/drawing/2014/main" xmlns="" val="76938413"/>
                  </a:ext>
                </a:extLst>
              </a:tr>
              <a:tr h="292382">
                <a:tc vMerge="1">
                  <a:txBody>
                    <a:bodyPr/>
                    <a:lstStyle/>
                    <a:p>
                      <a:endParaRPr lang="en-US"/>
                    </a:p>
                  </a:txBody>
                  <a:tcPr/>
                </a:tc>
                <a:tc>
                  <a:txBody>
                    <a:bodyPr/>
                    <a:lstStyle/>
                    <a:p>
                      <a:pPr algn="l" fontAlgn="ctr"/>
                      <a:r>
                        <a:rPr lang="en-US" sz="1200" b="0" i="0" u="none" strike="noStrike">
                          <a:solidFill>
                            <a:srgbClr val="000000"/>
                          </a:solidFill>
                          <a:effectLst/>
                          <a:latin typeface="Century Gothic" panose="020B0502020202020204" pitchFamily="34" charset="0"/>
                        </a:rPr>
                        <a:t>Mathematics</a:t>
                      </a:r>
                    </a:p>
                  </a:txBody>
                  <a:tcPr marL="38461" marR="4274" marT="4274"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Y</a:t>
                      </a:r>
                    </a:p>
                  </a:txBody>
                  <a:tcPr marL="4274" marR="4274" marT="4274" marB="0" anchor="ctr">
                    <a:lnL>
                      <a:noFill/>
                    </a:lnL>
                    <a:lnR>
                      <a:noFill/>
                    </a:lnR>
                    <a:lnT>
                      <a:noFill/>
                    </a:lnT>
                    <a:lnB>
                      <a:noFill/>
                    </a:lnB>
                    <a:solidFill>
                      <a:srgbClr val="FFFFFF"/>
                    </a:solidFill>
                  </a:tcPr>
                </a:tc>
                <a:tc>
                  <a:txBody>
                    <a:bodyPr/>
                    <a:lstStyle/>
                    <a:p>
                      <a:pPr algn="ctr" fontAlgn="ctr"/>
                      <a:r>
                        <a:rPr lang="en-US" sz="1200" b="0" i="0" u="none" strike="noStrike">
                          <a:solidFill>
                            <a:srgbClr val="000000"/>
                          </a:solidFill>
                          <a:effectLst/>
                          <a:latin typeface="Century Gothic" panose="020B0502020202020204" pitchFamily="34" charset="0"/>
                        </a:rPr>
                        <a:t>Y</a:t>
                      </a:r>
                    </a:p>
                  </a:txBody>
                  <a:tcPr marL="4274" marR="4274" marT="4274" marB="0" anchor="ctr">
                    <a:lnL>
                      <a:noFill/>
                    </a:lnL>
                    <a:lnR>
                      <a:noFill/>
                    </a:lnR>
                    <a:lnT>
                      <a:noFill/>
                    </a:lnT>
                    <a:lnB>
                      <a:noFill/>
                    </a:lnB>
                    <a:solidFill>
                      <a:srgbClr val="FFFFFF"/>
                    </a:solidFill>
                  </a:tcPr>
                </a:tc>
                <a:tc gridSpan="2">
                  <a:txBody>
                    <a:bodyPr/>
                    <a:lstStyle/>
                    <a:p>
                      <a:pPr algn="ctr" fontAlgn="ctr"/>
                      <a:r>
                        <a:rPr lang="en-US" sz="1200" b="0" i="0" u="none" strike="noStrike">
                          <a:solidFill>
                            <a:srgbClr val="000000"/>
                          </a:solidFill>
                          <a:effectLst/>
                          <a:latin typeface="Century Gothic" panose="020B0502020202020204" pitchFamily="34" charset="0"/>
                        </a:rPr>
                        <a:t>Y</a:t>
                      </a:r>
                    </a:p>
                  </a:txBody>
                  <a:tcPr marL="4274" marR="4274" marT="4274" marB="0" anchor="ctr">
                    <a:lnL>
                      <a:noFill/>
                    </a:lnL>
                    <a:lnR>
                      <a:noFill/>
                    </a:lnR>
                    <a:lnT>
                      <a:noFill/>
                    </a:lnT>
                    <a:lnB>
                      <a:noFill/>
                    </a:lnB>
                    <a:solidFill>
                      <a:srgbClr val="FFFFFF"/>
                    </a:solidFill>
                  </a:tcPr>
                </a:tc>
                <a:tc hMerge="1">
                  <a:txBody>
                    <a:bodyPr/>
                    <a:lstStyle/>
                    <a:p>
                      <a:pPr algn="ctr" fontAlgn="ctr"/>
                      <a:endParaRPr lang="en-US" sz="1400" b="0" i="0" u="none" strike="noStrike">
                        <a:solidFill>
                          <a:srgbClr val="000000"/>
                        </a:solidFill>
                        <a:effectLst/>
                        <a:latin typeface="Century Gothic" panose="020B0502020202020204" pitchFamily="34" charset="0"/>
                      </a:endParaRPr>
                    </a:p>
                  </a:txBody>
                  <a:tcPr marL="5698" marR="5698" marT="5698" marB="0" anchor="ctr">
                    <a:lnL>
                      <a:noFill/>
                    </a:lnL>
                    <a:lnR>
                      <a:noFill/>
                    </a:lnR>
                    <a:lnT>
                      <a:noFill/>
                    </a:lnT>
                    <a:lnB>
                      <a:noFill/>
                    </a:lnB>
                    <a:solidFill>
                      <a:srgbClr val="FFFFFF"/>
                    </a:solidFill>
                  </a:tcPr>
                </a:tc>
                <a:tc gridSpan="2">
                  <a:txBody>
                    <a:bodyPr/>
                    <a:lstStyle/>
                    <a:p>
                      <a:pPr algn="ctr" fontAlgn="ctr"/>
                      <a:r>
                        <a:rPr lang="en-US" sz="1200" b="0" i="0" u="none" strike="noStrike">
                          <a:solidFill>
                            <a:srgbClr val="000000"/>
                          </a:solidFill>
                          <a:effectLst/>
                          <a:latin typeface="Century Gothic" panose="020B0502020202020204" pitchFamily="34" charset="0"/>
                        </a:rPr>
                        <a:t>Y</a:t>
                      </a:r>
                    </a:p>
                  </a:txBody>
                  <a:tcPr marL="4274" marR="4274" marT="4274" marB="0" anchor="ctr">
                    <a:lnL>
                      <a:noFill/>
                    </a:lnL>
                    <a:lnR>
                      <a:noFill/>
                    </a:lnR>
                    <a:lnT>
                      <a:noFill/>
                    </a:lnT>
                    <a:lnB>
                      <a:noFill/>
                    </a:lnB>
                    <a:solidFill>
                      <a:srgbClr val="FFFFFF"/>
                    </a:solidFill>
                  </a:tcPr>
                </a:tc>
                <a:tc hMerge="1">
                  <a:txBody>
                    <a:bodyPr/>
                    <a:lstStyle/>
                    <a:p>
                      <a:pPr algn="ctr" fontAlgn="ctr"/>
                      <a:endParaRPr lang="en-US" sz="1400" b="0" i="0" u="none" strike="noStrike">
                        <a:solidFill>
                          <a:srgbClr val="000000"/>
                        </a:solidFill>
                        <a:effectLst/>
                        <a:latin typeface="Century Gothic" panose="020B0502020202020204" pitchFamily="34" charset="0"/>
                      </a:endParaRPr>
                    </a:p>
                  </a:txBody>
                  <a:tcPr marL="5698" marR="5698" marT="5698" marB="0" anchor="ctr">
                    <a:lnL>
                      <a:noFill/>
                    </a:lnL>
                    <a:lnR>
                      <a:noFill/>
                    </a:lnR>
                    <a:lnT>
                      <a:noFill/>
                    </a:lnT>
                    <a:lnB>
                      <a:noFill/>
                    </a:lnB>
                    <a:solidFill>
                      <a:srgbClr val="FFFFFF"/>
                    </a:solidFill>
                  </a:tcPr>
                </a:tc>
                <a:extLst>
                  <a:ext uri="{0D108BD9-81ED-4DB2-BD59-A6C34878D82A}">
                    <a16:rowId xmlns:a16="http://schemas.microsoft.com/office/drawing/2014/main" xmlns="" val="2822691671"/>
                  </a:ext>
                </a:extLst>
              </a:tr>
              <a:tr h="292382">
                <a:tc vMerge="1">
                  <a:txBody>
                    <a:bodyPr/>
                    <a:lstStyle/>
                    <a:p>
                      <a:endParaRPr lang="en-US"/>
                    </a:p>
                  </a:txBody>
                  <a:tcPr/>
                </a:tc>
                <a:tc>
                  <a:txBody>
                    <a:bodyPr/>
                    <a:lstStyle/>
                    <a:p>
                      <a:pPr algn="l" fontAlgn="ctr"/>
                      <a:r>
                        <a:rPr lang="en-US" sz="1200" b="1" i="0" u="none" strike="noStrike">
                          <a:solidFill>
                            <a:srgbClr val="000000"/>
                          </a:solidFill>
                          <a:effectLst/>
                          <a:latin typeface="Century Gothic" panose="020B0502020202020204" pitchFamily="34" charset="0"/>
                        </a:rPr>
                        <a:t> </a:t>
                      </a:r>
                    </a:p>
                  </a:txBody>
                  <a:tcPr marL="4274" marR="4274" marT="4274"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1" i="0" u="none" strike="noStrike">
                          <a:solidFill>
                            <a:srgbClr val="000000"/>
                          </a:solidFill>
                          <a:effectLst/>
                          <a:latin typeface="Century Gothic" panose="020B0502020202020204" pitchFamily="34" charset="0"/>
                        </a:rPr>
                        <a:t> </a:t>
                      </a:r>
                    </a:p>
                  </a:txBody>
                  <a:tcPr marL="4274" marR="4274" marT="4274"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1" i="0" u="none" strike="noStrike">
                          <a:solidFill>
                            <a:srgbClr val="000000"/>
                          </a:solidFill>
                          <a:effectLst/>
                          <a:latin typeface="Century Gothic" panose="020B0502020202020204" pitchFamily="34" charset="0"/>
                        </a:rPr>
                        <a:t> </a:t>
                      </a:r>
                    </a:p>
                  </a:txBody>
                  <a:tcPr marL="4274" marR="4274" marT="4274"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n-US" sz="1200" b="1" i="0" u="none" strike="noStrike">
                          <a:solidFill>
                            <a:srgbClr val="000000"/>
                          </a:solidFill>
                          <a:effectLst/>
                          <a:latin typeface="Century Gothic" panose="020B0502020202020204" pitchFamily="34" charset="0"/>
                        </a:rPr>
                        <a:t> </a:t>
                      </a:r>
                    </a:p>
                  </a:txBody>
                  <a:tcPr marL="4274" marR="4274" marT="4274"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en-US" sz="1400" b="1" i="0" u="none" strike="noStrike">
                        <a:solidFill>
                          <a:srgbClr val="000000"/>
                        </a:solidFill>
                        <a:effectLst/>
                        <a:latin typeface="Century Gothic" panose="020B0502020202020204" pitchFamily="34" charset="0"/>
                      </a:endParaRPr>
                    </a:p>
                  </a:txBody>
                  <a:tcPr marL="5698" marR="5698" marT="5698"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n-US" sz="1200" b="1" i="0" u="none" strike="noStrike" dirty="0">
                          <a:solidFill>
                            <a:srgbClr val="000000"/>
                          </a:solidFill>
                          <a:effectLst/>
                          <a:latin typeface="Century Gothic" panose="020B0502020202020204" pitchFamily="34" charset="0"/>
                        </a:rPr>
                        <a:t> </a:t>
                      </a:r>
                    </a:p>
                  </a:txBody>
                  <a:tcPr marL="4274" marR="4274" marT="4274"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en-US" sz="1400" b="1" i="0" u="none" strike="noStrike">
                        <a:solidFill>
                          <a:srgbClr val="000000"/>
                        </a:solidFill>
                        <a:effectLst/>
                        <a:latin typeface="Century Gothic" panose="020B0502020202020204" pitchFamily="34" charset="0"/>
                      </a:endParaRPr>
                    </a:p>
                  </a:txBody>
                  <a:tcPr marL="5698" marR="5698" marT="5698"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57957384"/>
                  </a:ext>
                </a:extLst>
              </a:tr>
            </a:tbl>
          </a:graphicData>
        </a:graphic>
      </p:graphicFrame>
      <p:pic>
        <p:nvPicPr>
          <p:cNvPr id="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6559813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576666" y="573998"/>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Closing the Gaps</a:t>
            </a:r>
            <a:r>
              <a:rPr lang="en-US" sz="3200" b="1">
                <a:solidFill>
                  <a:schemeClr val="accent2"/>
                </a:solidFill>
                <a:latin typeface="Century Gothic" panose="020B0502020202020204" pitchFamily="34" charset="0"/>
              </a:rPr>
              <a:t>: </a:t>
            </a:r>
            <a:endParaRPr lang="en-US" sz="3200" b="1" smtClean="0">
              <a:solidFill>
                <a:schemeClr val="accent2"/>
              </a:solidFill>
              <a:latin typeface="Century Gothic" panose="020B0502020202020204" pitchFamily="34" charset="0"/>
            </a:endParaRPr>
          </a:p>
          <a:p>
            <a:pPr>
              <a:lnSpc>
                <a:spcPct val="100000"/>
              </a:lnSpc>
            </a:pPr>
            <a:r>
              <a:rPr lang="en-US" sz="3200" dirty="0" smtClean="0">
                <a:solidFill>
                  <a:schemeClr val="tx1"/>
                </a:solidFill>
                <a:latin typeface="Century Gothic" panose="020B0502020202020204" pitchFamily="34" charset="0"/>
              </a:rPr>
              <a:t>Sample </a:t>
            </a:r>
            <a:r>
              <a:rPr lang="en-US" sz="3200" dirty="0">
                <a:solidFill>
                  <a:schemeClr val="tx1"/>
                </a:solidFill>
                <a:latin typeface="Century Gothic" panose="020B0502020202020204" pitchFamily="34" charset="0"/>
              </a:rPr>
              <a:t>Status Report</a:t>
            </a:r>
            <a:endParaRPr lang="en-US" sz="3200" dirty="0">
              <a:solidFill>
                <a:schemeClr val="accent1">
                  <a:lumMod val="75000"/>
                </a:schemeClr>
              </a:solidFill>
              <a:latin typeface="Century Gothic" panose="020B0502020202020204" pitchFamily="34" charset="0"/>
            </a:endParaRPr>
          </a:p>
        </p:txBody>
      </p:sp>
      <p:pic>
        <p:nvPicPr>
          <p:cNvPr id="7" name="Picture 6" descr="A screenshot of a cell phone&#10;&#10;Description generated with high confidence">
            <a:extLst>
              <a:ext uri="{FF2B5EF4-FFF2-40B4-BE49-F238E27FC236}">
                <a16:creationId xmlns:a16="http://schemas.microsoft.com/office/drawing/2014/main" xmlns="" id="{51FA4D67-0060-47EA-85D8-051A344181D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3069" r="45318" b="191"/>
          <a:stretch/>
        </p:blipFill>
        <p:spPr>
          <a:xfrm>
            <a:off x="302963" y="1889926"/>
            <a:ext cx="6179992" cy="31312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a:extLst>
              <a:ext uri="{FF2B5EF4-FFF2-40B4-BE49-F238E27FC236}">
                <a16:creationId xmlns:a16="http://schemas.microsoft.com/office/drawing/2014/main" xmlns="" id="{E0BFE6CE-57F8-4003-8B51-8FF8A812F1F6}"/>
              </a:ext>
            </a:extLst>
          </p:cNvPr>
          <p:cNvSpPr txBox="1"/>
          <p:nvPr/>
        </p:nvSpPr>
        <p:spPr>
          <a:xfrm>
            <a:off x="6792827" y="1889926"/>
            <a:ext cx="2073805" cy="3665106"/>
          </a:xfrm>
          <a:prstGeom prst="rect">
            <a:avLst/>
          </a:prstGeom>
          <a:solidFill>
            <a:schemeClr val="bg1"/>
          </a:solidFill>
          <a:ln w="28575">
            <a:solidFill>
              <a:srgbClr val="1582C6"/>
            </a:solidFill>
          </a:ln>
          <a:effectLst>
            <a:outerShdw blurRad="101600" dist="88900" dir="2700000" algn="tl" rotWithShape="0">
              <a:prstClr val="black">
                <a:alpha val="40000"/>
              </a:prstClr>
            </a:outerShdw>
          </a:effectLst>
        </p:spPr>
        <p:txBody>
          <a:bodyPr wrap="square" rtlCol="0">
            <a:spAutoFit/>
          </a:bodyPr>
          <a:lstStyle/>
          <a:p>
            <a:pPr>
              <a:spcAft>
                <a:spcPts val="450"/>
              </a:spcAft>
            </a:pPr>
            <a:r>
              <a:rPr lang="en-US" b="1" dirty="0">
                <a:solidFill>
                  <a:srgbClr val="F57F43"/>
                </a:solidFill>
                <a:latin typeface="Century Gothic" panose="020B0502020202020204" pitchFamily="34" charset="0"/>
              </a:rPr>
              <a:t>Feedback Opportunity</a:t>
            </a:r>
          </a:p>
          <a:p>
            <a:r>
              <a:rPr lang="en-US" sz="1600" dirty="0">
                <a:latin typeface="Century Gothic" panose="020B0502020202020204" pitchFamily="34" charset="0"/>
              </a:rPr>
              <a:t>Should we determine targeted schools based on overall student group performance, overall performance by indicator, or by each student group and each indicator?</a:t>
            </a:r>
          </a:p>
        </p:txBody>
      </p:sp>
      <p:pic>
        <p:nvPicPr>
          <p:cNvPr id="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7909597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586452" y="557195"/>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Closing the Gaps</a:t>
            </a:r>
            <a:r>
              <a:rPr lang="en-US" sz="3200" b="1">
                <a:solidFill>
                  <a:schemeClr val="accent2"/>
                </a:solidFill>
                <a:latin typeface="Century Gothic" panose="020B0502020202020204" pitchFamily="34" charset="0"/>
              </a:rPr>
              <a:t>: </a:t>
            </a:r>
            <a:endParaRPr lang="en-US" sz="3200" b="1" smtClean="0">
              <a:solidFill>
                <a:schemeClr val="accent2"/>
              </a:solidFill>
              <a:latin typeface="Century Gothic" panose="020B0502020202020204" pitchFamily="34" charset="0"/>
            </a:endParaRPr>
          </a:p>
          <a:p>
            <a:pPr>
              <a:lnSpc>
                <a:spcPct val="100000"/>
              </a:lnSpc>
            </a:pPr>
            <a:r>
              <a:rPr lang="en-US" sz="3200" dirty="0" smtClean="0">
                <a:solidFill>
                  <a:schemeClr val="tx1"/>
                </a:solidFill>
                <a:latin typeface="Century Gothic" panose="020B0502020202020204" pitchFamily="34" charset="0"/>
              </a:rPr>
              <a:t>Sample </a:t>
            </a:r>
            <a:r>
              <a:rPr lang="en-US" sz="3200" dirty="0">
                <a:solidFill>
                  <a:schemeClr val="tx1"/>
                </a:solidFill>
                <a:latin typeface="Century Gothic" panose="020B0502020202020204" pitchFamily="34" charset="0"/>
              </a:rPr>
              <a:t>Status Report</a:t>
            </a:r>
            <a:endParaRPr lang="en-US" sz="3200" dirty="0">
              <a:solidFill>
                <a:schemeClr val="accent1">
                  <a:lumMod val="75000"/>
                </a:schemeClr>
              </a:solidFill>
              <a:latin typeface="Century Gothic" panose="020B0502020202020204" pitchFamily="34" charset="0"/>
            </a:endParaRPr>
          </a:p>
        </p:txBody>
      </p:sp>
      <p:sp>
        <p:nvSpPr>
          <p:cNvPr id="36" name="Title 1"/>
          <p:cNvSpPr txBox="1">
            <a:spLocks/>
          </p:cNvSpPr>
          <p:nvPr/>
        </p:nvSpPr>
        <p:spPr>
          <a:xfrm>
            <a:off x="586452" y="2436478"/>
            <a:ext cx="2235674" cy="2730616"/>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endParaRPr lang="en-US" sz="1350" dirty="0">
              <a:solidFill>
                <a:schemeClr val="tx1"/>
              </a:solidFill>
              <a:latin typeface="Century Gothic" panose="020B0502020202020204" pitchFamily="34" charset="0"/>
              <a:ea typeface="+mn-ea"/>
              <a:cs typeface="Calibri" charset="0"/>
            </a:endParaRPr>
          </a:p>
        </p:txBody>
      </p:sp>
      <p:sp>
        <p:nvSpPr>
          <p:cNvPr id="7" name="TextBox 6">
            <a:extLst>
              <a:ext uri="{FF2B5EF4-FFF2-40B4-BE49-F238E27FC236}">
                <a16:creationId xmlns:a16="http://schemas.microsoft.com/office/drawing/2014/main" xmlns="" id="{F00D593A-3EAB-464F-B979-BA7BF1C29677}"/>
              </a:ext>
            </a:extLst>
          </p:cNvPr>
          <p:cNvSpPr txBox="1"/>
          <p:nvPr/>
        </p:nvSpPr>
        <p:spPr>
          <a:xfrm>
            <a:off x="586451" y="1821205"/>
            <a:ext cx="8381085" cy="2151871"/>
          </a:xfrm>
          <a:prstGeom prst="rect">
            <a:avLst/>
          </a:prstGeom>
          <a:noFill/>
        </p:spPr>
        <p:txBody>
          <a:bodyPr wrap="square" rtlCol="0">
            <a:spAutoFit/>
          </a:bodyPr>
          <a:lstStyle/>
          <a:p>
            <a:pPr>
              <a:spcAft>
                <a:spcPts val="900"/>
              </a:spcAft>
            </a:pPr>
            <a:r>
              <a:rPr lang="en-US" sz="2400" b="1" u="sng" dirty="0">
                <a:solidFill>
                  <a:schemeClr val="accent2"/>
                </a:solidFill>
                <a:latin typeface="Century Gothic" panose="020B0502020202020204" pitchFamily="34" charset="0"/>
              </a:rPr>
              <a:t>Identification of Schools: Targeted Support and Improvement</a:t>
            </a:r>
            <a:endParaRPr lang="en-US" sz="2400" dirty="0">
              <a:latin typeface="Century Gothic" panose="020B0502020202020204" pitchFamily="34" charset="0"/>
            </a:endParaRPr>
          </a:p>
          <a:p>
            <a:pPr marL="214313" indent="-214313">
              <a:spcAft>
                <a:spcPts val="450"/>
              </a:spcAft>
              <a:buClr>
                <a:srgbClr val="1582C6"/>
              </a:buClr>
              <a:buFont typeface="Arial" charset="0"/>
              <a:buChar char="•"/>
            </a:pPr>
            <a:r>
              <a:rPr lang="en-US" dirty="0">
                <a:latin typeface="Century Gothic" panose="020B0502020202020204" pitchFamily="34" charset="0"/>
                <a:cs typeface="Calibri" charset="0"/>
              </a:rPr>
              <a:t>Three consecutive years of missing a target in the same student group on the same indicator</a:t>
            </a:r>
          </a:p>
          <a:p>
            <a:pPr marL="214313" indent="-214313">
              <a:spcAft>
                <a:spcPts val="450"/>
              </a:spcAft>
              <a:buClr>
                <a:srgbClr val="1582C6"/>
              </a:buClr>
              <a:buFont typeface="Arial" charset="0"/>
              <a:buChar char="•"/>
            </a:pPr>
            <a:r>
              <a:rPr lang="en-US" dirty="0">
                <a:latin typeface="Century Gothic" panose="020B0502020202020204" pitchFamily="34" charset="0"/>
                <a:cs typeface="Calibri" charset="0"/>
              </a:rPr>
              <a:t>Summer 2019 based on 2017, 2018, and 2019 data</a:t>
            </a:r>
          </a:p>
          <a:p>
            <a:endParaRPr lang="en-US" sz="1600" dirty="0"/>
          </a:p>
        </p:txBody>
      </p:sp>
      <p:graphicFrame>
        <p:nvGraphicFramePr>
          <p:cNvPr id="2" name="Table 1">
            <a:extLst>
              <a:ext uri="{FF2B5EF4-FFF2-40B4-BE49-F238E27FC236}">
                <a16:creationId xmlns:a16="http://schemas.microsoft.com/office/drawing/2014/main" xmlns="" id="{B415B0C5-79D0-4AD4-97FC-C6476D8DB6E6}"/>
              </a:ext>
            </a:extLst>
          </p:cNvPr>
          <p:cNvGraphicFramePr>
            <a:graphicFrameLocks noGrp="1"/>
          </p:cNvGraphicFramePr>
          <p:nvPr>
            <p:extLst>
              <p:ext uri="{D42A27DB-BD31-4B8C-83A1-F6EECF244321}">
                <p14:modId xmlns:p14="http://schemas.microsoft.com/office/powerpoint/2010/main" val="161816212"/>
              </p:ext>
            </p:extLst>
          </p:nvPr>
        </p:nvGraphicFramePr>
        <p:xfrm>
          <a:off x="586450" y="3801786"/>
          <a:ext cx="8023586" cy="2545989"/>
        </p:xfrm>
        <a:graphic>
          <a:graphicData uri="http://schemas.openxmlformats.org/drawingml/2006/table">
            <a:tbl>
              <a:tblPr/>
              <a:tblGrid>
                <a:gridCol w="644246">
                  <a:extLst>
                    <a:ext uri="{9D8B030D-6E8A-4147-A177-3AD203B41FA5}">
                      <a16:colId xmlns:a16="http://schemas.microsoft.com/office/drawing/2014/main" xmlns="" val="1113711440"/>
                    </a:ext>
                  </a:extLst>
                </a:gridCol>
                <a:gridCol w="4444199">
                  <a:extLst>
                    <a:ext uri="{9D8B030D-6E8A-4147-A177-3AD203B41FA5}">
                      <a16:colId xmlns:a16="http://schemas.microsoft.com/office/drawing/2014/main" xmlns="" val="374017422"/>
                    </a:ext>
                  </a:extLst>
                </a:gridCol>
                <a:gridCol w="194182">
                  <a:extLst>
                    <a:ext uri="{9D8B030D-6E8A-4147-A177-3AD203B41FA5}">
                      <a16:colId xmlns:a16="http://schemas.microsoft.com/office/drawing/2014/main" xmlns="" val="4212363173"/>
                    </a:ext>
                  </a:extLst>
                </a:gridCol>
                <a:gridCol w="265223">
                  <a:extLst>
                    <a:ext uri="{9D8B030D-6E8A-4147-A177-3AD203B41FA5}">
                      <a16:colId xmlns:a16="http://schemas.microsoft.com/office/drawing/2014/main" xmlns="" val="3718274213"/>
                    </a:ext>
                  </a:extLst>
                </a:gridCol>
                <a:gridCol w="242638">
                  <a:extLst>
                    <a:ext uri="{9D8B030D-6E8A-4147-A177-3AD203B41FA5}">
                      <a16:colId xmlns:a16="http://schemas.microsoft.com/office/drawing/2014/main" xmlns="" val="3152146117"/>
                    </a:ext>
                  </a:extLst>
                </a:gridCol>
                <a:gridCol w="376296">
                  <a:extLst>
                    <a:ext uri="{9D8B030D-6E8A-4147-A177-3AD203B41FA5}">
                      <a16:colId xmlns:a16="http://schemas.microsoft.com/office/drawing/2014/main" xmlns="" val="138616134"/>
                    </a:ext>
                  </a:extLst>
                </a:gridCol>
                <a:gridCol w="534867">
                  <a:extLst>
                    <a:ext uri="{9D8B030D-6E8A-4147-A177-3AD203B41FA5}">
                      <a16:colId xmlns:a16="http://schemas.microsoft.com/office/drawing/2014/main" xmlns="" val="1498367306"/>
                    </a:ext>
                  </a:extLst>
                </a:gridCol>
                <a:gridCol w="84067">
                  <a:extLst>
                    <a:ext uri="{9D8B030D-6E8A-4147-A177-3AD203B41FA5}">
                      <a16:colId xmlns:a16="http://schemas.microsoft.com/office/drawing/2014/main" xmlns="" val="2004356193"/>
                    </a:ext>
                  </a:extLst>
                </a:gridCol>
                <a:gridCol w="618934">
                  <a:extLst>
                    <a:ext uri="{9D8B030D-6E8A-4147-A177-3AD203B41FA5}">
                      <a16:colId xmlns:a16="http://schemas.microsoft.com/office/drawing/2014/main" xmlns="" val="407771005"/>
                    </a:ext>
                  </a:extLst>
                </a:gridCol>
                <a:gridCol w="618934">
                  <a:extLst>
                    <a:ext uri="{9D8B030D-6E8A-4147-A177-3AD203B41FA5}">
                      <a16:colId xmlns:a16="http://schemas.microsoft.com/office/drawing/2014/main" xmlns="" val="4118096864"/>
                    </a:ext>
                  </a:extLst>
                </a:gridCol>
              </a:tblGrid>
              <a:tr h="93374">
                <a:tc>
                  <a:txBody>
                    <a:bodyPr/>
                    <a:lstStyle/>
                    <a:p>
                      <a:pPr algn="l" fontAlgn="b"/>
                      <a:r>
                        <a:rPr lang="en-US" sz="600" b="0" i="0" u="none" strike="noStrike" dirty="0">
                          <a:solidFill>
                            <a:srgbClr val="000000"/>
                          </a:solidFill>
                          <a:effectLst/>
                          <a:latin typeface="Century Gothic" panose="020B0502020202020204" pitchFamily="34" charset="0"/>
                        </a:rPr>
                        <a:t>z</a:t>
                      </a:r>
                    </a:p>
                  </a:txBody>
                  <a:tcPr marL="1934" marR="1934" marT="1934" marB="0" anchor="b">
                    <a:lnL>
                      <a:noFill/>
                    </a:lnL>
                    <a:lnR>
                      <a:noFill/>
                    </a:lnR>
                    <a:lnT>
                      <a:noFill/>
                    </a:lnT>
                    <a:lnB>
                      <a:noFill/>
                    </a:lnB>
                  </a:tcPr>
                </a:tc>
                <a:tc>
                  <a:txBody>
                    <a:bodyPr/>
                    <a:lstStyle/>
                    <a:p>
                      <a:pPr algn="l" fontAlgn="t"/>
                      <a:r>
                        <a:rPr lang="en-US" sz="600" b="1" i="0" u="none" strike="noStrike">
                          <a:solidFill>
                            <a:srgbClr val="000000"/>
                          </a:solidFill>
                          <a:effectLst/>
                          <a:latin typeface="Century Gothic" panose="020B0502020202020204" pitchFamily="34" charset="0"/>
                        </a:rPr>
                        <a:t> </a:t>
                      </a:r>
                    </a:p>
                  </a:txBody>
                  <a:tcPr marL="1934" marR="1934" marT="1934" marB="0">
                    <a:lnL>
                      <a:noFill/>
                    </a:lnL>
                    <a:lnR>
                      <a:noFill/>
                    </a:lnR>
                    <a:lnT>
                      <a:noFill/>
                    </a:lnT>
                    <a:lnB>
                      <a:noFill/>
                    </a:lnB>
                    <a:solidFill>
                      <a:srgbClr val="FFFFFF"/>
                    </a:solidFill>
                  </a:tcPr>
                </a:tc>
                <a:tc gridSpan="3">
                  <a:txBody>
                    <a:bodyPr/>
                    <a:lstStyle/>
                    <a:p>
                      <a:pPr algn="l" fontAlgn="t"/>
                      <a:r>
                        <a:rPr lang="en-US" sz="600" b="1" i="0" u="none" strike="noStrike">
                          <a:solidFill>
                            <a:srgbClr val="000000"/>
                          </a:solidFill>
                          <a:effectLst/>
                          <a:latin typeface="Century Gothic" panose="020B0502020202020204" pitchFamily="34" charset="0"/>
                        </a:rPr>
                        <a:t> </a:t>
                      </a:r>
                    </a:p>
                  </a:txBody>
                  <a:tcPr marL="1934" marR="1934" marT="1934" marB="0">
                    <a:lnL>
                      <a:noFill/>
                    </a:lnL>
                    <a:lnR>
                      <a:noFill/>
                    </a:lnR>
                    <a:lnT>
                      <a:noFill/>
                    </a:lnT>
                    <a:lnB>
                      <a:noFill/>
                    </a:lnB>
                    <a:solidFill>
                      <a:srgbClr val="FFFFFF"/>
                    </a:solidFill>
                  </a:tcPr>
                </a:tc>
                <a:tc hMerge="1">
                  <a:txBody>
                    <a:bodyPr/>
                    <a:lstStyle/>
                    <a:p>
                      <a:endParaRPr lang="en-US"/>
                    </a:p>
                  </a:txBody>
                  <a:tcPr/>
                </a:tc>
                <a:tc hMerge="1">
                  <a:txBody>
                    <a:bodyPr/>
                    <a:lstStyle/>
                    <a:p>
                      <a:pPr algn="ctr" fontAlgn="t"/>
                      <a:r>
                        <a:rPr lang="en-US" sz="1400" b="1" i="0" u="none" strike="noStrike" dirty="0">
                          <a:solidFill>
                            <a:srgbClr val="000000"/>
                          </a:solidFill>
                          <a:effectLst/>
                          <a:latin typeface="Century Gothic" panose="020B0502020202020204" pitchFamily="34" charset="0"/>
                        </a:rPr>
                        <a:t> </a:t>
                      </a:r>
                    </a:p>
                  </a:txBody>
                  <a:tcPr marL="2579" marR="2579" marT="2579" marB="0">
                    <a:lnL>
                      <a:noFill/>
                    </a:lnL>
                    <a:lnR>
                      <a:noFill/>
                    </a:lnR>
                    <a:lnT>
                      <a:noFill/>
                    </a:lnT>
                    <a:lnB>
                      <a:noFill/>
                    </a:lnB>
                    <a:solidFill>
                      <a:srgbClr val="FFFFFF"/>
                    </a:solidFill>
                  </a:tcPr>
                </a:tc>
                <a:tc gridSpan="2">
                  <a:txBody>
                    <a:bodyPr/>
                    <a:lstStyle/>
                    <a:p>
                      <a:pPr algn="l" fontAlgn="t"/>
                      <a:r>
                        <a:rPr lang="en-US" sz="600" b="1" i="0" u="none" strike="noStrike">
                          <a:solidFill>
                            <a:srgbClr val="000000"/>
                          </a:solidFill>
                          <a:effectLst/>
                          <a:latin typeface="Century Gothic" panose="020B0502020202020204" pitchFamily="34" charset="0"/>
                        </a:rPr>
                        <a:t> </a:t>
                      </a:r>
                    </a:p>
                  </a:txBody>
                  <a:tcPr marL="1934" marR="1934" marT="1934" marB="0">
                    <a:lnL>
                      <a:noFill/>
                    </a:lnL>
                    <a:lnR>
                      <a:noFill/>
                    </a:lnR>
                    <a:lnT>
                      <a:noFill/>
                    </a:lnT>
                    <a:lnB>
                      <a:noFill/>
                    </a:lnB>
                    <a:solidFill>
                      <a:srgbClr val="FFFFFF"/>
                    </a:solidFill>
                  </a:tcPr>
                </a:tc>
                <a:tc hMerge="1">
                  <a:txBody>
                    <a:bodyPr/>
                    <a:lstStyle/>
                    <a:p>
                      <a:pPr algn="ctr" fontAlgn="t"/>
                      <a:r>
                        <a:rPr lang="en-US" sz="1400" b="1" i="0" u="none" strike="noStrike">
                          <a:solidFill>
                            <a:srgbClr val="000000"/>
                          </a:solidFill>
                          <a:effectLst/>
                          <a:latin typeface="Century Gothic" panose="020B0502020202020204" pitchFamily="34" charset="0"/>
                        </a:rPr>
                        <a:t> </a:t>
                      </a:r>
                    </a:p>
                  </a:txBody>
                  <a:tcPr marL="2579" marR="2579" marT="2579" marB="0">
                    <a:lnL>
                      <a:noFill/>
                    </a:lnL>
                    <a:lnR>
                      <a:noFill/>
                    </a:lnR>
                    <a:lnT>
                      <a:noFill/>
                    </a:lnT>
                    <a:lnB>
                      <a:noFill/>
                    </a:lnB>
                    <a:solidFill>
                      <a:srgbClr val="FFFFFF"/>
                    </a:solidFill>
                  </a:tcPr>
                </a:tc>
                <a:tc gridSpan="2">
                  <a:txBody>
                    <a:bodyPr/>
                    <a:lstStyle/>
                    <a:p>
                      <a:pPr algn="l" fontAlgn="t"/>
                      <a:r>
                        <a:rPr lang="en-US" sz="600" b="1" i="0" u="none" strike="noStrike">
                          <a:solidFill>
                            <a:srgbClr val="000000"/>
                          </a:solidFill>
                          <a:effectLst/>
                          <a:latin typeface="Century Gothic" panose="020B0502020202020204" pitchFamily="34" charset="0"/>
                        </a:rPr>
                        <a:t> </a:t>
                      </a:r>
                    </a:p>
                  </a:txBody>
                  <a:tcPr marL="1934" marR="1934" marT="1934" marB="0">
                    <a:lnL>
                      <a:noFill/>
                    </a:lnL>
                    <a:lnR>
                      <a:noFill/>
                    </a:lnR>
                    <a:lnT>
                      <a:noFill/>
                    </a:lnT>
                    <a:lnB>
                      <a:noFill/>
                    </a:lnB>
                    <a:solidFill>
                      <a:srgbClr val="FFFFFF"/>
                    </a:solidFill>
                  </a:tcPr>
                </a:tc>
                <a:tc hMerge="1">
                  <a:txBody>
                    <a:bodyPr/>
                    <a:lstStyle/>
                    <a:p>
                      <a:pPr algn="ctr" fontAlgn="t"/>
                      <a:r>
                        <a:rPr lang="en-US" sz="1400" b="1" i="0" u="none" strike="noStrike">
                          <a:solidFill>
                            <a:srgbClr val="000000"/>
                          </a:solidFill>
                          <a:effectLst/>
                          <a:latin typeface="Century Gothic" panose="020B0502020202020204" pitchFamily="34" charset="0"/>
                        </a:rPr>
                        <a:t> </a:t>
                      </a:r>
                    </a:p>
                  </a:txBody>
                  <a:tcPr marL="2579" marR="2579" marT="2579" marB="0">
                    <a:lnL>
                      <a:noFill/>
                    </a:lnL>
                    <a:lnR>
                      <a:noFill/>
                    </a:lnR>
                    <a:lnT>
                      <a:noFill/>
                    </a:lnT>
                    <a:lnB>
                      <a:noFill/>
                    </a:lnB>
                    <a:solidFill>
                      <a:srgbClr val="FFFFFF"/>
                    </a:solidFill>
                  </a:tcPr>
                </a:tc>
                <a:tc>
                  <a:txBody>
                    <a:bodyPr/>
                    <a:lstStyle/>
                    <a:p>
                      <a:pPr algn="ctr" fontAlgn="b"/>
                      <a:endParaRPr lang="en-US" sz="600" b="0" i="0" u="none" strike="noStrike">
                        <a:solidFill>
                          <a:srgbClr val="000000"/>
                        </a:solidFill>
                        <a:effectLst/>
                        <a:latin typeface="Century Gothic" panose="020B0502020202020204" pitchFamily="34" charset="0"/>
                      </a:endParaRPr>
                    </a:p>
                  </a:txBody>
                  <a:tcPr marL="1934" marR="1934" marT="1934" marB="0" anchor="b">
                    <a:lnL>
                      <a:noFill/>
                    </a:lnL>
                    <a:lnR>
                      <a:noFill/>
                    </a:lnR>
                    <a:lnT>
                      <a:noFill/>
                    </a:lnT>
                    <a:lnB>
                      <a:noFill/>
                    </a:lnB>
                  </a:tcPr>
                </a:tc>
                <a:extLst>
                  <a:ext uri="{0D108BD9-81ED-4DB2-BD59-A6C34878D82A}">
                    <a16:rowId xmlns:a16="http://schemas.microsoft.com/office/drawing/2014/main" xmlns="" val="1739159101"/>
                  </a:ext>
                </a:extLst>
              </a:tr>
              <a:tr h="93374">
                <a:tc>
                  <a:txBody>
                    <a:bodyPr/>
                    <a:lstStyle/>
                    <a:p>
                      <a:pPr algn="l" fontAlgn="b"/>
                      <a:endParaRPr lang="en-US" sz="600" b="0" i="0" u="none" strike="noStrike">
                        <a:solidFill>
                          <a:srgbClr val="000000"/>
                        </a:solidFill>
                        <a:effectLst/>
                        <a:latin typeface="Century Gothic" panose="020B0502020202020204" pitchFamily="34" charset="0"/>
                      </a:endParaRPr>
                    </a:p>
                  </a:txBody>
                  <a:tcPr marL="1934" marR="1934" marT="1934" marB="0" anchor="b">
                    <a:lnL>
                      <a:noFill/>
                    </a:lnL>
                    <a:lnR>
                      <a:noFill/>
                    </a:lnR>
                    <a:lnT>
                      <a:noFill/>
                    </a:lnT>
                    <a:lnB>
                      <a:noFill/>
                    </a:lnB>
                  </a:tcPr>
                </a:tc>
                <a:tc>
                  <a:txBody>
                    <a:bodyPr/>
                    <a:lstStyle/>
                    <a:p>
                      <a:pPr algn="l" fontAlgn="t"/>
                      <a:r>
                        <a:rPr lang="en-US" sz="600" b="1" i="0" u="none" strike="noStrike">
                          <a:solidFill>
                            <a:srgbClr val="000000"/>
                          </a:solidFill>
                          <a:effectLst/>
                          <a:latin typeface="Century Gothic" panose="020B0502020202020204" pitchFamily="34" charset="0"/>
                        </a:rPr>
                        <a:t> </a:t>
                      </a:r>
                    </a:p>
                  </a:txBody>
                  <a:tcPr marL="1934" marR="1934" marT="1934" marB="0">
                    <a:lnL>
                      <a:noFill/>
                    </a:lnL>
                    <a:lnR>
                      <a:noFill/>
                    </a:lnR>
                    <a:lnT>
                      <a:noFill/>
                    </a:lnT>
                    <a:lnB>
                      <a:noFill/>
                    </a:lnB>
                    <a:solidFill>
                      <a:srgbClr val="FFFFFF"/>
                    </a:solidFill>
                  </a:tcPr>
                </a:tc>
                <a:tc gridSpan="3">
                  <a:txBody>
                    <a:bodyPr/>
                    <a:lstStyle/>
                    <a:p>
                      <a:pPr algn="ctr" fontAlgn="t"/>
                      <a:r>
                        <a:rPr lang="en-US" sz="600" b="1" i="0" u="none" strike="noStrike" dirty="0">
                          <a:solidFill>
                            <a:srgbClr val="000000"/>
                          </a:solidFill>
                          <a:effectLst/>
                          <a:latin typeface="Century Gothic" panose="020B0502020202020204" pitchFamily="34" charset="0"/>
                        </a:rPr>
                        <a:t>All</a:t>
                      </a:r>
                    </a:p>
                  </a:txBody>
                  <a:tcPr marL="1934" marR="1934" marT="1934" marB="0">
                    <a:lnL>
                      <a:noFill/>
                    </a:lnL>
                    <a:lnR>
                      <a:noFill/>
                    </a:lnR>
                    <a:lnT>
                      <a:noFill/>
                    </a:lnT>
                    <a:lnB>
                      <a:noFill/>
                    </a:lnB>
                    <a:solidFill>
                      <a:srgbClr val="FFFFFF"/>
                    </a:solidFill>
                  </a:tcPr>
                </a:tc>
                <a:tc hMerge="1">
                  <a:txBody>
                    <a:bodyPr/>
                    <a:lstStyle/>
                    <a:p>
                      <a:endParaRPr lang="en-US"/>
                    </a:p>
                  </a:txBody>
                  <a:tcPr/>
                </a:tc>
                <a:tc hMerge="1">
                  <a:txBody>
                    <a:bodyPr/>
                    <a:lstStyle/>
                    <a:p>
                      <a:pPr algn="ctr" fontAlgn="t"/>
                      <a:r>
                        <a:rPr lang="en-US" sz="1400" b="1" i="0" u="none" strike="noStrike" dirty="0">
                          <a:solidFill>
                            <a:srgbClr val="000000"/>
                          </a:solidFill>
                          <a:effectLst/>
                          <a:latin typeface="Century Gothic" panose="020B0502020202020204" pitchFamily="34" charset="0"/>
                        </a:rPr>
                        <a:t>All</a:t>
                      </a:r>
                    </a:p>
                  </a:txBody>
                  <a:tcPr marL="2579" marR="2579" marT="2579" marB="0">
                    <a:lnL>
                      <a:noFill/>
                    </a:lnL>
                    <a:lnR>
                      <a:noFill/>
                    </a:lnR>
                    <a:lnT>
                      <a:noFill/>
                    </a:lnT>
                    <a:lnB>
                      <a:noFill/>
                    </a:lnB>
                    <a:solidFill>
                      <a:srgbClr val="FFFFFF"/>
                    </a:solidFill>
                  </a:tcPr>
                </a:tc>
                <a:tc gridSpan="2">
                  <a:txBody>
                    <a:bodyPr/>
                    <a:lstStyle/>
                    <a:p>
                      <a:pPr algn="ctr" fontAlgn="t"/>
                      <a:r>
                        <a:rPr lang="en-US" sz="600" b="1" i="0" u="none" strike="noStrike">
                          <a:solidFill>
                            <a:srgbClr val="000000"/>
                          </a:solidFill>
                          <a:effectLst/>
                          <a:latin typeface="Century Gothic" panose="020B0502020202020204" pitchFamily="34" charset="0"/>
                        </a:rPr>
                        <a:t>African</a:t>
                      </a:r>
                      <a:endParaRPr lang="en-US" sz="600" b="1" i="0" u="none" strike="noStrike" dirty="0">
                        <a:solidFill>
                          <a:srgbClr val="000000"/>
                        </a:solidFill>
                        <a:effectLst/>
                        <a:latin typeface="Century Gothic" panose="020B0502020202020204" pitchFamily="34" charset="0"/>
                      </a:endParaRPr>
                    </a:p>
                  </a:txBody>
                  <a:tcPr marL="1934" marR="1934" marT="1934" marB="0">
                    <a:lnL>
                      <a:noFill/>
                    </a:lnL>
                    <a:lnR>
                      <a:noFill/>
                    </a:lnR>
                    <a:lnT>
                      <a:noFill/>
                    </a:lnT>
                    <a:lnB>
                      <a:noFill/>
                    </a:lnB>
                    <a:solidFill>
                      <a:srgbClr val="FFFFFF"/>
                    </a:solidFill>
                  </a:tcPr>
                </a:tc>
                <a:tc hMerge="1">
                  <a:txBody>
                    <a:bodyPr/>
                    <a:lstStyle/>
                    <a:p>
                      <a:pPr algn="ctr" fontAlgn="t"/>
                      <a:r>
                        <a:rPr lang="en-US" sz="1400" b="1" i="0" u="none" strike="noStrike" dirty="0">
                          <a:solidFill>
                            <a:srgbClr val="000000"/>
                          </a:solidFill>
                          <a:effectLst/>
                          <a:latin typeface="Century Gothic" panose="020B0502020202020204" pitchFamily="34" charset="0"/>
                        </a:rPr>
                        <a:t>African</a:t>
                      </a:r>
                    </a:p>
                  </a:txBody>
                  <a:tcPr marL="2579" marR="2579" marT="2579" marB="0">
                    <a:lnL>
                      <a:noFill/>
                    </a:lnL>
                    <a:lnR>
                      <a:noFill/>
                    </a:lnR>
                    <a:lnT>
                      <a:noFill/>
                    </a:lnT>
                    <a:lnB>
                      <a:noFill/>
                    </a:lnB>
                    <a:solidFill>
                      <a:srgbClr val="FFFFFF"/>
                    </a:solidFill>
                  </a:tcPr>
                </a:tc>
                <a:tc gridSpan="2">
                  <a:txBody>
                    <a:bodyPr/>
                    <a:lstStyle/>
                    <a:p>
                      <a:pPr algn="ctr" fontAlgn="t"/>
                      <a:r>
                        <a:rPr lang="en-US" sz="600" b="1" i="0" u="none" strike="noStrike">
                          <a:solidFill>
                            <a:srgbClr val="000000"/>
                          </a:solidFill>
                          <a:effectLst/>
                          <a:latin typeface="Century Gothic" panose="020B0502020202020204" pitchFamily="34" charset="0"/>
                        </a:rPr>
                        <a:t> </a:t>
                      </a:r>
                      <a:endParaRPr lang="en-US" sz="600" b="1" i="0" u="none" strike="noStrike" dirty="0">
                        <a:solidFill>
                          <a:srgbClr val="000000"/>
                        </a:solidFill>
                        <a:effectLst/>
                        <a:latin typeface="Century Gothic" panose="020B0502020202020204" pitchFamily="34" charset="0"/>
                      </a:endParaRPr>
                    </a:p>
                  </a:txBody>
                  <a:tcPr marL="1934" marR="1934" marT="1934" marB="0">
                    <a:lnL>
                      <a:noFill/>
                    </a:lnL>
                    <a:lnR>
                      <a:noFill/>
                    </a:lnR>
                    <a:lnT>
                      <a:noFill/>
                    </a:lnT>
                    <a:lnB>
                      <a:noFill/>
                    </a:lnB>
                    <a:solidFill>
                      <a:srgbClr val="FFFFFF"/>
                    </a:solidFill>
                  </a:tcPr>
                </a:tc>
                <a:tc hMerge="1">
                  <a:txBody>
                    <a:bodyPr/>
                    <a:lstStyle/>
                    <a:p>
                      <a:pPr algn="ctr" fontAlgn="t"/>
                      <a:r>
                        <a:rPr lang="en-US" sz="1400" b="1" i="0" u="none" strike="noStrike">
                          <a:solidFill>
                            <a:srgbClr val="000000"/>
                          </a:solidFill>
                          <a:effectLst/>
                          <a:latin typeface="Century Gothic" panose="020B0502020202020204" pitchFamily="34" charset="0"/>
                        </a:rPr>
                        <a:t> </a:t>
                      </a:r>
                    </a:p>
                  </a:txBody>
                  <a:tcPr marL="2579" marR="2579" marT="2579" marB="0">
                    <a:lnL>
                      <a:noFill/>
                    </a:lnL>
                    <a:lnR>
                      <a:noFill/>
                    </a:lnR>
                    <a:lnT>
                      <a:noFill/>
                    </a:lnT>
                    <a:lnB>
                      <a:noFill/>
                    </a:lnB>
                    <a:solidFill>
                      <a:srgbClr val="FFFFFF"/>
                    </a:solidFill>
                  </a:tcPr>
                </a:tc>
                <a:tc>
                  <a:txBody>
                    <a:bodyPr/>
                    <a:lstStyle/>
                    <a:p>
                      <a:pPr algn="ctr" fontAlgn="t"/>
                      <a:r>
                        <a:rPr lang="en-US" sz="600" b="1" i="0" u="none" strike="noStrike">
                          <a:solidFill>
                            <a:srgbClr val="000000"/>
                          </a:solidFill>
                          <a:effectLst/>
                          <a:latin typeface="Century Gothic" panose="020B0502020202020204" pitchFamily="34" charset="0"/>
                        </a:rPr>
                        <a:t> </a:t>
                      </a:r>
                    </a:p>
                  </a:txBody>
                  <a:tcPr marL="1934" marR="1934" marT="1934" marB="0">
                    <a:lnL>
                      <a:noFill/>
                    </a:lnL>
                    <a:lnR>
                      <a:noFill/>
                    </a:lnR>
                    <a:lnT>
                      <a:noFill/>
                    </a:lnT>
                    <a:lnB>
                      <a:noFill/>
                    </a:lnB>
                    <a:solidFill>
                      <a:srgbClr val="FFFFFF"/>
                    </a:solidFill>
                  </a:tcPr>
                </a:tc>
                <a:extLst>
                  <a:ext uri="{0D108BD9-81ED-4DB2-BD59-A6C34878D82A}">
                    <a16:rowId xmlns:a16="http://schemas.microsoft.com/office/drawing/2014/main" xmlns="" val="1061817370"/>
                  </a:ext>
                </a:extLst>
              </a:tr>
              <a:tr h="93374">
                <a:tc>
                  <a:txBody>
                    <a:bodyPr/>
                    <a:lstStyle/>
                    <a:p>
                      <a:pPr algn="l" fontAlgn="b"/>
                      <a:endParaRPr lang="en-US" sz="600" b="0" i="0" u="none" strike="noStrike">
                        <a:solidFill>
                          <a:srgbClr val="000000"/>
                        </a:solidFill>
                        <a:effectLst/>
                        <a:latin typeface="Century Gothic" panose="020B0502020202020204" pitchFamily="34" charset="0"/>
                      </a:endParaRPr>
                    </a:p>
                  </a:txBody>
                  <a:tcPr marL="1934" marR="1934" marT="193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600" b="1" i="0" u="none" strike="noStrike">
                          <a:solidFill>
                            <a:srgbClr val="000000"/>
                          </a:solidFill>
                          <a:effectLst/>
                          <a:latin typeface="Century Gothic" panose="020B0502020202020204" pitchFamily="34" charset="0"/>
                        </a:rPr>
                        <a:t> </a:t>
                      </a:r>
                    </a:p>
                  </a:txBody>
                  <a:tcPr marL="1934" marR="1934" marT="1934"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3">
                  <a:txBody>
                    <a:bodyPr/>
                    <a:lstStyle/>
                    <a:p>
                      <a:pPr algn="ctr" fontAlgn="t"/>
                      <a:r>
                        <a:rPr lang="en-US" sz="600" b="1" i="0" u="none" strike="noStrike" dirty="0">
                          <a:solidFill>
                            <a:srgbClr val="000000"/>
                          </a:solidFill>
                          <a:effectLst/>
                          <a:latin typeface="Century Gothic" panose="020B0502020202020204" pitchFamily="34" charset="0"/>
                        </a:rPr>
                        <a:t>Students</a:t>
                      </a:r>
                    </a:p>
                  </a:txBody>
                  <a:tcPr marL="1934" marR="1934" marT="1934"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pPr algn="ctr" fontAlgn="t"/>
                      <a:r>
                        <a:rPr lang="en-US" sz="1400" b="1" i="0" u="none" strike="noStrike">
                          <a:solidFill>
                            <a:srgbClr val="000000"/>
                          </a:solidFill>
                          <a:effectLst/>
                          <a:latin typeface="Century Gothic" panose="020B0502020202020204" pitchFamily="34" charset="0"/>
                        </a:rPr>
                        <a:t>Students</a:t>
                      </a:r>
                    </a:p>
                  </a:txBody>
                  <a:tcPr marL="2579" marR="2579" marT="2579"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fontAlgn="t"/>
                      <a:r>
                        <a:rPr lang="en-US" sz="600" b="1" i="0" u="none" strike="noStrike" dirty="0">
                          <a:solidFill>
                            <a:srgbClr val="000000"/>
                          </a:solidFill>
                          <a:effectLst/>
                          <a:latin typeface="Century Gothic" panose="020B0502020202020204" pitchFamily="34" charset="0"/>
                        </a:rPr>
                        <a:t>American</a:t>
                      </a:r>
                    </a:p>
                  </a:txBody>
                  <a:tcPr marL="1934" marR="1934" marT="1934"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pPr algn="ctr" fontAlgn="t"/>
                      <a:r>
                        <a:rPr lang="en-US" sz="1400" b="1" i="0" u="none" strike="noStrike" dirty="0">
                          <a:solidFill>
                            <a:srgbClr val="000000"/>
                          </a:solidFill>
                          <a:effectLst/>
                          <a:latin typeface="Century Gothic" panose="020B0502020202020204" pitchFamily="34" charset="0"/>
                        </a:rPr>
                        <a:t>American</a:t>
                      </a:r>
                    </a:p>
                  </a:txBody>
                  <a:tcPr marL="2579" marR="2579" marT="2579"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fontAlgn="t"/>
                      <a:r>
                        <a:rPr lang="en-US" sz="600" b="1" i="0" u="none" strike="noStrike">
                          <a:solidFill>
                            <a:srgbClr val="000000"/>
                          </a:solidFill>
                          <a:effectLst/>
                          <a:latin typeface="Century Gothic" panose="020B0502020202020204" pitchFamily="34" charset="0"/>
                        </a:rPr>
                        <a:t>Hispanic</a:t>
                      </a:r>
                      <a:endParaRPr lang="en-US" sz="600" b="1" i="0" u="none" strike="noStrike" dirty="0">
                        <a:solidFill>
                          <a:srgbClr val="000000"/>
                        </a:solidFill>
                        <a:effectLst/>
                        <a:latin typeface="Century Gothic" panose="020B0502020202020204" pitchFamily="34" charset="0"/>
                      </a:endParaRPr>
                    </a:p>
                  </a:txBody>
                  <a:tcPr marL="1934" marR="1934" marT="1934"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pPr algn="ctr" fontAlgn="t"/>
                      <a:r>
                        <a:rPr lang="en-US" sz="1400" b="1" i="0" u="none" strike="noStrike" dirty="0">
                          <a:solidFill>
                            <a:srgbClr val="000000"/>
                          </a:solidFill>
                          <a:effectLst/>
                          <a:latin typeface="Century Gothic" panose="020B0502020202020204" pitchFamily="34" charset="0"/>
                        </a:rPr>
                        <a:t>Hispanic</a:t>
                      </a:r>
                    </a:p>
                  </a:txBody>
                  <a:tcPr marL="2579" marR="2579" marT="2579"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600" b="1" i="0" u="none" strike="noStrike" dirty="0">
                          <a:solidFill>
                            <a:srgbClr val="000000"/>
                          </a:solidFill>
                          <a:effectLst/>
                          <a:latin typeface="Century Gothic" panose="020B0502020202020204" pitchFamily="34" charset="0"/>
                        </a:rPr>
                        <a:t>White</a:t>
                      </a:r>
                    </a:p>
                  </a:txBody>
                  <a:tcPr marL="1934" marR="1934" marT="1934"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976574149"/>
                  </a:ext>
                </a:extLst>
              </a:tr>
              <a:tr h="93374">
                <a:tc rowSpan="19">
                  <a:txBody>
                    <a:bodyPr/>
                    <a:lstStyle/>
                    <a:p>
                      <a:pPr algn="ctr" fontAlgn="ctr"/>
                      <a:r>
                        <a:rPr lang="en-US" sz="600" b="1" i="0" u="none" strike="noStrike" dirty="0">
                          <a:solidFill>
                            <a:srgbClr val="000000"/>
                          </a:solidFill>
                          <a:effectLst/>
                          <a:latin typeface="Century Gothic" panose="020B0502020202020204" pitchFamily="34" charset="0"/>
                        </a:rPr>
                        <a:t>Targeted Campus Determination</a:t>
                      </a:r>
                    </a:p>
                  </a:txBody>
                  <a:tcPr marL="1934" marR="1934" marT="1934" marB="0" vert="vert27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rgbClr val="FFE699"/>
                    </a:solidFill>
                  </a:tcPr>
                </a:tc>
                <a:tc>
                  <a:txBody>
                    <a:bodyPr/>
                    <a:lstStyle/>
                    <a:p>
                      <a:pPr algn="l" fontAlgn="t"/>
                      <a:r>
                        <a:rPr lang="en-US" sz="600" b="1" i="0" u="none" strike="noStrike" dirty="0">
                          <a:solidFill>
                            <a:srgbClr val="000000"/>
                          </a:solidFill>
                          <a:effectLst/>
                          <a:latin typeface="Century Gothic" panose="020B0502020202020204" pitchFamily="34" charset="0"/>
                        </a:rPr>
                        <a:t>Multi-Year Performance Status</a:t>
                      </a:r>
                    </a:p>
                  </a:txBody>
                  <a:tcPr marL="1934" marR="1934" marT="1934"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3">
                  <a:txBody>
                    <a:bodyPr/>
                    <a:lstStyle/>
                    <a:p>
                      <a:pPr algn="l" fontAlgn="t"/>
                      <a:r>
                        <a:rPr lang="en-US" sz="600" b="1" i="0" u="none" strike="noStrike" dirty="0">
                          <a:solidFill>
                            <a:srgbClr val="000000"/>
                          </a:solidFill>
                          <a:effectLst/>
                          <a:latin typeface="Century Gothic" panose="020B0502020202020204" pitchFamily="34" charset="0"/>
                        </a:rPr>
                        <a:t> </a:t>
                      </a:r>
                    </a:p>
                  </a:txBody>
                  <a:tcPr marL="1934" marR="1934" marT="1934"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pPr algn="l" fontAlgn="t"/>
                      <a:r>
                        <a:rPr lang="en-US" sz="1400" b="1" i="0" u="none" strike="noStrike" dirty="0">
                          <a:solidFill>
                            <a:srgbClr val="000000"/>
                          </a:solidFill>
                          <a:effectLst/>
                          <a:latin typeface="Century Gothic" panose="020B0502020202020204" pitchFamily="34" charset="0"/>
                        </a:rPr>
                        <a:t> </a:t>
                      </a:r>
                    </a:p>
                  </a:txBody>
                  <a:tcPr marL="2579" marR="2579" marT="2579"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pPr algn="l" fontAlgn="t"/>
                      <a:r>
                        <a:rPr lang="en-US" sz="600" b="1" i="0" u="none" strike="noStrike">
                          <a:solidFill>
                            <a:srgbClr val="000000"/>
                          </a:solidFill>
                          <a:effectLst/>
                          <a:latin typeface="Century Gothic" panose="020B0502020202020204" pitchFamily="34" charset="0"/>
                        </a:rPr>
                        <a:t> </a:t>
                      </a:r>
                      <a:endParaRPr lang="en-US" sz="600" b="1" i="0" u="none" strike="noStrike" dirty="0">
                        <a:solidFill>
                          <a:srgbClr val="000000"/>
                        </a:solidFill>
                        <a:effectLst/>
                        <a:latin typeface="Century Gothic" panose="020B0502020202020204" pitchFamily="34" charset="0"/>
                      </a:endParaRPr>
                    </a:p>
                  </a:txBody>
                  <a:tcPr marL="1934" marR="1934" marT="1934"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pPr algn="l" fontAlgn="t"/>
                      <a:r>
                        <a:rPr lang="en-US" sz="1400" b="1" i="0" u="none" strike="noStrike">
                          <a:solidFill>
                            <a:srgbClr val="000000"/>
                          </a:solidFill>
                          <a:effectLst/>
                          <a:latin typeface="Century Gothic" panose="020B0502020202020204" pitchFamily="34" charset="0"/>
                        </a:rPr>
                        <a:t> </a:t>
                      </a:r>
                    </a:p>
                  </a:txBody>
                  <a:tcPr marL="2579" marR="2579" marT="2579"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pPr algn="l" fontAlgn="t"/>
                      <a:r>
                        <a:rPr lang="en-US" sz="600" b="1" i="0" u="none" strike="noStrike">
                          <a:solidFill>
                            <a:srgbClr val="000000"/>
                          </a:solidFill>
                          <a:effectLst/>
                          <a:latin typeface="Century Gothic" panose="020B0502020202020204" pitchFamily="34" charset="0"/>
                        </a:rPr>
                        <a:t> </a:t>
                      </a:r>
                      <a:endParaRPr lang="en-US" sz="600" b="1" i="0" u="none" strike="noStrike" dirty="0">
                        <a:solidFill>
                          <a:srgbClr val="000000"/>
                        </a:solidFill>
                        <a:effectLst/>
                        <a:latin typeface="Century Gothic" panose="020B0502020202020204" pitchFamily="34" charset="0"/>
                      </a:endParaRPr>
                    </a:p>
                  </a:txBody>
                  <a:tcPr marL="1934" marR="1934" marT="1934"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pPr algn="l" fontAlgn="t"/>
                      <a:r>
                        <a:rPr lang="en-US" sz="1400" b="1" i="0" u="none" strike="noStrike">
                          <a:solidFill>
                            <a:srgbClr val="000000"/>
                          </a:solidFill>
                          <a:effectLst/>
                          <a:latin typeface="Century Gothic" panose="020B0502020202020204" pitchFamily="34" charset="0"/>
                        </a:rPr>
                        <a:t> </a:t>
                      </a:r>
                    </a:p>
                  </a:txBody>
                  <a:tcPr marL="2579" marR="2579" marT="2579"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t"/>
                      <a:r>
                        <a:rPr lang="en-US" sz="600" b="1" i="0" u="none" strike="noStrike" dirty="0">
                          <a:solidFill>
                            <a:srgbClr val="000000"/>
                          </a:solidFill>
                          <a:effectLst/>
                          <a:latin typeface="Century Gothic" panose="020B0502020202020204" pitchFamily="34" charset="0"/>
                        </a:rPr>
                        <a:t> </a:t>
                      </a:r>
                    </a:p>
                  </a:txBody>
                  <a:tcPr marL="1934" marR="1934" marT="1934"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2164849983"/>
                  </a:ext>
                </a:extLst>
              </a:tr>
              <a:tr h="93374">
                <a:tc vMerge="1">
                  <a:txBody>
                    <a:bodyPr/>
                    <a:lstStyle/>
                    <a:p>
                      <a:endParaRPr lang="en-US"/>
                    </a:p>
                  </a:txBody>
                  <a:tcPr/>
                </a:tc>
                <a:tc gridSpan="4">
                  <a:txBody>
                    <a:bodyPr/>
                    <a:lstStyle/>
                    <a:p>
                      <a:pPr algn="l" fontAlgn="ctr"/>
                      <a:r>
                        <a:rPr lang="en-US" sz="600" b="0" i="0" u="none" strike="noStrike" dirty="0">
                          <a:solidFill>
                            <a:srgbClr val="000000"/>
                          </a:solidFill>
                          <a:effectLst/>
                          <a:latin typeface="Century Gothic" panose="020B0502020202020204" pitchFamily="34" charset="0"/>
                        </a:rPr>
                        <a:t>Consecutive Years Missing Performance Target</a:t>
                      </a:r>
                    </a:p>
                  </a:txBody>
                  <a:tcPr marL="17406" marR="1934" marT="1934" marB="0" anchor="ctr">
                    <a:lnL>
                      <a:noFill/>
                    </a:lnL>
                    <a:lnR>
                      <a:noFill/>
                    </a:lnR>
                    <a:lnT>
                      <a:noFill/>
                    </a:lnT>
                    <a:lnB>
                      <a:noFill/>
                    </a:lnB>
                    <a:solidFill>
                      <a:srgbClr val="FFFFFF"/>
                    </a:solidFill>
                  </a:tcPr>
                </a:tc>
                <a:tc hMerge="1">
                  <a:txBody>
                    <a:bodyPr/>
                    <a:lstStyle/>
                    <a:p>
                      <a:endParaRPr lang="en-US"/>
                    </a:p>
                  </a:txBody>
                  <a:tcPr>
                    <a:lnL w="12700" cmpd="sng">
                      <a:noFill/>
                      <a:prstDash val="solid"/>
                    </a:lnL>
                    <a:lnT w="12700" cmpd="sng">
                      <a:noFill/>
                      <a:prstDash val="solid"/>
                    </a:lnT>
                  </a:tcPr>
                </a:tc>
                <a:tc hMerge="1">
                  <a:txBody>
                    <a:bodyPr/>
                    <a:lstStyle/>
                    <a:p>
                      <a:endParaRPr lang="en-US"/>
                    </a:p>
                  </a:txBody>
                  <a:tcPr/>
                </a:tc>
                <a:tc hMerge="1">
                  <a:txBody>
                    <a:bodyPr/>
                    <a:lstStyle/>
                    <a:p>
                      <a:endParaRPr lang="en-US"/>
                    </a:p>
                  </a:txBody>
                  <a:tcPr>
                    <a:lnL w="12700" cmpd="sng">
                      <a:noFill/>
                      <a:prstDash val="solid"/>
                    </a:lnL>
                    <a:lnT w="12700" cmpd="sng">
                      <a:noFill/>
                      <a:prstDash val="solid"/>
                    </a:lnT>
                  </a:tcPr>
                </a:tc>
                <a:tc gridSpan="2">
                  <a:txBody>
                    <a:bodyPr/>
                    <a:lstStyle/>
                    <a:p>
                      <a:pPr algn="l" fontAlgn="ctr"/>
                      <a:r>
                        <a:rPr lang="en-US" sz="600" b="0" i="0" u="none" strike="noStrike">
                          <a:solidFill>
                            <a:srgbClr val="000000"/>
                          </a:solidFill>
                          <a:effectLst/>
                          <a:latin typeface="Century Gothic" panose="020B0502020202020204" pitchFamily="34" charset="0"/>
                        </a:rPr>
                        <a:t> </a:t>
                      </a:r>
                    </a:p>
                  </a:txBody>
                  <a:tcPr marL="1934" marR="1934" marT="1934" marB="0" anchor="ctr">
                    <a:lnL>
                      <a:noFill/>
                    </a:lnL>
                    <a:lnR>
                      <a:noFill/>
                    </a:lnR>
                    <a:lnT>
                      <a:noFill/>
                    </a:lnT>
                    <a:lnB>
                      <a:noFill/>
                    </a:lnB>
                    <a:solidFill>
                      <a:srgbClr val="FFFFFF"/>
                    </a:solidFill>
                  </a:tcPr>
                </a:tc>
                <a:tc hMerge="1">
                  <a:txBody>
                    <a:bodyPr/>
                    <a:lstStyle/>
                    <a:p>
                      <a:pPr algn="ctr" fontAlgn="ctr"/>
                      <a:r>
                        <a:rPr lang="en-US" sz="1400" b="0" i="0" u="none" strike="noStrike">
                          <a:solidFill>
                            <a:srgbClr val="000000"/>
                          </a:solidFill>
                          <a:effectLst/>
                          <a:latin typeface="Century Gothic" panose="020B0502020202020204" pitchFamily="34" charset="0"/>
                        </a:rPr>
                        <a:t> </a:t>
                      </a:r>
                    </a:p>
                  </a:txBody>
                  <a:tcPr marL="2579" marR="2579" marT="2579" marB="0" anchor="ctr">
                    <a:lnL>
                      <a:noFill/>
                    </a:lnL>
                    <a:lnR>
                      <a:noFill/>
                    </a:lnR>
                    <a:lnT>
                      <a:noFill/>
                    </a:lnT>
                    <a:lnB>
                      <a:noFill/>
                    </a:lnB>
                    <a:solidFill>
                      <a:srgbClr val="FFFFFF"/>
                    </a:solidFill>
                  </a:tcPr>
                </a:tc>
                <a:tc gridSpan="2">
                  <a:txBody>
                    <a:bodyPr/>
                    <a:lstStyle/>
                    <a:p>
                      <a:pPr algn="l" fontAlgn="ctr"/>
                      <a:r>
                        <a:rPr lang="en-US" sz="600" b="0" i="0" u="none" strike="noStrike">
                          <a:solidFill>
                            <a:srgbClr val="000000"/>
                          </a:solidFill>
                          <a:effectLst/>
                          <a:latin typeface="Century Gothic" panose="020B0502020202020204" pitchFamily="34" charset="0"/>
                        </a:rPr>
                        <a:t> </a:t>
                      </a:r>
                    </a:p>
                  </a:txBody>
                  <a:tcPr marL="1934" marR="1934" marT="1934" marB="0" anchor="ctr">
                    <a:lnL>
                      <a:noFill/>
                    </a:lnL>
                    <a:lnR>
                      <a:noFill/>
                    </a:lnR>
                    <a:lnT>
                      <a:noFill/>
                    </a:lnT>
                    <a:lnB>
                      <a:noFill/>
                    </a:lnB>
                    <a:solidFill>
                      <a:srgbClr val="FFFFFF"/>
                    </a:solidFill>
                  </a:tcPr>
                </a:tc>
                <a:tc hMerge="1">
                  <a:txBody>
                    <a:bodyPr/>
                    <a:lstStyle/>
                    <a:p>
                      <a:pPr algn="ctr" fontAlgn="ctr"/>
                      <a:r>
                        <a:rPr lang="en-US" sz="1400" b="0" i="0" u="none" strike="noStrike">
                          <a:solidFill>
                            <a:srgbClr val="000000"/>
                          </a:solidFill>
                          <a:effectLst/>
                          <a:latin typeface="Century Gothic" panose="020B0502020202020204" pitchFamily="34" charset="0"/>
                        </a:rPr>
                        <a:t> </a:t>
                      </a:r>
                    </a:p>
                  </a:txBody>
                  <a:tcPr marL="2579" marR="2579" marT="2579" marB="0" anchor="ctr">
                    <a:lnL>
                      <a:noFill/>
                    </a:lnL>
                    <a:lnR>
                      <a:noFill/>
                    </a:lnR>
                    <a:lnT>
                      <a:noFill/>
                    </a:lnT>
                    <a:lnB>
                      <a:noFill/>
                    </a:lnB>
                    <a:solidFill>
                      <a:srgbClr val="FFFFFF"/>
                    </a:solidFill>
                  </a:tcPr>
                </a:tc>
                <a:tc>
                  <a:txBody>
                    <a:bodyPr/>
                    <a:lstStyle/>
                    <a:p>
                      <a:pPr algn="ctr" fontAlgn="ctr"/>
                      <a:r>
                        <a:rPr lang="en-US" sz="600" b="0" i="0" u="none" strike="noStrike" dirty="0">
                          <a:solidFill>
                            <a:srgbClr val="000000"/>
                          </a:solidFill>
                          <a:effectLst/>
                          <a:latin typeface="Century Gothic" panose="020B0502020202020204" pitchFamily="34" charset="0"/>
                        </a:rPr>
                        <a:t> </a:t>
                      </a:r>
                    </a:p>
                  </a:txBody>
                  <a:tcPr marL="1934" marR="1934" marT="1934" marB="0" anchor="ctr">
                    <a:lnL>
                      <a:noFill/>
                    </a:lnL>
                    <a:lnR>
                      <a:noFill/>
                    </a:lnR>
                    <a:lnT>
                      <a:noFill/>
                    </a:lnT>
                    <a:lnB>
                      <a:noFill/>
                    </a:lnB>
                    <a:solidFill>
                      <a:srgbClr val="FFFFFF"/>
                    </a:solidFill>
                  </a:tcPr>
                </a:tc>
                <a:extLst>
                  <a:ext uri="{0D108BD9-81ED-4DB2-BD59-A6C34878D82A}">
                    <a16:rowId xmlns:a16="http://schemas.microsoft.com/office/drawing/2014/main" xmlns="" val="2397769619"/>
                  </a:ext>
                </a:extLst>
              </a:tr>
              <a:tr h="93374">
                <a:tc vMerge="1">
                  <a:txBody>
                    <a:bodyPr/>
                    <a:lstStyle/>
                    <a:p>
                      <a:endParaRPr lang="en-US"/>
                    </a:p>
                  </a:txBody>
                  <a:tcPr/>
                </a:tc>
                <a:tc gridSpan="2">
                  <a:txBody>
                    <a:bodyPr/>
                    <a:lstStyle/>
                    <a:p>
                      <a:pPr algn="l" fontAlgn="ctr"/>
                      <a:r>
                        <a:rPr lang="en-US" sz="600" b="0" i="0" u="none" strike="noStrike" dirty="0">
                          <a:solidFill>
                            <a:srgbClr val="000000"/>
                          </a:solidFill>
                          <a:effectLst/>
                          <a:latin typeface="Century Gothic" panose="020B0502020202020204" pitchFamily="34" charset="0"/>
                        </a:rPr>
                        <a:t>Reading</a:t>
                      </a:r>
                    </a:p>
                  </a:txBody>
                  <a:tcPr marL="17406" marR="1934" marT="1934" marB="0" anchor="ctr">
                    <a:lnL>
                      <a:noFill/>
                    </a:lnL>
                    <a:lnR>
                      <a:noFill/>
                    </a:lnR>
                    <a:lnT>
                      <a:noFill/>
                    </a:lnT>
                    <a:lnB>
                      <a:noFill/>
                    </a:lnB>
                    <a:solidFill>
                      <a:srgbClr val="FFFFFF"/>
                    </a:solidFill>
                  </a:tcPr>
                </a:tc>
                <a:tc hMerge="1">
                  <a:txBody>
                    <a:bodyPr/>
                    <a:lstStyle/>
                    <a:p>
                      <a:pPr algn="l" fontAlgn="ctr"/>
                      <a:endParaRPr lang="en-US" sz="1400" b="0" i="0" u="none" strike="noStrike">
                        <a:solidFill>
                          <a:srgbClr val="000000"/>
                        </a:solidFill>
                        <a:effectLst/>
                        <a:latin typeface="Century Gothic" panose="020B0502020202020204" pitchFamily="34" charset="0"/>
                      </a:endParaRPr>
                    </a:p>
                  </a:txBody>
                  <a:tcPr marL="23208" marR="2579" marT="2579" marB="0" anchor="ctr">
                    <a:lnL>
                      <a:noFill/>
                    </a:lnL>
                    <a:lnR>
                      <a:noFill/>
                    </a:lnR>
                    <a:lnB>
                      <a:noFill/>
                    </a:lnB>
                    <a:solidFill>
                      <a:srgbClr val="FFFFFF"/>
                    </a:solidFill>
                  </a:tcPr>
                </a:tc>
                <a:tc gridSpan="2">
                  <a:txBody>
                    <a:bodyPr/>
                    <a:lstStyle/>
                    <a:p>
                      <a:pPr algn="ctr" fontAlgn="ctr"/>
                      <a:r>
                        <a:rPr lang="en-US" sz="600" b="0" i="0" u="none" strike="noStrike">
                          <a:solidFill>
                            <a:srgbClr val="000000"/>
                          </a:solidFill>
                          <a:effectLst/>
                          <a:latin typeface="Century Gothic" panose="020B0502020202020204" pitchFamily="34" charset="0"/>
                        </a:rPr>
                        <a:t>0</a:t>
                      </a:r>
                    </a:p>
                  </a:txBody>
                  <a:tcPr marL="1934" marR="1934" marT="1934" marB="0" anchor="ctr">
                    <a:lnL>
                      <a:noFill/>
                    </a:lnL>
                    <a:lnR>
                      <a:noFill/>
                    </a:lnR>
                    <a:lnT>
                      <a:noFill/>
                    </a:lnT>
                    <a:lnB>
                      <a:noFill/>
                    </a:lnB>
                    <a:solidFill>
                      <a:srgbClr val="FFFFFF"/>
                    </a:solidFill>
                  </a:tcPr>
                </a:tc>
                <a:tc hMerge="1">
                  <a:txBody>
                    <a:bodyPr/>
                    <a:lstStyle/>
                    <a:p>
                      <a:pPr algn="ctr" fontAlgn="ctr"/>
                      <a:r>
                        <a:rPr lang="en-US" sz="1400" b="0" i="0" u="none" strike="noStrike">
                          <a:solidFill>
                            <a:srgbClr val="000000"/>
                          </a:solidFill>
                          <a:effectLst/>
                          <a:latin typeface="Century Gothic" panose="020B0502020202020204" pitchFamily="34" charset="0"/>
                        </a:rPr>
                        <a:t>0</a:t>
                      </a:r>
                    </a:p>
                  </a:txBody>
                  <a:tcPr marL="2579" marR="2579" marT="2579" marB="0" anchor="ctr">
                    <a:lnL>
                      <a:noFill/>
                    </a:lnL>
                    <a:lnR>
                      <a:noFill/>
                    </a:lnR>
                    <a:lnB>
                      <a:noFill/>
                    </a:lnB>
                    <a:solidFill>
                      <a:srgbClr val="FFFFFF"/>
                    </a:solidFill>
                  </a:tcPr>
                </a:tc>
                <a:tc gridSpan="2">
                  <a:txBody>
                    <a:bodyPr/>
                    <a:lstStyle/>
                    <a:p>
                      <a:pPr algn="ctr" fontAlgn="ctr"/>
                      <a:r>
                        <a:rPr lang="en-US" sz="600" b="0" i="0" u="none" strike="noStrike">
                          <a:solidFill>
                            <a:srgbClr val="000000"/>
                          </a:solidFill>
                          <a:effectLst/>
                          <a:latin typeface="Century Gothic" panose="020B0502020202020204" pitchFamily="34" charset="0"/>
                        </a:rPr>
                        <a:t>0</a:t>
                      </a:r>
                    </a:p>
                  </a:txBody>
                  <a:tcPr marL="1934" marR="1934" marT="1934" marB="0" anchor="ctr">
                    <a:lnL>
                      <a:noFill/>
                    </a:lnL>
                    <a:lnR>
                      <a:noFill/>
                    </a:lnR>
                    <a:lnT>
                      <a:noFill/>
                    </a:lnT>
                    <a:lnB>
                      <a:noFill/>
                    </a:lnB>
                    <a:solidFill>
                      <a:srgbClr val="FFFFFF"/>
                    </a:solidFill>
                  </a:tcPr>
                </a:tc>
                <a:tc hMerge="1">
                  <a:txBody>
                    <a:bodyPr/>
                    <a:lstStyle/>
                    <a:p>
                      <a:pPr algn="ctr" fontAlgn="ctr"/>
                      <a:r>
                        <a:rPr lang="en-US" sz="1400" b="0" i="0" u="none" strike="noStrike">
                          <a:solidFill>
                            <a:srgbClr val="000000"/>
                          </a:solidFill>
                          <a:effectLst/>
                          <a:latin typeface="Century Gothic" panose="020B0502020202020204" pitchFamily="34" charset="0"/>
                        </a:rPr>
                        <a:t>0</a:t>
                      </a:r>
                    </a:p>
                  </a:txBody>
                  <a:tcPr marL="2579" marR="2579" marT="2579" marB="0" anchor="ctr">
                    <a:lnL>
                      <a:noFill/>
                    </a:lnL>
                    <a:lnR>
                      <a:noFill/>
                    </a:lnR>
                    <a:lnT>
                      <a:noFill/>
                    </a:lnT>
                    <a:lnB>
                      <a:noFill/>
                    </a:lnB>
                    <a:solidFill>
                      <a:srgbClr val="FFFFFF"/>
                    </a:solidFill>
                  </a:tcPr>
                </a:tc>
                <a:tc gridSpan="2">
                  <a:txBody>
                    <a:bodyPr/>
                    <a:lstStyle/>
                    <a:p>
                      <a:pPr algn="ctr" fontAlgn="ctr"/>
                      <a:r>
                        <a:rPr lang="en-US" sz="600" b="0" i="0" u="none" strike="noStrike">
                          <a:solidFill>
                            <a:srgbClr val="000000"/>
                          </a:solidFill>
                          <a:effectLst/>
                          <a:latin typeface="Century Gothic" panose="020B0502020202020204" pitchFamily="34" charset="0"/>
                        </a:rPr>
                        <a:t>0</a:t>
                      </a:r>
                    </a:p>
                  </a:txBody>
                  <a:tcPr marL="1934" marR="1934" marT="1934" marB="0" anchor="ctr">
                    <a:lnL>
                      <a:noFill/>
                    </a:lnL>
                    <a:lnR>
                      <a:noFill/>
                    </a:lnR>
                    <a:lnT>
                      <a:noFill/>
                    </a:lnT>
                    <a:lnB>
                      <a:noFill/>
                    </a:lnB>
                    <a:solidFill>
                      <a:srgbClr val="FFFFFF"/>
                    </a:solidFill>
                  </a:tcPr>
                </a:tc>
                <a:tc hMerge="1">
                  <a:txBody>
                    <a:bodyPr/>
                    <a:lstStyle/>
                    <a:p>
                      <a:pPr algn="ctr" fontAlgn="ctr"/>
                      <a:r>
                        <a:rPr lang="en-US" sz="1400" b="0" i="0" u="none" strike="noStrike">
                          <a:solidFill>
                            <a:srgbClr val="000000"/>
                          </a:solidFill>
                          <a:effectLst/>
                          <a:latin typeface="Century Gothic" panose="020B0502020202020204" pitchFamily="34" charset="0"/>
                        </a:rPr>
                        <a:t>0</a:t>
                      </a:r>
                    </a:p>
                  </a:txBody>
                  <a:tcPr marL="2579" marR="2579" marT="2579" marB="0" anchor="ctr">
                    <a:lnL>
                      <a:noFill/>
                    </a:lnL>
                    <a:lnR>
                      <a:noFill/>
                    </a:lnR>
                    <a:lnT>
                      <a:noFill/>
                    </a:lnT>
                    <a:lnB>
                      <a:noFill/>
                    </a:lnB>
                    <a:solidFill>
                      <a:srgbClr val="FFFFFF"/>
                    </a:solidFill>
                  </a:tcPr>
                </a:tc>
                <a:tc>
                  <a:txBody>
                    <a:bodyPr/>
                    <a:lstStyle/>
                    <a:p>
                      <a:pPr algn="ctr" fontAlgn="ctr"/>
                      <a:r>
                        <a:rPr lang="en-US" sz="600" b="0" i="0" u="none" strike="noStrike" dirty="0">
                          <a:solidFill>
                            <a:srgbClr val="000000"/>
                          </a:solidFill>
                          <a:effectLst/>
                          <a:latin typeface="Century Gothic" panose="020B0502020202020204" pitchFamily="34" charset="0"/>
                        </a:rPr>
                        <a:t>0</a:t>
                      </a:r>
                    </a:p>
                  </a:txBody>
                  <a:tcPr marL="1934" marR="1934" marT="1934" marB="0" anchor="ctr">
                    <a:lnL>
                      <a:noFill/>
                    </a:lnL>
                    <a:lnR>
                      <a:noFill/>
                    </a:lnR>
                    <a:lnT>
                      <a:noFill/>
                    </a:lnT>
                    <a:lnB>
                      <a:noFill/>
                    </a:lnB>
                    <a:solidFill>
                      <a:srgbClr val="FFFFFF"/>
                    </a:solidFill>
                  </a:tcPr>
                </a:tc>
                <a:extLst>
                  <a:ext uri="{0D108BD9-81ED-4DB2-BD59-A6C34878D82A}">
                    <a16:rowId xmlns:a16="http://schemas.microsoft.com/office/drawing/2014/main" xmlns="" val="489166132"/>
                  </a:ext>
                </a:extLst>
              </a:tr>
              <a:tr h="93374">
                <a:tc vMerge="1">
                  <a:txBody>
                    <a:bodyPr/>
                    <a:lstStyle/>
                    <a:p>
                      <a:endParaRPr lang="en-US"/>
                    </a:p>
                  </a:txBody>
                  <a:tcPr/>
                </a:tc>
                <a:tc gridSpan="2">
                  <a:txBody>
                    <a:bodyPr/>
                    <a:lstStyle/>
                    <a:p>
                      <a:pPr algn="l" fontAlgn="ctr"/>
                      <a:r>
                        <a:rPr lang="en-US" sz="600" b="0" i="0" u="none" strike="noStrike" dirty="0">
                          <a:solidFill>
                            <a:srgbClr val="000000"/>
                          </a:solidFill>
                          <a:effectLst/>
                          <a:latin typeface="Century Gothic" panose="020B0502020202020204" pitchFamily="34" charset="0"/>
                        </a:rPr>
                        <a:t>Mathematics</a:t>
                      </a:r>
                    </a:p>
                  </a:txBody>
                  <a:tcPr marL="17406" marR="1934" marT="1934" marB="0" anchor="ctr">
                    <a:lnL>
                      <a:noFill/>
                    </a:lnL>
                    <a:lnR>
                      <a:noFill/>
                    </a:lnR>
                    <a:lnT>
                      <a:noFill/>
                    </a:lnT>
                    <a:lnB>
                      <a:noFill/>
                    </a:lnB>
                    <a:solidFill>
                      <a:srgbClr val="FFFFFF"/>
                    </a:solidFill>
                  </a:tcPr>
                </a:tc>
                <a:tc hMerge="1">
                  <a:txBody>
                    <a:bodyPr/>
                    <a:lstStyle/>
                    <a:p>
                      <a:pPr algn="l" fontAlgn="ctr"/>
                      <a:endParaRPr lang="en-US" sz="1400" b="0" i="0" u="none" strike="noStrike">
                        <a:solidFill>
                          <a:srgbClr val="000000"/>
                        </a:solidFill>
                        <a:effectLst/>
                        <a:latin typeface="Century Gothic" panose="020B0502020202020204" pitchFamily="34" charset="0"/>
                      </a:endParaRPr>
                    </a:p>
                  </a:txBody>
                  <a:tcPr marL="23208" marR="2579" marT="2579" marB="0" anchor="ctr">
                    <a:lnL>
                      <a:noFill/>
                    </a:lnL>
                    <a:lnR>
                      <a:noFill/>
                    </a:lnR>
                    <a:lnT>
                      <a:noFill/>
                    </a:lnT>
                    <a:lnB>
                      <a:noFill/>
                    </a:lnB>
                    <a:solidFill>
                      <a:srgbClr val="FFFFFF"/>
                    </a:solidFill>
                  </a:tcPr>
                </a:tc>
                <a:tc gridSpan="2">
                  <a:txBody>
                    <a:bodyPr/>
                    <a:lstStyle/>
                    <a:p>
                      <a:pPr algn="ctr" fontAlgn="ctr"/>
                      <a:r>
                        <a:rPr lang="en-US" sz="600" b="0" i="0" u="none" strike="noStrike">
                          <a:solidFill>
                            <a:srgbClr val="000000"/>
                          </a:solidFill>
                          <a:effectLst/>
                          <a:latin typeface="Century Gothic" panose="020B0502020202020204" pitchFamily="34" charset="0"/>
                        </a:rPr>
                        <a:t>0</a:t>
                      </a:r>
                      <a:endParaRPr lang="en-US" sz="600" b="0" i="0" u="none" strike="noStrike" dirty="0">
                        <a:solidFill>
                          <a:srgbClr val="000000"/>
                        </a:solidFill>
                        <a:effectLst/>
                        <a:latin typeface="Century Gothic" panose="020B0502020202020204" pitchFamily="34" charset="0"/>
                      </a:endParaRPr>
                    </a:p>
                  </a:txBody>
                  <a:tcPr marL="1934" marR="1934" marT="1934" marB="0" anchor="ctr">
                    <a:lnL>
                      <a:noFill/>
                    </a:lnL>
                    <a:lnR>
                      <a:noFill/>
                    </a:lnR>
                    <a:lnT>
                      <a:noFill/>
                    </a:lnT>
                    <a:lnB>
                      <a:noFill/>
                    </a:lnB>
                    <a:solidFill>
                      <a:srgbClr val="FFFFFF"/>
                    </a:solidFill>
                  </a:tcPr>
                </a:tc>
                <a:tc hMerge="1">
                  <a:txBody>
                    <a:bodyPr/>
                    <a:lstStyle/>
                    <a:p>
                      <a:pPr algn="ctr" fontAlgn="ctr"/>
                      <a:r>
                        <a:rPr lang="en-US" sz="1400" b="0" i="0" u="none" strike="noStrike">
                          <a:solidFill>
                            <a:srgbClr val="000000"/>
                          </a:solidFill>
                          <a:effectLst/>
                          <a:latin typeface="Century Gothic" panose="020B0502020202020204" pitchFamily="34" charset="0"/>
                        </a:rPr>
                        <a:t>0</a:t>
                      </a:r>
                    </a:p>
                  </a:txBody>
                  <a:tcPr marL="2579" marR="2579" marT="2579" marB="0" anchor="ctr">
                    <a:lnL>
                      <a:noFill/>
                    </a:lnL>
                    <a:lnR>
                      <a:noFill/>
                    </a:lnR>
                    <a:lnT>
                      <a:noFill/>
                    </a:lnT>
                    <a:lnB>
                      <a:noFill/>
                    </a:lnB>
                    <a:solidFill>
                      <a:srgbClr val="FFFFFF"/>
                    </a:solidFill>
                  </a:tcPr>
                </a:tc>
                <a:tc gridSpan="2">
                  <a:txBody>
                    <a:bodyPr/>
                    <a:lstStyle/>
                    <a:p>
                      <a:pPr algn="ctr" fontAlgn="ctr"/>
                      <a:r>
                        <a:rPr lang="en-US" sz="600" b="0" i="0" u="none" strike="noStrike">
                          <a:solidFill>
                            <a:srgbClr val="000000"/>
                          </a:solidFill>
                          <a:effectLst/>
                          <a:latin typeface="Century Gothic" panose="020B0502020202020204" pitchFamily="34" charset="0"/>
                        </a:rPr>
                        <a:t>0</a:t>
                      </a:r>
                    </a:p>
                  </a:txBody>
                  <a:tcPr marL="1934" marR="1934" marT="1934" marB="0" anchor="ctr">
                    <a:lnL>
                      <a:noFill/>
                    </a:lnL>
                    <a:lnR>
                      <a:noFill/>
                    </a:lnR>
                    <a:lnT>
                      <a:noFill/>
                    </a:lnT>
                    <a:lnB>
                      <a:noFill/>
                    </a:lnB>
                    <a:solidFill>
                      <a:srgbClr val="FFFFFF"/>
                    </a:solidFill>
                  </a:tcPr>
                </a:tc>
                <a:tc hMerge="1">
                  <a:txBody>
                    <a:bodyPr/>
                    <a:lstStyle/>
                    <a:p>
                      <a:pPr algn="ctr" fontAlgn="ctr"/>
                      <a:r>
                        <a:rPr lang="en-US" sz="1400" b="0" i="0" u="none" strike="noStrike">
                          <a:solidFill>
                            <a:srgbClr val="000000"/>
                          </a:solidFill>
                          <a:effectLst/>
                          <a:latin typeface="Century Gothic" panose="020B0502020202020204" pitchFamily="34" charset="0"/>
                        </a:rPr>
                        <a:t>0</a:t>
                      </a:r>
                    </a:p>
                  </a:txBody>
                  <a:tcPr marL="2579" marR="2579" marT="2579" marB="0" anchor="ctr">
                    <a:lnL>
                      <a:noFill/>
                    </a:lnL>
                    <a:lnR>
                      <a:noFill/>
                    </a:lnR>
                    <a:lnT>
                      <a:noFill/>
                    </a:lnT>
                    <a:lnB>
                      <a:noFill/>
                    </a:lnB>
                    <a:solidFill>
                      <a:srgbClr val="FFFFFF"/>
                    </a:solidFill>
                  </a:tcPr>
                </a:tc>
                <a:tc gridSpan="2">
                  <a:txBody>
                    <a:bodyPr/>
                    <a:lstStyle/>
                    <a:p>
                      <a:pPr algn="ctr" fontAlgn="ctr"/>
                      <a:r>
                        <a:rPr lang="en-US" sz="600" b="0" i="0" u="none" strike="noStrike">
                          <a:solidFill>
                            <a:srgbClr val="000000"/>
                          </a:solidFill>
                          <a:effectLst/>
                          <a:latin typeface="Century Gothic" panose="020B0502020202020204" pitchFamily="34" charset="0"/>
                        </a:rPr>
                        <a:t>0</a:t>
                      </a:r>
                    </a:p>
                  </a:txBody>
                  <a:tcPr marL="1934" marR="1934" marT="1934" marB="0" anchor="ctr">
                    <a:lnL>
                      <a:noFill/>
                    </a:lnL>
                    <a:lnR>
                      <a:noFill/>
                    </a:lnR>
                    <a:lnT>
                      <a:noFill/>
                    </a:lnT>
                    <a:lnB>
                      <a:noFill/>
                    </a:lnB>
                    <a:solidFill>
                      <a:srgbClr val="FFFFFF"/>
                    </a:solidFill>
                  </a:tcPr>
                </a:tc>
                <a:tc hMerge="1">
                  <a:txBody>
                    <a:bodyPr/>
                    <a:lstStyle/>
                    <a:p>
                      <a:pPr algn="ctr" fontAlgn="ctr"/>
                      <a:r>
                        <a:rPr lang="en-US" sz="1400" b="0" i="0" u="none" strike="noStrike">
                          <a:solidFill>
                            <a:srgbClr val="000000"/>
                          </a:solidFill>
                          <a:effectLst/>
                          <a:latin typeface="Century Gothic" panose="020B0502020202020204" pitchFamily="34" charset="0"/>
                        </a:rPr>
                        <a:t>0</a:t>
                      </a:r>
                    </a:p>
                  </a:txBody>
                  <a:tcPr marL="2579" marR="2579" marT="2579" marB="0" anchor="ctr">
                    <a:lnL>
                      <a:noFill/>
                    </a:lnL>
                    <a:lnR>
                      <a:noFill/>
                    </a:lnR>
                    <a:lnT>
                      <a:noFill/>
                    </a:lnT>
                    <a:lnB>
                      <a:noFill/>
                    </a:lnB>
                    <a:solidFill>
                      <a:srgbClr val="FFFFFF"/>
                    </a:solidFill>
                  </a:tcPr>
                </a:tc>
                <a:tc>
                  <a:txBody>
                    <a:bodyPr/>
                    <a:lstStyle/>
                    <a:p>
                      <a:pPr algn="ctr" fontAlgn="ctr"/>
                      <a:r>
                        <a:rPr lang="en-US" sz="600" b="0" i="0" u="none" strike="noStrike">
                          <a:solidFill>
                            <a:srgbClr val="000000"/>
                          </a:solidFill>
                          <a:effectLst/>
                          <a:latin typeface="Century Gothic" panose="020B0502020202020204" pitchFamily="34" charset="0"/>
                        </a:rPr>
                        <a:t>0</a:t>
                      </a:r>
                    </a:p>
                  </a:txBody>
                  <a:tcPr marL="1934" marR="1934" marT="1934" marB="0" anchor="ctr">
                    <a:lnL>
                      <a:noFill/>
                    </a:lnL>
                    <a:lnR>
                      <a:noFill/>
                    </a:lnR>
                    <a:lnT>
                      <a:noFill/>
                    </a:lnT>
                    <a:lnB>
                      <a:noFill/>
                    </a:lnB>
                    <a:solidFill>
                      <a:srgbClr val="FFFFFF"/>
                    </a:solidFill>
                  </a:tcPr>
                </a:tc>
                <a:extLst>
                  <a:ext uri="{0D108BD9-81ED-4DB2-BD59-A6C34878D82A}">
                    <a16:rowId xmlns:a16="http://schemas.microsoft.com/office/drawing/2014/main" xmlns="" val="957741690"/>
                  </a:ext>
                </a:extLst>
              </a:tr>
              <a:tr h="93374">
                <a:tc vMerge="1">
                  <a:txBody>
                    <a:bodyPr/>
                    <a:lstStyle/>
                    <a:p>
                      <a:endParaRPr lang="en-US"/>
                    </a:p>
                  </a:txBody>
                  <a:tcPr/>
                </a:tc>
                <a:tc gridSpan="2">
                  <a:txBody>
                    <a:bodyPr/>
                    <a:lstStyle/>
                    <a:p>
                      <a:pPr algn="l" fontAlgn="b"/>
                      <a:endParaRPr lang="en-US" sz="600" b="0" i="0" u="none" strike="noStrike">
                        <a:solidFill>
                          <a:srgbClr val="000000"/>
                        </a:solidFill>
                        <a:effectLst/>
                        <a:latin typeface="Century Gothic" panose="020B0502020202020204" pitchFamily="34" charset="0"/>
                      </a:endParaRPr>
                    </a:p>
                  </a:txBody>
                  <a:tcPr marL="1934" marR="1934" marT="1934" marB="0" anchor="b">
                    <a:lnL>
                      <a:noFill/>
                    </a:lnL>
                    <a:lnR>
                      <a:noFill/>
                    </a:lnR>
                    <a:lnT>
                      <a:noFill/>
                    </a:lnT>
                    <a:lnB>
                      <a:noFill/>
                    </a:lnB>
                  </a:tcPr>
                </a:tc>
                <a:tc hMerge="1">
                  <a:txBody>
                    <a:bodyPr/>
                    <a:lstStyle/>
                    <a:p>
                      <a:pPr algn="l" fontAlgn="b"/>
                      <a:endParaRPr lang="en-US" sz="1400" b="0" i="0" u="none" strike="noStrike">
                        <a:solidFill>
                          <a:srgbClr val="000000"/>
                        </a:solidFill>
                        <a:effectLst/>
                        <a:latin typeface="Century Gothic" panose="020B0502020202020204" pitchFamily="34" charset="0"/>
                      </a:endParaRPr>
                    </a:p>
                  </a:txBody>
                  <a:tcPr marL="2579" marR="2579" marT="2579" marB="0" anchor="b">
                    <a:lnL>
                      <a:noFill/>
                    </a:lnL>
                    <a:lnR>
                      <a:noFill/>
                    </a:lnR>
                    <a:lnT>
                      <a:noFill/>
                    </a:lnT>
                    <a:lnB>
                      <a:noFill/>
                    </a:lnB>
                  </a:tcPr>
                </a:tc>
                <a:tc gridSpan="2">
                  <a:txBody>
                    <a:bodyPr/>
                    <a:lstStyle/>
                    <a:p>
                      <a:pPr algn="ctr" fontAlgn="b"/>
                      <a:endParaRPr lang="en-US" sz="600" b="0" i="0" u="none" strike="noStrike">
                        <a:solidFill>
                          <a:srgbClr val="000000"/>
                        </a:solidFill>
                        <a:effectLst/>
                        <a:latin typeface="Century Gothic" panose="020B0502020202020204" pitchFamily="34" charset="0"/>
                      </a:endParaRPr>
                    </a:p>
                  </a:txBody>
                  <a:tcPr marL="1934" marR="1934" marT="1934" marB="0" anchor="b">
                    <a:lnL>
                      <a:noFill/>
                    </a:lnL>
                    <a:lnR>
                      <a:noFill/>
                    </a:lnR>
                    <a:lnT>
                      <a:noFill/>
                    </a:lnT>
                    <a:lnB>
                      <a:noFill/>
                    </a:lnB>
                  </a:tcPr>
                </a:tc>
                <a:tc hMerge="1">
                  <a:txBody>
                    <a:bodyPr/>
                    <a:lstStyle/>
                    <a:p>
                      <a:pPr algn="l" fontAlgn="b"/>
                      <a:endParaRPr lang="en-US" sz="1400" b="0" i="0" u="none" strike="noStrike">
                        <a:solidFill>
                          <a:srgbClr val="000000"/>
                        </a:solidFill>
                        <a:effectLst/>
                        <a:latin typeface="Century Gothic" panose="020B0502020202020204" pitchFamily="34" charset="0"/>
                      </a:endParaRPr>
                    </a:p>
                  </a:txBody>
                  <a:tcPr marL="2579" marR="2579" marT="2579" marB="0" anchor="b">
                    <a:lnL>
                      <a:noFill/>
                    </a:lnL>
                    <a:lnR>
                      <a:noFill/>
                    </a:lnR>
                    <a:lnT>
                      <a:noFill/>
                    </a:lnT>
                    <a:lnB>
                      <a:noFill/>
                    </a:lnB>
                  </a:tcPr>
                </a:tc>
                <a:tc gridSpan="2">
                  <a:txBody>
                    <a:bodyPr/>
                    <a:lstStyle/>
                    <a:p>
                      <a:pPr algn="l" fontAlgn="b"/>
                      <a:endParaRPr lang="en-US" sz="600" b="0" i="0" u="none" strike="noStrike" dirty="0">
                        <a:solidFill>
                          <a:srgbClr val="000000"/>
                        </a:solidFill>
                        <a:effectLst/>
                        <a:latin typeface="Century Gothic" panose="020B0502020202020204" pitchFamily="34" charset="0"/>
                      </a:endParaRPr>
                    </a:p>
                  </a:txBody>
                  <a:tcPr marL="1934" marR="1934" marT="1934" marB="0" anchor="b">
                    <a:lnL>
                      <a:noFill/>
                    </a:lnL>
                    <a:lnR>
                      <a:noFill/>
                    </a:lnR>
                    <a:lnT>
                      <a:noFill/>
                    </a:lnT>
                    <a:lnB>
                      <a:noFill/>
                    </a:lnB>
                  </a:tcPr>
                </a:tc>
                <a:tc hMerge="1">
                  <a:txBody>
                    <a:bodyPr/>
                    <a:lstStyle/>
                    <a:p>
                      <a:pPr algn="l" fontAlgn="b"/>
                      <a:endParaRPr lang="en-US" sz="1400" b="0" i="0" u="none" strike="noStrike">
                        <a:solidFill>
                          <a:srgbClr val="000000"/>
                        </a:solidFill>
                        <a:effectLst/>
                        <a:latin typeface="Century Gothic" panose="020B0502020202020204" pitchFamily="34" charset="0"/>
                      </a:endParaRPr>
                    </a:p>
                  </a:txBody>
                  <a:tcPr marL="2579" marR="2579" marT="2579" marB="0" anchor="b">
                    <a:lnL>
                      <a:noFill/>
                    </a:lnL>
                    <a:lnR>
                      <a:noFill/>
                    </a:lnR>
                    <a:lnT>
                      <a:noFill/>
                    </a:lnT>
                    <a:lnB>
                      <a:noFill/>
                    </a:lnB>
                  </a:tcPr>
                </a:tc>
                <a:tc gridSpan="2">
                  <a:txBody>
                    <a:bodyPr/>
                    <a:lstStyle/>
                    <a:p>
                      <a:pPr algn="l" fontAlgn="b"/>
                      <a:endParaRPr lang="en-US" sz="600" b="0" i="0" u="none" strike="noStrike" dirty="0">
                        <a:solidFill>
                          <a:srgbClr val="000000"/>
                        </a:solidFill>
                        <a:effectLst/>
                        <a:latin typeface="Century Gothic" panose="020B0502020202020204" pitchFamily="34" charset="0"/>
                      </a:endParaRPr>
                    </a:p>
                  </a:txBody>
                  <a:tcPr marL="1934" marR="1934" marT="1934" marB="0" anchor="b">
                    <a:lnL>
                      <a:noFill/>
                    </a:lnL>
                    <a:lnR>
                      <a:noFill/>
                    </a:lnR>
                    <a:lnT>
                      <a:noFill/>
                    </a:lnT>
                    <a:lnB>
                      <a:noFill/>
                    </a:lnB>
                  </a:tcPr>
                </a:tc>
                <a:tc hMerge="1">
                  <a:txBody>
                    <a:bodyPr/>
                    <a:lstStyle/>
                    <a:p>
                      <a:pPr algn="l" fontAlgn="b"/>
                      <a:endParaRPr lang="en-US" sz="1400" b="0" i="0" u="none" strike="noStrike">
                        <a:solidFill>
                          <a:srgbClr val="000000"/>
                        </a:solidFill>
                        <a:effectLst/>
                        <a:latin typeface="Century Gothic" panose="020B0502020202020204" pitchFamily="34" charset="0"/>
                      </a:endParaRPr>
                    </a:p>
                  </a:txBody>
                  <a:tcPr marL="2579" marR="2579" marT="2579" marB="0" anchor="b">
                    <a:lnL>
                      <a:noFill/>
                    </a:lnL>
                    <a:lnR>
                      <a:noFill/>
                    </a:lnR>
                    <a:lnT>
                      <a:noFill/>
                    </a:lnT>
                    <a:lnB>
                      <a:noFill/>
                    </a:lnB>
                  </a:tcPr>
                </a:tc>
                <a:tc>
                  <a:txBody>
                    <a:bodyPr/>
                    <a:lstStyle/>
                    <a:p>
                      <a:pPr algn="l" fontAlgn="b"/>
                      <a:endParaRPr lang="en-US" sz="600" b="0" i="0" u="none" strike="noStrike">
                        <a:solidFill>
                          <a:srgbClr val="000000"/>
                        </a:solidFill>
                        <a:effectLst/>
                        <a:latin typeface="Century Gothic" panose="020B0502020202020204" pitchFamily="34" charset="0"/>
                      </a:endParaRPr>
                    </a:p>
                  </a:txBody>
                  <a:tcPr marL="1934" marR="1934" marT="1934" marB="0" anchor="b">
                    <a:lnL>
                      <a:noFill/>
                    </a:lnL>
                    <a:lnR>
                      <a:noFill/>
                    </a:lnR>
                    <a:lnT>
                      <a:noFill/>
                    </a:lnT>
                    <a:lnB>
                      <a:noFill/>
                    </a:lnB>
                  </a:tcPr>
                </a:tc>
                <a:extLst>
                  <a:ext uri="{0D108BD9-81ED-4DB2-BD59-A6C34878D82A}">
                    <a16:rowId xmlns:a16="http://schemas.microsoft.com/office/drawing/2014/main" xmlns="" val="978670120"/>
                  </a:ext>
                </a:extLst>
              </a:tr>
              <a:tr h="93374">
                <a:tc vMerge="1">
                  <a:txBody>
                    <a:bodyPr/>
                    <a:lstStyle/>
                    <a:p>
                      <a:endParaRPr lang="en-US"/>
                    </a:p>
                  </a:txBody>
                  <a:tcPr/>
                </a:tc>
                <a:tc gridSpan="2">
                  <a:txBody>
                    <a:bodyPr/>
                    <a:lstStyle/>
                    <a:p>
                      <a:pPr algn="l" fontAlgn="t"/>
                      <a:r>
                        <a:rPr lang="en-US" sz="600" b="1" i="0" u="none" strike="noStrike">
                          <a:solidFill>
                            <a:srgbClr val="000000"/>
                          </a:solidFill>
                          <a:effectLst/>
                          <a:latin typeface="Century Gothic" panose="020B0502020202020204" pitchFamily="34" charset="0"/>
                        </a:rPr>
                        <a:t>Multi-Year Growth Status </a:t>
                      </a:r>
                    </a:p>
                  </a:txBody>
                  <a:tcPr marL="1934" marR="1934" marT="1934" marB="0">
                    <a:lnL>
                      <a:noFill/>
                    </a:lnL>
                    <a:lnR>
                      <a:noFill/>
                    </a:lnR>
                    <a:lnT>
                      <a:noFill/>
                    </a:lnT>
                    <a:lnB>
                      <a:noFill/>
                    </a:lnB>
                    <a:solidFill>
                      <a:srgbClr val="FFFFFF"/>
                    </a:solidFill>
                  </a:tcPr>
                </a:tc>
                <a:tc hMerge="1">
                  <a:txBody>
                    <a:bodyPr/>
                    <a:lstStyle/>
                    <a:p>
                      <a:pPr algn="l" fontAlgn="t"/>
                      <a:endParaRPr lang="en-US" sz="1400" b="1" i="0" u="none" strike="noStrike">
                        <a:solidFill>
                          <a:srgbClr val="000000"/>
                        </a:solidFill>
                        <a:effectLst/>
                        <a:latin typeface="Century Gothic" panose="020B0502020202020204" pitchFamily="34" charset="0"/>
                      </a:endParaRPr>
                    </a:p>
                  </a:txBody>
                  <a:tcPr marL="2579" marR="2579" marT="2579" marB="0">
                    <a:lnL>
                      <a:noFill/>
                    </a:lnL>
                    <a:lnR>
                      <a:noFill/>
                    </a:lnR>
                    <a:lnT>
                      <a:noFill/>
                    </a:lnT>
                    <a:lnB>
                      <a:noFill/>
                    </a:lnB>
                    <a:solidFill>
                      <a:srgbClr val="FFFFFF"/>
                    </a:solidFill>
                  </a:tcPr>
                </a:tc>
                <a:tc gridSpan="2">
                  <a:txBody>
                    <a:bodyPr/>
                    <a:lstStyle/>
                    <a:p>
                      <a:pPr algn="ctr" fontAlgn="t"/>
                      <a:r>
                        <a:rPr lang="en-US" sz="600" b="1" i="0" u="none" strike="noStrike">
                          <a:solidFill>
                            <a:srgbClr val="000000"/>
                          </a:solidFill>
                          <a:effectLst/>
                          <a:latin typeface="Century Gothic" panose="020B0502020202020204" pitchFamily="34" charset="0"/>
                        </a:rPr>
                        <a:t> </a:t>
                      </a:r>
                    </a:p>
                  </a:txBody>
                  <a:tcPr marL="1934" marR="1934" marT="1934" marB="0">
                    <a:lnL>
                      <a:noFill/>
                    </a:lnL>
                    <a:lnR>
                      <a:noFill/>
                    </a:lnR>
                    <a:lnT>
                      <a:noFill/>
                    </a:lnT>
                    <a:lnB>
                      <a:noFill/>
                    </a:lnB>
                    <a:solidFill>
                      <a:srgbClr val="FFFFFF"/>
                    </a:solidFill>
                  </a:tcPr>
                </a:tc>
                <a:tc hMerge="1">
                  <a:txBody>
                    <a:bodyPr/>
                    <a:lstStyle/>
                    <a:p>
                      <a:pPr algn="l" fontAlgn="t"/>
                      <a:r>
                        <a:rPr lang="en-US" sz="1400" b="1" i="0" u="none" strike="noStrike">
                          <a:solidFill>
                            <a:srgbClr val="000000"/>
                          </a:solidFill>
                          <a:effectLst/>
                          <a:latin typeface="Century Gothic" panose="020B0502020202020204" pitchFamily="34" charset="0"/>
                        </a:rPr>
                        <a:t> </a:t>
                      </a:r>
                    </a:p>
                  </a:txBody>
                  <a:tcPr marL="2579" marR="2579" marT="2579" marB="0">
                    <a:lnL>
                      <a:noFill/>
                    </a:lnL>
                    <a:lnR>
                      <a:noFill/>
                    </a:lnR>
                    <a:lnT>
                      <a:noFill/>
                    </a:lnT>
                    <a:lnB>
                      <a:noFill/>
                    </a:lnB>
                    <a:solidFill>
                      <a:srgbClr val="FFFFFF"/>
                    </a:solidFill>
                  </a:tcPr>
                </a:tc>
                <a:tc gridSpan="2">
                  <a:txBody>
                    <a:bodyPr/>
                    <a:lstStyle/>
                    <a:p>
                      <a:pPr algn="l" fontAlgn="t"/>
                      <a:r>
                        <a:rPr lang="en-US" sz="600" b="1" i="0" u="none" strike="noStrike">
                          <a:solidFill>
                            <a:srgbClr val="000000"/>
                          </a:solidFill>
                          <a:effectLst/>
                          <a:latin typeface="Century Gothic" panose="020B0502020202020204" pitchFamily="34" charset="0"/>
                        </a:rPr>
                        <a:t> </a:t>
                      </a:r>
                    </a:p>
                  </a:txBody>
                  <a:tcPr marL="1934" marR="1934" marT="1934" marB="0">
                    <a:lnL>
                      <a:noFill/>
                    </a:lnL>
                    <a:lnR>
                      <a:noFill/>
                    </a:lnR>
                    <a:lnT>
                      <a:noFill/>
                    </a:lnT>
                    <a:lnB>
                      <a:noFill/>
                    </a:lnB>
                    <a:solidFill>
                      <a:srgbClr val="FFFFFF"/>
                    </a:solidFill>
                  </a:tcPr>
                </a:tc>
                <a:tc hMerge="1">
                  <a:txBody>
                    <a:bodyPr/>
                    <a:lstStyle/>
                    <a:p>
                      <a:pPr algn="l" fontAlgn="t"/>
                      <a:r>
                        <a:rPr lang="en-US" sz="1400" b="1" i="0" u="none" strike="noStrike">
                          <a:solidFill>
                            <a:srgbClr val="000000"/>
                          </a:solidFill>
                          <a:effectLst/>
                          <a:latin typeface="Century Gothic" panose="020B0502020202020204" pitchFamily="34" charset="0"/>
                        </a:rPr>
                        <a:t> </a:t>
                      </a:r>
                    </a:p>
                  </a:txBody>
                  <a:tcPr marL="2579" marR="2579" marT="2579" marB="0">
                    <a:lnL>
                      <a:noFill/>
                    </a:lnL>
                    <a:lnR>
                      <a:noFill/>
                    </a:lnR>
                    <a:lnT>
                      <a:noFill/>
                    </a:lnT>
                    <a:lnB>
                      <a:noFill/>
                    </a:lnB>
                    <a:solidFill>
                      <a:srgbClr val="FFFFFF"/>
                    </a:solidFill>
                  </a:tcPr>
                </a:tc>
                <a:tc gridSpan="2">
                  <a:txBody>
                    <a:bodyPr/>
                    <a:lstStyle/>
                    <a:p>
                      <a:pPr algn="l" fontAlgn="t"/>
                      <a:r>
                        <a:rPr lang="en-US" sz="600" b="1" i="0" u="none" strike="noStrike">
                          <a:solidFill>
                            <a:srgbClr val="000000"/>
                          </a:solidFill>
                          <a:effectLst/>
                          <a:latin typeface="Century Gothic" panose="020B0502020202020204" pitchFamily="34" charset="0"/>
                        </a:rPr>
                        <a:t> </a:t>
                      </a:r>
                    </a:p>
                  </a:txBody>
                  <a:tcPr marL="1934" marR="1934" marT="1934" marB="0">
                    <a:lnL>
                      <a:noFill/>
                    </a:lnL>
                    <a:lnR>
                      <a:noFill/>
                    </a:lnR>
                    <a:lnT>
                      <a:noFill/>
                    </a:lnT>
                    <a:lnB>
                      <a:noFill/>
                    </a:lnB>
                    <a:solidFill>
                      <a:srgbClr val="FFFFFF"/>
                    </a:solidFill>
                  </a:tcPr>
                </a:tc>
                <a:tc hMerge="1">
                  <a:txBody>
                    <a:bodyPr/>
                    <a:lstStyle/>
                    <a:p>
                      <a:pPr algn="l" fontAlgn="t"/>
                      <a:r>
                        <a:rPr lang="en-US" sz="1400" b="1" i="0" u="none" strike="noStrike">
                          <a:solidFill>
                            <a:srgbClr val="000000"/>
                          </a:solidFill>
                          <a:effectLst/>
                          <a:latin typeface="Century Gothic" panose="020B0502020202020204" pitchFamily="34" charset="0"/>
                        </a:rPr>
                        <a:t> </a:t>
                      </a:r>
                    </a:p>
                  </a:txBody>
                  <a:tcPr marL="2579" marR="2579" marT="2579" marB="0">
                    <a:lnL>
                      <a:noFill/>
                    </a:lnL>
                    <a:lnR>
                      <a:noFill/>
                    </a:lnR>
                    <a:lnT>
                      <a:noFill/>
                    </a:lnT>
                    <a:lnB>
                      <a:noFill/>
                    </a:lnB>
                    <a:solidFill>
                      <a:srgbClr val="FFFFFF"/>
                    </a:solidFill>
                  </a:tcPr>
                </a:tc>
                <a:tc>
                  <a:txBody>
                    <a:bodyPr/>
                    <a:lstStyle/>
                    <a:p>
                      <a:pPr algn="l" fontAlgn="t"/>
                      <a:r>
                        <a:rPr lang="en-US" sz="600" b="1" i="0" u="none" strike="noStrike">
                          <a:solidFill>
                            <a:srgbClr val="000000"/>
                          </a:solidFill>
                          <a:effectLst/>
                          <a:latin typeface="Century Gothic" panose="020B0502020202020204" pitchFamily="34" charset="0"/>
                        </a:rPr>
                        <a:t> </a:t>
                      </a:r>
                    </a:p>
                  </a:txBody>
                  <a:tcPr marL="1934" marR="1934" marT="1934" marB="0">
                    <a:lnL>
                      <a:noFill/>
                    </a:lnL>
                    <a:lnR>
                      <a:noFill/>
                    </a:lnR>
                    <a:lnT>
                      <a:noFill/>
                    </a:lnT>
                    <a:lnB>
                      <a:noFill/>
                    </a:lnB>
                    <a:solidFill>
                      <a:srgbClr val="FFFFFF"/>
                    </a:solidFill>
                  </a:tcPr>
                </a:tc>
                <a:extLst>
                  <a:ext uri="{0D108BD9-81ED-4DB2-BD59-A6C34878D82A}">
                    <a16:rowId xmlns:a16="http://schemas.microsoft.com/office/drawing/2014/main" xmlns="" val="2776972402"/>
                  </a:ext>
                </a:extLst>
              </a:tr>
              <a:tr h="93374">
                <a:tc vMerge="1">
                  <a:txBody>
                    <a:bodyPr/>
                    <a:lstStyle/>
                    <a:p>
                      <a:endParaRPr lang="en-US"/>
                    </a:p>
                  </a:txBody>
                  <a:tcPr/>
                </a:tc>
                <a:tc gridSpan="2">
                  <a:txBody>
                    <a:bodyPr/>
                    <a:lstStyle/>
                    <a:p>
                      <a:pPr algn="l" fontAlgn="ctr"/>
                      <a:r>
                        <a:rPr lang="en-US" sz="600" b="0" i="0" u="none" strike="noStrike">
                          <a:solidFill>
                            <a:srgbClr val="000000"/>
                          </a:solidFill>
                          <a:effectLst/>
                          <a:latin typeface="Century Gothic" panose="020B0502020202020204" pitchFamily="34" charset="0"/>
                        </a:rPr>
                        <a:t>Consecutive Years Missing Growth Target</a:t>
                      </a:r>
                    </a:p>
                  </a:txBody>
                  <a:tcPr marL="17406" marR="1934" marT="1934" marB="0" anchor="ctr">
                    <a:lnL>
                      <a:noFill/>
                    </a:lnL>
                    <a:lnR>
                      <a:noFill/>
                    </a:lnR>
                    <a:lnT>
                      <a:noFill/>
                    </a:lnT>
                    <a:lnB>
                      <a:noFill/>
                    </a:lnB>
                    <a:solidFill>
                      <a:srgbClr val="FFFFFF"/>
                    </a:solidFill>
                  </a:tcPr>
                </a:tc>
                <a:tc hMerge="1">
                  <a:txBody>
                    <a:bodyPr/>
                    <a:lstStyle/>
                    <a:p>
                      <a:pPr algn="l" fontAlgn="ctr"/>
                      <a:endParaRPr lang="en-US" sz="1400" b="0" i="0" u="none" strike="noStrike">
                        <a:solidFill>
                          <a:srgbClr val="000000"/>
                        </a:solidFill>
                        <a:effectLst/>
                        <a:latin typeface="Century Gothic" panose="020B0502020202020204" pitchFamily="34" charset="0"/>
                      </a:endParaRPr>
                    </a:p>
                  </a:txBody>
                  <a:tcPr marL="23208" marR="2579" marT="2579" marB="0" anchor="ctr">
                    <a:lnL>
                      <a:noFill/>
                    </a:lnL>
                    <a:lnR>
                      <a:noFill/>
                    </a:lnR>
                    <a:lnT>
                      <a:noFill/>
                    </a:lnT>
                    <a:lnB>
                      <a:noFill/>
                    </a:lnB>
                    <a:solidFill>
                      <a:srgbClr val="FFFFFF"/>
                    </a:solidFill>
                  </a:tcPr>
                </a:tc>
                <a:tc gridSpan="2">
                  <a:txBody>
                    <a:bodyPr/>
                    <a:lstStyle/>
                    <a:p>
                      <a:pPr algn="ctr" fontAlgn="ctr"/>
                      <a:r>
                        <a:rPr lang="en-US" sz="600" b="0" i="0" u="none" strike="noStrike">
                          <a:solidFill>
                            <a:srgbClr val="000000"/>
                          </a:solidFill>
                          <a:effectLst/>
                          <a:latin typeface="Century Gothic" panose="020B0502020202020204" pitchFamily="34" charset="0"/>
                        </a:rPr>
                        <a:t> </a:t>
                      </a:r>
                    </a:p>
                  </a:txBody>
                  <a:tcPr marL="1934" marR="1934" marT="1934" marB="0" anchor="ctr">
                    <a:lnL>
                      <a:noFill/>
                    </a:lnL>
                    <a:lnR>
                      <a:noFill/>
                    </a:lnR>
                    <a:lnT>
                      <a:noFill/>
                    </a:lnT>
                    <a:lnB>
                      <a:noFill/>
                    </a:lnB>
                    <a:solidFill>
                      <a:srgbClr val="FFFFFF"/>
                    </a:solidFill>
                  </a:tcPr>
                </a:tc>
                <a:tc hMerge="1">
                  <a:txBody>
                    <a:bodyPr/>
                    <a:lstStyle/>
                    <a:p>
                      <a:pPr algn="ctr" fontAlgn="ctr"/>
                      <a:r>
                        <a:rPr lang="en-US" sz="1400" b="0" i="0" u="none" strike="noStrike">
                          <a:solidFill>
                            <a:srgbClr val="000000"/>
                          </a:solidFill>
                          <a:effectLst/>
                          <a:latin typeface="Century Gothic" panose="020B0502020202020204" pitchFamily="34" charset="0"/>
                        </a:rPr>
                        <a:t> </a:t>
                      </a:r>
                    </a:p>
                  </a:txBody>
                  <a:tcPr marL="2579" marR="2579" marT="2579" marB="0" anchor="ctr">
                    <a:lnL>
                      <a:noFill/>
                    </a:lnL>
                    <a:lnR>
                      <a:noFill/>
                    </a:lnR>
                    <a:lnT>
                      <a:noFill/>
                    </a:lnT>
                    <a:lnB>
                      <a:noFill/>
                    </a:lnB>
                    <a:solidFill>
                      <a:srgbClr val="FFFFFF"/>
                    </a:solidFill>
                  </a:tcPr>
                </a:tc>
                <a:tc gridSpan="2">
                  <a:txBody>
                    <a:bodyPr/>
                    <a:lstStyle/>
                    <a:p>
                      <a:pPr algn="ctr" fontAlgn="ctr"/>
                      <a:r>
                        <a:rPr lang="en-US" sz="600" b="0" i="0" u="none" strike="noStrike">
                          <a:solidFill>
                            <a:srgbClr val="000000"/>
                          </a:solidFill>
                          <a:effectLst/>
                          <a:latin typeface="Century Gothic" panose="020B0502020202020204" pitchFamily="34" charset="0"/>
                        </a:rPr>
                        <a:t> </a:t>
                      </a:r>
                    </a:p>
                  </a:txBody>
                  <a:tcPr marL="1934" marR="1934" marT="1934" marB="0" anchor="ctr">
                    <a:lnL>
                      <a:noFill/>
                    </a:lnL>
                    <a:lnR>
                      <a:noFill/>
                    </a:lnR>
                    <a:lnT>
                      <a:noFill/>
                    </a:lnT>
                    <a:lnB>
                      <a:noFill/>
                    </a:lnB>
                    <a:solidFill>
                      <a:srgbClr val="FFFFFF"/>
                    </a:solidFill>
                  </a:tcPr>
                </a:tc>
                <a:tc hMerge="1">
                  <a:txBody>
                    <a:bodyPr/>
                    <a:lstStyle/>
                    <a:p>
                      <a:pPr algn="ctr" fontAlgn="ctr"/>
                      <a:r>
                        <a:rPr lang="en-US" sz="1400" b="0" i="0" u="none" strike="noStrike">
                          <a:solidFill>
                            <a:srgbClr val="000000"/>
                          </a:solidFill>
                          <a:effectLst/>
                          <a:latin typeface="Century Gothic" panose="020B0502020202020204" pitchFamily="34" charset="0"/>
                        </a:rPr>
                        <a:t> </a:t>
                      </a:r>
                    </a:p>
                  </a:txBody>
                  <a:tcPr marL="2579" marR="2579" marT="2579" marB="0" anchor="ctr">
                    <a:lnL>
                      <a:noFill/>
                    </a:lnL>
                    <a:lnR>
                      <a:noFill/>
                    </a:lnR>
                    <a:lnT>
                      <a:noFill/>
                    </a:lnT>
                    <a:lnB>
                      <a:noFill/>
                    </a:lnB>
                    <a:solidFill>
                      <a:srgbClr val="FFFFFF"/>
                    </a:solidFill>
                  </a:tcPr>
                </a:tc>
                <a:tc gridSpan="2">
                  <a:txBody>
                    <a:bodyPr/>
                    <a:lstStyle/>
                    <a:p>
                      <a:pPr algn="ctr" fontAlgn="ctr"/>
                      <a:r>
                        <a:rPr lang="en-US" sz="600" b="0" i="0" u="none" strike="noStrike">
                          <a:solidFill>
                            <a:srgbClr val="000000"/>
                          </a:solidFill>
                          <a:effectLst/>
                          <a:latin typeface="Century Gothic" panose="020B0502020202020204" pitchFamily="34" charset="0"/>
                        </a:rPr>
                        <a:t> </a:t>
                      </a:r>
                    </a:p>
                  </a:txBody>
                  <a:tcPr marL="1934" marR="1934" marT="1934" marB="0" anchor="ctr">
                    <a:lnL>
                      <a:noFill/>
                    </a:lnL>
                    <a:lnR>
                      <a:noFill/>
                    </a:lnR>
                    <a:lnT>
                      <a:noFill/>
                    </a:lnT>
                    <a:lnB>
                      <a:noFill/>
                    </a:lnB>
                    <a:solidFill>
                      <a:srgbClr val="FFFFFF"/>
                    </a:solidFill>
                  </a:tcPr>
                </a:tc>
                <a:tc hMerge="1">
                  <a:txBody>
                    <a:bodyPr/>
                    <a:lstStyle/>
                    <a:p>
                      <a:pPr algn="ctr" fontAlgn="ctr"/>
                      <a:r>
                        <a:rPr lang="en-US" sz="1400" b="0" i="0" u="none" strike="noStrike">
                          <a:solidFill>
                            <a:srgbClr val="000000"/>
                          </a:solidFill>
                          <a:effectLst/>
                          <a:latin typeface="Century Gothic" panose="020B0502020202020204" pitchFamily="34" charset="0"/>
                        </a:rPr>
                        <a:t> </a:t>
                      </a:r>
                    </a:p>
                  </a:txBody>
                  <a:tcPr marL="2579" marR="2579" marT="2579" marB="0" anchor="ctr">
                    <a:lnL>
                      <a:noFill/>
                    </a:lnL>
                    <a:lnR>
                      <a:noFill/>
                    </a:lnR>
                    <a:lnT>
                      <a:noFill/>
                    </a:lnT>
                    <a:lnB>
                      <a:noFill/>
                    </a:lnB>
                    <a:solidFill>
                      <a:srgbClr val="FFFFFF"/>
                    </a:solidFill>
                  </a:tcPr>
                </a:tc>
                <a:tc>
                  <a:txBody>
                    <a:bodyPr/>
                    <a:lstStyle/>
                    <a:p>
                      <a:pPr algn="ctr" fontAlgn="ctr"/>
                      <a:r>
                        <a:rPr lang="en-US" sz="600" b="0" i="0" u="none" strike="noStrike" dirty="0">
                          <a:solidFill>
                            <a:srgbClr val="000000"/>
                          </a:solidFill>
                          <a:effectLst/>
                          <a:latin typeface="Century Gothic" panose="020B0502020202020204" pitchFamily="34" charset="0"/>
                        </a:rPr>
                        <a:t> </a:t>
                      </a:r>
                    </a:p>
                  </a:txBody>
                  <a:tcPr marL="1934" marR="1934" marT="1934" marB="0" anchor="ctr">
                    <a:lnL>
                      <a:noFill/>
                    </a:lnL>
                    <a:lnR>
                      <a:noFill/>
                    </a:lnR>
                    <a:lnT>
                      <a:noFill/>
                    </a:lnT>
                    <a:lnB>
                      <a:noFill/>
                    </a:lnB>
                    <a:solidFill>
                      <a:srgbClr val="FFFFFF"/>
                    </a:solidFill>
                  </a:tcPr>
                </a:tc>
                <a:extLst>
                  <a:ext uri="{0D108BD9-81ED-4DB2-BD59-A6C34878D82A}">
                    <a16:rowId xmlns:a16="http://schemas.microsoft.com/office/drawing/2014/main" xmlns="" val="755844747"/>
                  </a:ext>
                </a:extLst>
              </a:tr>
              <a:tr h="93374">
                <a:tc vMerge="1">
                  <a:txBody>
                    <a:bodyPr/>
                    <a:lstStyle/>
                    <a:p>
                      <a:endParaRPr lang="en-US"/>
                    </a:p>
                  </a:txBody>
                  <a:tcPr/>
                </a:tc>
                <a:tc gridSpan="2">
                  <a:txBody>
                    <a:bodyPr/>
                    <a:lstStyle/>
                    <a:p>
                      <a:pPr algn="l" fontAlgn="ctr"/>
                      <a:r>
                        <a:rPr lang="en-US" sz="600" b="0" i="0" u="none" strike="noStrike">
                          <a:solidFill>
                            <a:srgbClr val="000000"/>
                          </a:solidFill>
                          <a:effectLst/>
                          <a:latin typeface="Century Gothic" panose="020B0502020202020204" pitchFamily="34" charset="0"/>
                        </a:rPr>
                        <a:t>Reading</a:t>
                      </a:r>
                    </a:p>
                  </a:txBody>
                  <a:tcPr marL="17406" marR="1934" marT="1934" marB="0" anchor="ctr">
                    <a:lnL>
                      <a:noFill/>
                    </a:lnL>
                    <a:lnR>
                      <a:noFill/>
                    </a:lnR>
                    <a:lnT>
                      <a:noFill/>
                    </a:lnT>
                    <a:lnB>
                      <a:noFill/>
                    </a:lnB>
                    <a:solidFill>
                      <a:srgbClr val="FFFFFF"/>
                    </a:solidFill>
                  </a:tcPr>
                </a:tc>
                <a:tc hMerge="1">
                  <a:txBody>
                    <a:bodyPr/>
                    <a:lstStyle/>
                    <a:p>
                      <a:pPr algn="l" fontAlgn="ctr"/>
                      <a:endParaRPr lang="en-US" sz="1400" b="0" i="0" u="none" strike="noStrike">
                        <a:solidFill>
                          <a:srgbClr val="000000"/>
                        </a:solidFill>
                        <a:effectLst/>
                        <a:latin typeface="Century Gothic" panose="020B0502020202020204" pitchFamily="34" charset="0"/>
                      </a:endParaRPr>
                    </a:p>
                  </a:txBody>
                  <a:tcPr marL="23208" marR="2579" marT="2579" marB="0" anchor="ctr">
                    <a:lnL>
                      <a:noFill/>
                    </a:lnL>
                    <a:lnR>
                      <a:noFill/>
                    </a:lnR>
                    <a:lnT>
                      <a:noFill/>
                    </a:lnT>
                    <a:lnB>
                      <a:noFill/>
                    </a:lnB>
                    <a:solidFill>
                      <a:srgbClr val="FFFFFF"/>
                    </a:solidFill>
                  </a:tcPr>
                </a:tc>
                <a:tc gridSpan="2">
                  <a:txBody>
                    <a:bodyPr/>
                    <a:lstStyle/>
                    <a:p>
                      <a:pPr algn="ctr" fontAlgn="ctr"/>
                      <a:r>
                        <a:rPr lang="en-US" sz="600" b="0" i="0" u="none" strike="noStrike">
                          <a:solidFill>
                            <a:srgbClr val="000000"/>
                          </a:solidFill>
                          <a:effectLst/>
                          <a:latin typeface="Century Gothic" panose="020B0502020202020204" pitchFamily="34" charset="0"/>
                        </a:rPr>
                        <a:t>0</a:t>
                      </a:r>
                    </a:p>
                  </a:txBody>
                  <a:tcPr marL="1934" marR="1934" marT="1934" marB="0" anchor="ctr">
                    <a:lnL>
                      <a:noFill/>
                    </a:lnL>
                    <a:lnR>
                      <a:noFill/>
                    </a:lnR>
                    <a:lnT>
                      <a:noFill/>
                    </a:lnT>
                    <a:lnB>
                      <a:noFill/>
                    </a:lnB>
                    <a:solidFill>
                      <a:srgbClr val="FFFFFF"/>
                    </a:solidFill>
                  </a:tcPr>
                </a:tc>
                <a:tc hMerge="1">
                  <a:txBody>
                    <a:bodyPr/>
                    <a:lstStyle/>
                    <a:p>
                      <a:pPr algn="ctr" fontAlgn="ctr"/>
                      <a:r>
                        <a:rPr lang="en-US" sz="1400" b="0" i="0" u="none" strike="noStrike">
                          <a:solidFill>
                            <a:srgbClr val="000000"/>
                          </a:solidFill>
                          <a:effectLst/>
                          <a:latin typeface="Century Gothic" panose="020B0502020202020204" pitchFamily="34" charset="0"/>
                        </a:rPr>
                        <a:t>0</a:t>
                      </a:r>
                    </a:p>
                  </a:txBody>
                  <a:tcPr marL="2579" marR="2579" marT="2579" marB="0" anchor="ctr">
                    <a:lnL>
                      <a:noFill/>
                    </a:lnL>
                    <a:lnR>
                      <a:noFill/>
                    </a:lnR>
                    <a:lnT>
                      <a:noFill/>
                    </a:lnT>
                    <a:lnB>
                      <a:noFill/>
                    </a:lnB>
                    <a:solidFill>
                      <a:srgbClr val="FFFFFF"/>
                    </a:solidFill>
                  </a:tcPr>
                </a:tc>
                <a:tc gridSpan="2">
                  <a:txBody>
                    <a:bodyPr/>
                    <a:lstStyle/>
                    <a:p>
                      <a:pPr algn="ctr" fontAlgn="ctr"/>
                      <a:r>
                        <a:rPr lang="en-US" sz="600" b="0" i="0" u="none" strike="noStrike">
                          <a:solidFill>
                            <a:srgbClr val="000000"/>
                          </a:solidFill>
                          <a:effectLst/>
                          <a:latin typeface="Century Gothic" panose="020B0502020202020204" pitchFamily="34" charset="0"/>
                        </a:rPr>
                        <a:t>0</a:t>
                      </a:r>
                    </a:p>
                  </a:txBody>
                  <a:tcPr marL="1934" marR="1934" marT="1934" marB="0" anchor="ctr">
                    <a:lnL>
                      <a:noFill/>
                    </a:lnL>
                    <a:lnR>
                      <a:noFill/>
                    </a:lnR>
                    <a:lnT>
                      <a:noFill/>
                    </a:lnT>
                    <a:lnB>
                      <a:noFill/>
                    </a:lnB>
                    <a:solidFill>
                      <a:srgbClr val="FFFFFF"/>
                    </a:solidFill>
                  </a:tcPr>
                </a:tc>
                <a:tc hMerge="1">
                  <a:txBody>
                    <a:bodyPr/>
                    <a:lstStyle/>
                    <a:p>
                      <a:pPr algn="ctr" fontAlgn="ctr"/>
                      <a:r>
                        <a:rPr lang="en-US" sz="1400" b="0" i="0" u="none" strike="noStrike">
                          <a:solidFill>
                            <a:srgbClr val="000000"/>
                          </a:solidFill>
                          <a:effectLst/>
                          <a:latin typeface="Century Gothic" panose="020B0502020202020204" pitchFamily="34" charset="0"/>
                        </a:rPr>
                        <a:t>0</a:t>
                      </a:r>
                    </a:p>
                  </a:txBody>
                  <a:tcPr marL="2579" marR="2579" marT="2579" marB="0" anchor="ctr">
                    <a:lnL>
                      <a:noFill/>
                    </a:lnL>
                    <a:lnR>
                      <a:noFill/>
                    </a:lnR>
                    <a:lnT>
                      <a:noFill/>
                    </a:lnT>
                    <a:lnB>
                      <a:noFill/>
                    </a:lnB>
                    <a:solidFill>
                      <a:srgbClr val="FFFFFF"/>
                    </a:solidFill>
                  </a:tcPr>
                </a:tc>
                <a:tc gridSpan="2">
                  <a:txBody>
                    <a:bodyPr/>
                    <a:lstStyle/>
                    <a:p>
                      <a:pPr algn="ctr" fontAlgn="ctr"/>
                      <a:r>
                        <a:rPr lang="en-US" sz="600" b="0" i="0" u="none" strike="noStrike">
                          <a:solidFill>
                            <a:srgbClr val="000000"/>
                          </a:solidFill>
                          <a:effectLst/>
                          <a:latin typeface="Century Gothic" panose="020B0502020202020204" pitchFamily="34" charset="0"/>
                        </a:rPr>
                        <a:t>0</a:t>
                      </a:r>
                    </a:p>
                  </a:txBody>
                  <a:tcPr marL="1934" marR="1934" marT="1934" marB="0" anchor="ctr">
                    <a:lnL>
                      <a:noFill/>
                    </a:lnL>
                    <a:lnR>
                      <a:noFill/>
                    </a:lnR>
                    <a:lnT>
                      <a:noFill/>
                    </a:lnT>
                    <a:lnB>
                      <a:noFill/>
                    </a:lnB>
                    <a:solidFill>
                      <a:srgbClr val="FFFFFF"/>
                    </a:solidFill>
                  </a:tcPr>
                </a:tc>
                <a:tc hMerge="1">
                  <a:txBody>
                    <a:bodyPr/>
                    <a:lstStyle/>
                    <a:p>
                      <a:pPr algn="ctr" fontAlgn="ctr"/>
                      <a:r>
                        <a:rPr lang="en-US" sz="1400" b="0" i="0" u="none" strike="noStrike">
                          <a:solidFill>
                            <a:srgbClr val="000000"/>
                          </a:solidFill>
                          <a:effectLst/>
                          <a:latin typeface="Century Gothic" panose="020B0502020202020204" pitchFamily="34" charset="0"/>
                        </a:rPr>
                        <a:t>0</a:t>
                      </a:r>
                    </a:p>
                  </a:txBody>
                  <a:tcPr marL="2579" marR="2579" marT="2579" marB="0" anchor="ctr">
                    <a:lnL>
                      <a:noFill/>
                    </a:lnL>
                    <a:lnR>
                      <a:noFill/>
                    </a:lnR>
                    <a:lnT>
                      <a:noFill/>
                    </a:lnT>
                    <a:lnB>
                      <a:noFill/>
                    </a:lnB>
                    <a:solidFill>
                      <a:srgbClr val="FFFFFF"/>
                    </a:solidFill>
                  </a:tcPr>
                </a:tc>
                <a:tc>
                  <a:txBody>
                    <a:bodyPr/>
                    <a:lstStyle/>
                    <a:p>
                      <a:pPr algn="ctr" fontAlgn="ctr"/>
                      <a:r>
                        <a:rPr lang="en-US" sz="600" b="0" i="0" u="none" strike="noStrike">
                          <a:solidFill>
                            <a:srgbClr val="000000"/>
                          </a:solidFill>
                          <a:effectLst/>
                          <a:latin typeface="Century Gothic" panose="020B0502020202020204" pitchFamily="34" charset="0"/>
                        </a:rPr>
                        <a:t>0</a:t>
                      </a:r>
                    </a:p>
                  </a:txBody>
                  <a:tcPr marL="1934" marR="1934" marT="1934" marB="0" anchor="ctr">
                    <a:lnL>
                      <a:noFill/>
                    </a:lnL>
                    <a:lnR>
                      <a:noFill/>
                    </a:lnR>
                    <a:lnT>
                      <a:noFill/>
                    </a:lnT>
                    <a:lnB>
                      <a:noFill/>
                    </a:lnB>
                    <a:solidFill>
                      <a:srgbClr val="FFFFFF"/>
                    </a:solidFill>
                  </a:tcPr>
                </a:tc>
                <a:extLst>
                  <a:ext uri="{0D108BD9-81ED-4DB2-BD59-A6C34878D82A}">
                    <a16:rowId xmlns:a16="http://schemas.microsoft.com/office/drawing/2014/main" xmlns="" val="802237822"/>
                  </a:ext>
                </a:extLst>
              </a:tr>
              <a:tr h="93374">
                <a:tc vMerge="1">
                  <a:txBody>
                    <a:bodyPr/>
                    <a:lstStyle/>
                    <a:p>
                      <a:endParaRPr lang="en-US"/>
                    </a:p>
                  </a:txBody>
                  <a:tcPr/>
                </a:tc>
                <a:tc gridSpan="2">
                  <a:txBody>
                    <a:bodyPr/>
                    <a:lstStyle/>
                    <a:p>
                      <a:pPr algn="l" fontAlgn="ctr"/>
                      <a:r>
                        <a:rPr lang="en-US" sz="600" b="0" i="0" u="none" strike="noStrike">
                          <a:solidFill>
                            <a:srgbClr val="000000"/>
                          </a:solidFill>
                          <a:effectLst/>
                          <a:latin typeface="Century Gothic" panose="020B0502020202020204" pitchFamily="34" charset="0"/>
                        </a:rPr>
                        <a:t>Mathematics</a:t>
                      </a:r>
                    </a:p>
                  </a:txBody>
                  <a:tcPr marL="17406" marR="1934" marT="1934" marB="0" anchor="ctr">
                    <a:lnL>
                      <a:noFill/>
                    </a:lnL>
                    <a:lnR>
                      <a:noFill/>
                    </a:lnR>
                    <a:lnT>
                      <a:noFill/>
                    </a:lnT>
                    <a:lnB>
                      <a:noFill/>
                    </a:lnB>
                    <a:solidFill>
                      <a:srgbClr val="FFFFFF"/>
                    </a:solidFill>
                  </a:tcPr>
                </a:tc>
                <a:tc hMerge="1">
                  <a:txBody>
                    <a:bodyPr/>
                    <a:lstStyle/>
                    <a:p>
                      <a:pPr algn="l" fontAlgn="ctr"/>
                      <a:endParaRPr lang="en-US" sz="1400" b="0" i="0" u="none" strike="noStrike">
                        <a:solidFill>
                          <a:srgbClr val="000000"/>
                        </a:solidFill>
                        <a:effectLst/>
                        <a:latin typeface="Century Gothic" panose="020B0502020202020204" pitchFamily="34" charset="0"/>
                      </a:endParaRPr>
                    </a:p>
                  </a:txBody>
                  <a:tcPr marL="23208" marR="2579" marT="2579" marB="0" anchor="ctr">
                    <a:lnL>
                      <a:noFill/>
                    </a:lnL>
                    <a:lnR>
                      <a:noFill/>
                    </a:lnR>
                    <a:lnT>
                      <a:noFill/>
                    </a:lnT>
                    <a:lnB>
                      <a:noFill/>
                    </a:lnB>
                    <a:solidFill>
                      <a:srgbClr val="FFFFFF"/>
                    </a:solidFill>
                  </a:tcPr>
                </a:tc>
                <a:tc gridSpan="2">
                  <a:txBody>
                    <a:bodyPr/>
                    <a:lstStyle/>
                    <a:p>
                      <a:pPr algn="ctr" fontAlgn="ctr"/>
                      <a:r>
                        <a:rPr lang="en-US" sz="600" b="0" i="0" u="none" strike="noStrike">
                          <a:solidFill>
                            <a:srgbClr val="000000"/>
                          </a:solidFill>
                          <a:effectLst/>
                          <a:latin typeface="Century Gothic" panose="020B0502020202020204" pitchFamily="34" charset="0"/>
                        </a:rPr>
                        <a:t>0</a:t>
                      </a:r>
                    </a:p>
                  </a:txBody>
                  <a:tcPr marL="1934" marR="1934" marT="1934" marB="0" anchor="ctr">
                    <a:lnL>
                      <a:noFill/>
                    </a:lnL>
                    <a:lnR>
                      <a:noFill/>
                    </a:lnR>
                    <a:lnT>
                      <a:noFill/>
                    </a:lnT>
                    <a:lnB>
                      <a:noFill/>
                    </a:lnB>
                    <a:solidFill>
                      <a:srgbClr val="FFFFFF"/>
                    </a:solidFill>
                  </a:tcPr>
                </a:tc>
                <a:tc hMerge="1">
                  <a:txBody>
                    <a:bodyPr/>
                    <a:lstStyle/>
                    <a:p>
                      <a:pPr algn="ctr" fontAlgn="ctr"/>
                      <a:r>
                        <a:rPr lang="en-US" sz="1400" b="0" i="0" u="none" strike="noStrike">
                          <a:solidFill>
                            <a:srgbClr val="000000"/>
                          </a:solidFill>
                          <a:effectLst/>
                          <a:latin typeface="Century Gothic" panose="020B0502020202020204" pitchFamily="34" charset="0"/>
                        </a:rPr>
                        <a:t>0</a:t>
                      </a:r>
                    </a:p>
                  </a:txBody>
                  <a:tcPr marL="2579" marR="2579" marT="2579" marB="0" anchor="ctr">
                    <a:lnL>
                      <a:noFill/>
                    </a:lnL>
                    <a:lnR>
                      <a:noFill/>
                    </a:lnR>
                    <a:lnT>
                      <a:noFill/>
                    </a:lnT>
                    <a:lnB>
                      <a:noFill/>
                    </a:lnB>
                    <a:solidFill>
                      <a:srgbClr val="FFFFFF"/>
                    </a:solidFill>
                  </a:tcPr>
                </a:tc>
                <a:tc gridSpan="2">
                  <a:txBody>
                    <a:bodyPr/>
                    <a:lstStyle/>
                    <a:p>
                      <a:pPr algn="ctr" fontAlgn="ctr"/>
                      <a:r>
                        <a:rPr lang="en-US" sz="600" b="0" i="0" u="none" strike="noStrike">
                          <a:solidFill>
                            <a:srgbClr val="000000"/>
                          </a:solidFill>
                          <a:effectLst/>
                          <a:latin typeface="Century Gothic" panose="020B0502020202020204" pitchFamily="34" charset="0"/>
                        </a:rPr>
                        <a:t>0</a:t>
                      </a:r>
                    </a:p>
                  </a:txBody>
                  <a:tcPr marL="1934" marR="1934" marT="1934" marB="0" anchor="ctr">
                    <a:lnL>
                      <a:noFill/>
                    </a:lnL>
                    <a:lnR>
                      <a:noFill/>
                    </a:lnR>
                    <a:lnT>
                      <a:noFill/>
                    </a:lnT>
                    <a:lnB>
                      <a:noFill/>
                    </a:lnB>
                    <a:solidFill>
                      <a:srgbClr val="FFFFFF"/>
                    </a:solidFill>
                  </a:tcPr>
                </a:tc>
                <a:tc hMerge="1">
                  <a:txBody>
                    <a:bodyPr/>
                    <a:lstStyle/>
                    <a:p>
                      <a:pPr algn="ctr" fontAlgn="ctr"/>
                      <a:r>
                        <a:rPr lang="en-US" sz="1400" b="0" i="0" u="none" strike="noStrike">
                          <a:solidFill>
                            <a:srgbClr val="000000"/>
                          </a:solidFill>
                          <a:effectLst/>
                          <a:latin typeface="Century Gothic" panose="020B0502020202020204" pitchFamily="34" charset="0"/>
                        </a:rPr>
                        <a:t>0</a:t>
                      </a:r>
                    </a:p>
                  </a:txBody>
                  <a:tcPr marL="2579" marR="2579" marT="2579" marB="0" anchor="ctr">
                    <a:lnL>
                      <a:noFill/>
                    </a:lnL>
                    <a:lnR>
                      <a:noFill/>
                    </a:lnR>
                    <a:lnT>
                      <a:noFill/>
                    </a:lnT>
                    <a:lnB>
                      <a:noFill/>
                    </a:lnB>
                    <a:solidFill>
                      <a:srgbClr val="FFFFFF"/>
                    </a:solidFill>
                  </a:tcPr>
                </a:tc>
                <a:tc gridSpan="2">
                  <a:txBody>
                    <a:bodyPr/>
                    <a:lstStyle/>
                    <a:p>
                      <a:pPr algn="ctr" fontAlgn="ctr"/>
                      <a:r>
                        <a:rPr lang="en-US" sz="600" b="0" i="0" u="none" strike="noStrike">
                          <a:solidFill>
                            <a:srgbClr val="000000"/>
                          </a:solidFill>
                          <a:effectLst/>
                          <a:latin typeface="Century Gothic" panose="020B0502020202020204" pitchFamily="34" charset="0"/>
                        </a:rPr>
                        <a:t>0</a:t>
                      </a:r>
                    </a:p>
                  </a:txBody>
                  <a:tcPr marL="1934" marR="1934" marT="1934" marB="0" anchor="ctr">
                    <a:lnL>
                      <a:noFill/>
                    </a:lnL>
                    <a:lnR>
                      <a:noFill/>
                    </a:lnR>
                    <a:lnT>
                      <a:noFill/>
                    </a:lnT>
                    <a:lnB>
                      <a:noFill/>
                    </a:lnB>
                    <a:solidFill>
                      <a:srgbClr val="FFFFFF"/>
                    </a:solidFill>
                  </a:tcPr>
                </a:tc>
                <a:tc hMerge="1">
                  <a:txBody>
                    <a:bodyPr/>
                    <a:lstStyle/>
                    <a:p>
                      <a:pPr algn="ctr" fontAlgn="ctr"/>
                      <a:r>
                        <a:rPr lang="en-US" sz="1400" b="0" i="0" u="none" strike="noStrike">
                          <a:solidFill>
                            <a:srgbClr val="000000"/>
                          </a:solidFill>
                          <a:effectLst/>
                          <a:latin typeface="Century Gothic" panose="020B0502020202020204" pitchFamily="34" charset="0"/>
                        </a:rPr>
                        <a:t>0</a:t>
                      </a:r>
                    </a:p>
                  </a:txBody>
                  <a:tcPr marL="2579" marR="2579" marT="2579" marB="0" anchor="ctr">
                    <a:lnL>
                      <a:noFill/>
                    </a:lnL>
                    <a:lnR>
                      <a:noFill/>
                    </a:lnR>
                    <a:lnT>
                      <a:noFill/>
                    </a:lnT>
                    <a:lnB>
                      <a:noFill/>
                    </a:lnB>
                    <a:solidFill>
                      <a:srgbClr val="FFFFFF"/>
                    </a:solidFill>
                  </a:tcPr>
                </a:tc>
                <a:tc>
                  <a:txBody>
                    <a:bodyPr/>
                    <a:lstStyle/>
                    <a:p>
                      <a:pPr algn="ctr" fontAlgn="ctr"/>
                      <a:r>
                        <a:rPr lang="en-US" sz="600" b="0" i="0" u="none" strike="noStrike">
                          <a:solidFill>
                            <a:srgbClr val="000000"/>
                          </a:solidFill>
                          <a:effectLst/>
                          <a:latin typeface="Century Gothic" panose="020B0502020202020204" pitchFamily="34" charset="0"/>
                        </a:rPr>
                        <a:t>0</a:t>
                      </a:r>
                    </a:p>
                  </a:txBody>
                  <a:tcPr marL="1934" marR="1934" marT="1934" marB="0" anchor="ctr">
                    <a:lnL>
                      <a:noFill/>
                    </a:lnL>
                    <a:lnR>
                      <a:noFill/>
                    </a:lnR>
                    <a:lnT>
                      <a:noFill/>
                    </a:lnT>
                    <a:lnB>
                      <a:noFill/>
                    </a:lnB>
                    <a:solidFill>
                      <a:srgbClr val="FFFFFF"/>
                    </a:solidFill>
                  </a:tcPr>
                </a:tc>
                <a:extLst>
                  <a:ext uri="{0D108BD9-81ED-4DB2-BD59-A6C34878D82A}">
                    <a16:rowId xmlns:a16="http://schemas.microsoft.com/office/drawing/2014/main" xmlns="" val="655162194"/>
                  </a:ext>
                </a:extLst>
              </a:tr>
              <a:tr h="93374">
                <a:tc vMerge="1">
                  <a:txBody>
                    <a:bodyPr/>
                    <a:lstStyle/>
                    <a:p>
                      <a:endParaRPr lang="en-US"/>
                    </a:p>
                  </a:txBody>
                  <a:tcPr/>
                </a:tc>
                <a:tc gridSpan="2">
                  <a:txBody>
                    <a:bodyPr/>
                    <a:lstStyle/>
                    <a:p>
                      <a:pPr algn="l" fontAlgn="b"/>
                      <a:endParaRPr lang="en-US" sz="600" b="0" i="0" u="none" strike="noStrike">
                        <a:solidFill>
                          <a:srgbClr val="000000"/>
                        </a:solidFill>
                        <a:effectLst/>
                        <a:latin typeface="Century Gothic" panose="020B0502020202020204" pitchFamily="34" charset="0"/>
                      </a:endParaRPr>
                    </a:p>
                  </a:txBody>
                  <a:tcPr marL="1934" marR="1934" marT="1934" marB="0" anchor="b">
                    <a:lnL>
                      <a:noFill/>
                    </a:lnL>
                    <a:lnR>
                      <a:noFill/>
                    </a:lnR>
                    <a:lnT>
                      <a:noFill/>
                    </a:lnT>
                    <a:lnB>
                      <a:noFill/>
                    </a:lnB>
                  </a:tcPr>
                </a:tc>
                <a:tc hMerge="1">
                  <a:txBody>
                    <a:bodyPr/>
                    <a:lstStyle/>
                    <a:p>
                      <a:pPr algn="l" fontAlgn="b"/>
                      <a:endParaRPr lang="en-US" sz="1400" b="0" i="0" u="none" strike="noStrike">
                        <a:solidFill>
                          <a:srgbClr val="000000"/>
                        </a:solidFill>
                        <a:effectLst/>
                        <a:latin typeface="Century Gothic" panose="020B0502020202020204" pitchFamily="34" charset="0"/>
                      </a:endParaRPr>
                    </a:p>
                  </a:txBody>
                  <a:tcPr marL="2579" marR="2579" marT="2579" marB="0" anchor="b">
                    <a:lnL>
                      <a:noFill/>
                    </a:lnL>
                    <a:lnR>
                      <a:noFill/>
                    </a:lnR>
                    <a:lnT>
                      <a:noFill/>
                    </a:lnT>
                    <a:lnB>
                      <a:noFill/>
                    </a:lnB>
                  </a:tcPr>
                </a:tc>
                <a:tc gridSpan="2">
                  <a:txBody>
                    <a:bodyPr/>
                    <a:lstStyle/>
                    <a:p>
                      <a:pPr algn="ctr" fontAlgn="b"/>
                      <a:endParaRPr lang="en-US" sz="600" b="0" i="0" u="none" strike="noStrike">
                        <a:solidFill>
                          <a:srgbClr val="000000"/>
                        </a:solidFill>
                        <a:effectLst/>
                        <a:latin typeface="Century Gothic" panose="020B0502020202020204" pitchFamily="34" charset="0"/>
                      </a:endParaRPr>
                    </a:p>
                  </a:txBody>
                  <a:tcPr marL="1934" marR="1934" marT="1934" marB="0" anchor="b">
                    <a:lnL>
                      <a:noFill/>
                    </a:lnL>
                    <a:lnR>
                      <a:noFill/>
                    </a:lnR>
                    <a:lnT>
                      <a:noFill/>
                    </a:lnT>
                    <a:lnB>
                      <a:noFill/>
                    </a:lnB>
                  </a:tcPr>
                </a:tc>
                <a:tc hMerge="1">
                  <a:txBody>
                    <a:bodyPr/>
                    <a:lstStyle/>
                    <a:p>
                      <a:pPr algn="l" fontAlgn="b"/>
                      <a:endParaRPr lang="en-US" sz="1400" b="0" i="0" u="none" strike="noStrike">
                        <a:solidFill>
                          <a:srgbClr val="000000"/>
                        </a:solidFill>
                        <a:effectLst/>
                        <a:latin typeface="Century Gothic" panose="020B0502020202020204" pitchFamily="34" charset="0"/>
                      </a:endParaRPr>
                    </a:p>
                  </a:txBody>
                  <a:tcPr marL="2579" marR="2579" marT="2579" marB="0" anchor="b">
                    <a:lnL>
                      <a:noFill/>
                    </a:lnL>
                    <a:lnR>
                      <a:noFill/>
                    </a:lnR>
                    <a:lnT>
                      <a:noFill/>
                    </a:lnT>
                    <a:lnB>
                      <a:noFill/>
                    </a:lnB>
                  </a:tcPr>
                </a:tc>
                <a:tc gridSpan="2">
                  <a:txBody>
                    <a:bodyPr/>
                    <a:lstStyle/>
                    <a:p>
                      <a:pPr algn="l" fontAlgn="b"/>
                      <a:endParaRPr lang="en-US" sz="600" b="0" i="0" u="none" strike="noStrike">
                        <a:solidFill>
                          <a:srgbClr val="000000"/>
                        </a:solidFill>
                        <a:effectLst/>
                        <a:latin typeface="Century Gothic" panose="020B0502020202020204" pitchFamily="34" charset="0"/>
                      </a:endParaRPr>
                    </a:p>
                  </a:txBody>
                  <a:tcPr marL="1934" marR="1934" marT="1934" marB="0" anchor="b">
                    <a:lnL>
                      <a:noFill/>
                    </a:lnL>
                    <a:lnR>
                      <a:noFill/>
                    </a:lnR>
                    <a:lnT>
                      <a:noFill/>
                    </a:lnT>
                    <a:lnB>
                      <a:noFill/>
                    </a:lnB>
                  </a:tcPr>
                </a:tc>
                <a:tc hMerge="1">
                  <a:txBody>
                    <a:bodyPr/>
                    <a:lstStyle/>
                    <a:p>
                      <a:pPr algn="l" fontAlgn="b"/>
                      <a:endParaRPr lang="en-US" sz="1400" b="0" i="0" u="none" strike="noStrike">
                        <a:solidFill>
                          <a:srgbClr val="000000"/>
                        </a:solidFill>
                        <a:effectLst/>
                        <a:latin typeface="Century Gothic" panose="020B0502020202020204" pitchFamily="34" charset="0"/>
                      </a:endParaRPr>
                    </a:p>
                  </a:txBody>
                  <a:tcPr marL="2579" marR="2579" marT="2579" marB="0" anchor="b">
                    <a:lnL>
                      <a:noFill/>
                    </a:lnL>
                    <a:lnR>
                      <a:noFill/>
                    </a:lnR>
                    <a:lnT>
                      <a:noFill/>
                    </a:lnT>
                    <a:lnB>
                      <a:noFill/>
                    </a:lnB>
                  </a:tcPr>
                </a:tc>
                <a:tc gridSpan="2">
                  <a:txBody>
                    <a:bodyPr/>
                    <a:lstStyle/>
                    <a:p>
                      <a:pPr algn="l" fontAlgn="b"/>
                      <a:endParaRPr lang="en-US" sz="600" b="0" i="0" u="none" strike="noStrike">
                        <a:solidFill>
                          <a:srgbClr val="000000"/>
                        </a:solidFill>
                        <a:effectLst/>
                        <a:latin typeface="Century Gothic" panose="020B0502020202020204" pitchFamily="34" charset="0"/>
                      </a:endParaRPr>
                    </a:p>
                  </a:txBody>
                  <a:tcPr marL="1934" marR="1934" marT="1934" marB="0" anchor="b">
                    <a:lnL>
                      <a:noFill/>
                    </a:lnL>
                    <a:lnR>
                      <a:noFill/>
                    </a:lnR>
                    <a:lnT>
                      <a:noFill/>
                    </a:lnT>
                    <a:lnB>
                      <a:noFill/>
                    </a:lnB>
                  </a:tcPr>
                </a:tc>
                <a:tc hMerge="1">
                  <a:txBody>
                    <a:bodyPr/>
                    <a:lstStyle/>
                    <a:p>
                      <a:pPr algn="l" fontAlgn="b"/>
                      <a:endParaRPr lang="en-US" sz="1400" b="0" i="0" u="none" strike="noStrike">
                        <a:solidFill>
                          <a:srgbClr val="000000"/>
                        </a:solidFill>
                        <a:effectLst/>
                        <a:latin typeface="Century Gothic" panose="020B0502020202020204" pitchFamily="34" charset="0"/>
                      </a:endParaRPr>
                    </a:p>
                  </a:txBody>
                  <a:tcPr marL="2579" marR="2579" marT="2579" marB="0" anchor="b">
                    <a:lnL>
                      <a:noFill/>
                    </a:lnL>
                    <a:lnR>
                      <a:noFill/>
                    </a:lnR>
                    <a:lnT>
                      <a:noFill/>
                    </a:lnT>
                    <a:lnB>
                      <a:noFill/>
                    </a:lnB>
                  </a:tcPr>
                </a:tc>
                <a:tc>
                  <a:txBody>
                    <a:bodyPr/>
                    <a:lstStyle/>
                    <a:p>
                      <a:pPr algn="l" fontAlgn="b"/>
                      <a:endParaRPr lang="en-US" sz="600" b="0" i="0" u="none" strike="noStrike">
                        <a:solidFill>
                          <a:srgbClr val="000000"/>
                        </a:solidFill>
                        <a:effectLst/>
                        <a:latin typeface="Century Gothic" panose="020B0502020202020204" pitchFamily="34" charset="0"/>
                      </a:endParaRPr>
                    </a:p>
                  </a:txBody>
                  <a:tcPr marL="1934" marR="1934" marT="1934" marB="0" anchor="b">
                    <a:lnL>
                      <a:noFill/>
                    </a:lnL>
                    <a:lnR>
                      <a:noFill/>
                    </a:lnR>
                    <a:lnT>
                      <a:noFill/>
                    </a:lnT>
                    <a:lnB>
                      <a:noFill/>
                    </a:lnB>
                  </a:tcPr>
                </a:tc>
                <a:extLst>
                  <a:ext uri="{0D108BD9-81ED-4DB2-BD59-A6C34878D82A}">
                    <a16:rowId xmlns:a16="http://schemas.microsoft.com/office/drawing/2014/main" xmlns="" val="3517941501"/>
                  </a:ext>
                </a:extLst>
              </a:tr>
              <a:tr h="93374">
                <a:tc vMerge="1">
                  <a:txBody>
                    <a:bodyPr/>
                    <a:lstStyle/>
                    <a:p>
                      <a:endParaRPr lang="en-US"/>
                    </a:p>
                  </a:txBody>
                  <a:tcPr/>
                </a:tc>
                <a:tc gridSpan="2">
                  <a:txBody>
                    <a:bodyPr/>
                    <a:lstStyle/>
                    <a:p>
                      <a:pPr algn="l" fontAlgn="t"/>
                      <a:r>
                        <a:rPr lang="en-US" sz="600" b="1" i="0" u="none" strike="noStrike" dirty="0">
                          <a:solidFill>
                            <a:srgbClr val="000000"/>
                          </a:solidFill>
                          <a:effectLst/>
                          <a:latin typeface="Century Gothic" panose="020B0502020202020204" pitchFamily="34" charset="0"/>
                        </a:rPr>
                        <a:t>Multi-Year Graduation Status</a:t>
                      </a:r>
                    </a:p>
                  </a:txBody>
                  <a:tcPr marL="1934" marR="1934" marT="1934" marB="0">
                    <a:lnL>
                      <a:noFill/>
                    </a:lnL>
                    <a:lnR>
                      <a:noFill/>
                    </a:lnR>
                    <a:lnT>
                      <a:noFill/>
                    </a:lnT>
                    <a:lnB>
                      <a:noFill/>
                    </a:lnB>
                    <a:solidFill>
                      <a:srgbClr val="FFFFFF"/>
                    </a:solidFill>
                  </a:tcPr>
                </a:tc>
                <a:tc hMerge="1">
                  <a:txBody>
                    <a:bodyPr/>
                    <a:lstStyle/>
                    <a:p>
                      <a:pPr algn="l" fontAlgn="t"/>
                      <a:endParaRPr lang="en-US" sz="1400" b="1" i="0" u="none" strike="noStrike">
                        <a:solidFill>
                          <a:srgbClr val="000000"/>
                        </a:solidFill>
                        <a:effectLst/>
                        <a:latin typeface="Century Gothic" panose="020B0502020202020204" pitchFamily="34" charset="0"/>
                      </a:endParaRPr>
                    </a:p>
                  </a:txBody>
                  <a:tcPr marL="2579" marR="2579" marT="2579" marB="0">
                    <a:lnL>
                      <a:noFill/>
                    </a:lnL>
                    <a:lnR>
                      <a:noFill/>
                    </a:lnR>
                    <a:lnT>
                      <a:noFill/>
                    </a:lnT>
                    <a:lnB>
                      <a:noFill/>
                    </a:lnB>
                    <a:solidFill>
                      <a:srgbClr val="FFFFFF"/>
                    </a:solidFill>
                  </a:tcPr>
                </a:tc>
                <a:tc gridSpan="2">
                  <a:txBody>
                    <a:bodyPr/>
                    <a:lstStyle/>
                    <a:p>
                      <a:pPr algn="ctr" fontAlgn="t"/>
                      <a:r>
                        <a:rPr lang="en-US" sz="600" b="1" i="0" u="none" strike="noStrike">
                          <a:solidFill>
                            <a:srgbClr val="000000"/>
                          </a:solidFill>
                          <a:effectLst/>
                          <a:latin typeface="Century Gothic" panose="020B0502020202020204" pitchFamily="34" charset="0"/>
                        </a:rPr>
                        <a:t> </a:t>
                      </a:r>
                    </a:p>
                  </a:txBody>
                  <a:tcPr marL="1934" marR="1934" marT="1934" marB="0">
                    <a:lnL>
                      <a:noFill/>
                    </a:lnL>
                    <a:lnR>
                      <a:noFill/>
                    </a:lnR>
                    <a:lnT>
                      <a:noFill/>
                    </a:lnT>
                    <a:lnB>
                      <a:noFill/>
                    </a:lnB>
                    <a:solidFill>
                      <a:srgbClr val="FFFFFF"/>
                    </a:solidFill>
                  </a:tcPr>
                </a:tc>
                <a:tc hMerge="1">
                  <a:txBody>
                    <a:bodyPr/>
                    <a:lstStyle/>
                    <a:p>
                      <a:pPr algn="l" fontAlgn="t"/>
                      <a:r>
                        <a:rPr lang="en-US" sz="1400" b="1" i="0" u="none" strike="noStrike">
                          <a:solidFill>
                            <a:srgbClr val="000000"/>
                          </a:solidFill>
                          <a:effectLst/>
                          <a:latin typeface="Century Gothic" panose="020B0502020202020204" pitchFamily="34" charset="0"/>
                        </a:rPr>
                        <a:t> </a:t>
                      </a:r>
                    </a:p>
                  </a:txBody>
                  <a:tcPr marL="2579" marR="2579" marT="2579" marB="0">
                    <a:lnL>
                      <a:noFill/>
                    </a:lnL>
                    <a:lnR>
                      <a:noFill/>
                    </a:lnR>
                    <a:lnT>
                      <a:noFill/>
                    </a:lnT>
                    <a:lnB>
                      <a:noFill/>
                    </a:lnB>
                    <a:solidFill>
                      <a:srgbClr val="FFFFFF"/>
                    </a:solidFill>
                  </a:tcPr>
                </a:tc>
                <a:tc gridSpan="2">
                  <a:txBody>
                    <a:bodyPr/>
                    <a:lstStyle/>
                    <a:p>
                      <a:pPr algn="l" fontAlgn="t"/>
                      <a:r>
                        <a:rPr lang="en-US" sz="600" b="1" i="0" u="none" strike="noStrike">
                          <a:solidFill>
                            <a:srgbClr val="000000"/>
                          </a:solidFill>
                          <a:effectLst/>
                          <a:latin typeface="Century Gothic" panose="020B0502020202020204" pitchFamily="34" charset="0"/>
                        </a:rPr>
                        <a:t> </a:t>
                      </a:r>
                    </a:p>
                  </a:txBody>
                  <a:tcPr marL="1934" marR="1934" marT="1934" marB="0">
                    <a:lnL>
                      <a:noFill/>
                    </a:lnL>
                    <a:lnR>
                      <a:noFill/>
                    </a:lnR>
                    <a:lnT>
                      <a:noFill/>
                    </a:lnT>
                    <a:lnB>
                      <a:noFill/>
                    </a:lnB>
                    <a:solidFill>
                      <a:srgbClr val="FFFFFF"/>
                    </a:solidFill>
                  </a:tcPr>
                </a:tc>
                <a:tc hMerge="1">
                  <a:txBody>
                    <a:bodyPr/>
                    <a:lstStyle/>
                    <a:p>
                      <a:pPr algn="l" fontAlgn="t"/>
                      <a:r>
                        <a:rPr lang="en-US" sz="1400" b="1" i="0" u="none" strike="noStrike">
                          <a:solidFill>
                            <a:srgbClr val="000000"/>
                          </a:solidFill>
                          <a:effectLst/>
                          <a:latin typeface="Century Gothic" panose="020B0502020202020204" pitchFamily="34" charset="0"/>
                        </a:rPr>
                        <a:t> </a:t>
                      </a:r>
                    </a:p>
                  </a:txBody>
                  <a:tcPr marL="2579" marR="2579" marT="2579" marB="0">
                    <a:lnL>
                      <a:noFill/>
                    </a:lnL>
                    <a:lnR>
                      <a:noFill/>
                    </a:lnR>
                    <a:lnT>
                      <a:noFill/>
                    </a:lnT>
                    <a:lnB>
                      <a:noFill/>
                    </a:lnB>
                    <a:solidFill>
                      <a:srgbClr val="FFFFFF"/>
                    </a:solidFill>
                  </a:tcPr>
                </a:tc>
                <a:tc gridSpan="2">
                  <a:txBody>
                    <a:bodyPr/>
                    <a:lstStyle/>
                    <a:p>
                      <a:pPr algn="l" fontAlgn="t"/>
                      <a:r>
                        <a:rPr lang="en-US" sz="600" b="1" i="0" u="none" strike="noStrike">
                          <a:solidFill>
                            <a:srgbClr val="000000"/>
                          </a:solidFill>
                          <a:effectLst/>
                          <a:latin typeface="Century Gothic" panose="020B0502020202020204" pitchFamily="34" charset="0"/>
                        </a:rPr>
                        <a:t> </a:t>
                      </a:r>
                    </a:p>
                  </a:txBody>
                  <a:tcPr marL="1934" marR="1934" marT="1934" marB="0">
                    <a:lnL>
                      <a:noFill/>
                    </a:lnL>
                    <a:lnR>
                      <a:noFill/>
                    </a:lnR>
                    <a:lnT>
                      <a:noFill/>
                    </a:lnT>
                    <a:lnB>
                      <a:noFill/>
                    </a:lnB>
                    <a:solidFill>
                      <a:srgbClr val="FFFFFF"/>
                    </a:solidFill>
                  </a:tcPr>
                </a:tc>
                <a:tc hMerge="1">
                  <a:txBody>
                    <a:bodyPr/>
                    <a:lstStyle/>
                    <a:p>
                      <a:pPr algn="l" fontAlgn="t"/>
                      <a:r>
                        <a:rPr lang="en-US" sz="1400" b="1" i="0" u="none" strike="noStrike">
                          <a:solidFill>
                            <a:srgbClr val="000000"/>
                          </a:solidFill>
                          <a:effectLst/>
                          <a:latin typeface="Century Gothic" panose="020B0502020202020204" pitchFamily="34" charset="0"/>
                        </a:rPr>
                        <a:t> </a:t>
                      </a:r>
                    </a:p>
                  </a:txBody>
                  <a:tcPr marL="2579" marR="2579" marT="2579" marB="0">
                    <a:lnL>
                      <a:noFill/>
                    </a:lnL>
                    <a:lnR>
                      <a:noFill/>
                    </a:lnR>
                    <a:lnT>
                      <a:noFill/>
                    </a:lnT>
                    <a:lnB>
                      <a:noFill/>
                    </a:lnB>
                    <a:solidFill>
                      <a:srgbClr val="FFFFFF"/>
                    </a:solidFill>
                  </a:tcPr>
                </a:tc>
                <a:tc>
                  <a:txBody>
                    <a:bodyPr/>
                    <a:lstStyle/>
                    <a:p>
                      <a:pPr algn="l" fontAlgn="t"/>
                      <a:r>
                        <a:rPr lang="en-US" sz="600" b="1" i="0" u="none" strike="noStrike">
                          <a:solidFill>
                            <a:srgbClr val="000000"/>
                          </a:solidFill>
                          <a:effectLst/>
                          <a:latin typeface="Century Gothic" panose="020B0502020202020204" pitchFamily="34" charset="0"/>
                        </a:rPr>
                        <a:t> </a:t>
                      </a:r>
                    </a:p>
                  </a:txBody>
                  <a:tcPr marL="1934" marR="1934" marT="1934" marB="0">
                    <a:lnL>
                      <a:noFill/>
                    </a:lnL>
                    <a:lnR>
                      <a:noFill/>
                    </a:lnR>
                    <a:lnT>
                      <a:noFill/>
                    </a:lnT>
                    <a:lnB>
                      <a:noFill/>
                    </a:lnB>
                    <a:solidFill>
                      <a:srgbClr val="FFFFFF"/>
                    </a:solidFill>
                  </a:tcPr>
                </a:tc>
                <a:extLst>
                  <a:ext uri="{0D108BD9-81ED-4DB2-BD59-A6C34878D82A}">
                    <a16:rowId xmlns:a16="http://schemas.microsoft.com/office/drawing/2014/main" xmlns="" val="921727005"/>
                  </a:ext>
                </a:extLst>
              </a:tr>
              <a:tr h="93374">
                <a:tc vMerge="1">
                  <a:txBody>
                    <a:bodyPr/>
                    <a:lstStyle/>
                    <a:p>
                      <a:endParaRPr lang="en-US"/>
                    </a:p>
                  </a:txBody>
                  <a:tcPr/>
                </a:tc>
                <a:tc gridSpan="2">
                  <a:txBody>
                    <a:bodyPr/>
                    <a:lstStyle/>
                    <a:p>
                      <a:pPr algn="l" fontAlgn="ctr"/>
                      <a:r>
                        <a:rPr lang="en-US" sz="600" b="0" i="0" u="none" strike="noStrike" dirty="0">
                          <a:solidFill>
                            <a:srgbClr val="000000"/>
                          </a:solidFill>
                          <a:effectLst/>
                          <a:latin typeface="Century Gothic" panose="020B0502020202020204" pitchFamily="34" charset="0"/>
                        </a:rPr>
                        <a:t>Consecutive Years Missing Graduation Target</a:t>
                      </a:r>
                    </a:p>
                  </a:txBody>
                  <a:tcPr marL="17406" marR="1934" marT="1934" marB="0" anchor="ctr">
                    <a:lnL>
                      <a:noFill/>
                    </a:lnL>
                    <a:lnR>
                      <a:noFill/>
                    </a:lnR>
                    <a:lnT>
                      <a:noFill/>
                    </a:lnT>
                    <a:lnB>
                      <a:noFill/>
                    </a:lnB>
                    <a:solidFill>
                      <a:srgbClr val="FFFFFF"/>
                    </a:solidFill>
                  </a:tcPr>
                </a:tc>
                <a:tc hMerge="1">
                  <a:txBody>
                    <a:bodyPr/>
                    <a:lstStyle/>
                    <a:p>
                      <a:pPr algn="l" fontAlgn="ctr"/>
                      <a:endParaRPr lang="en-US" sz="1400" b="0" i="0" u="none" strike="noStrike">
                        <a:solidFill>
                          <a:srgbClr val="000000"/>
                        </a:solidFill>
                        <a:effectLst/>
                        <a:latin typeface="Century Gothic" panose="020B0502020202020204" pitchFamily="34" charset="0"/>
                      </a:endParaRPr>
                    </a:p>
                  </a:txBody>
                  <a:tcPr marL="23208" marR="2579" marT="2579" marB="0" anchor="ctr">
                    <a:lnL>
                      <a:noFill/>
                    </a:lnL>
                    <a:lnR>
                      <a:noFill/>
                    </a:lnR>
                    <a:lnT>
                      <a:noFill/>
                    </a:lnT>
                    <a:lnB>
                      <a:noFill/>
                    </a:lnB>
                    <a:solidFill>
                      <a:srgbClr val="FFFFFF"/>
                    </a:solidFill>
                  </a:tcPr>
                </a:tc>
                <a:tc gridSpan="2">
                  <a:txBody>
                    <a:bodyPr/>
                    <a:lstStyle/>
                    <a:p>
                      <a:pPr algn="ctr" fontAlgn="ctr"/>
                      <a:r>
                        <a:rPr lang="en-US" sz="600" b="0" i="0" u="none" strike="noStrike">
                          <a:solidFill>
                            <a:srgbClr val="000000"/>
                          </a:solidFill>
                          <a:effectLst/>
                          <a:latin typeface="Century Gothic" panose="020B0502020202020204" pitchFamily="34" charset="0"/>
                        </a:rPr>
                        <a:t>0</a:t>
                      </a:r>
                    </a:p>
                  </a:txBody>
                  <a:tcPr marL="1934" marR="1934" marT="1934" marB="0" anchor="ctr">
                    <a:lnL>
                      <a:noFill/>
                    </a:lnL>
                    <a:lnR>
                      <a:noFill/>
                    </a:lnR>
                    <a:lnT>
                      <a:noFill/>
                    </a:lnT>
                    <a:lnB>
                      <a:noFill/>
                    </a:lnB>
                    <a:solidFill>
                      <a:srgbClr val="FFFFFF"/>
                    </a:solidFill>
                  </a:tcPr>
                </a:tc>
                <a:tc hMerge="1">
                  <a:txBody>
                    <a:bodyPr/>
                    <a:lstStyle/>
                    <a:p>
                      <a:pPr algn="ctr" fontAlgn="ctr"/>
                      <a:r>
                        <a:rPr lang="en-US" sz="1400" b="0" i="0" u="none" strike="noStrike">
                          <a:solidFill>
                            <a:srgbClr val="000000"/>
                          </a:solidFill>
                          <a:effectLst/>
                          <a:latin typeface="Century Gothic" panose="020B0502020202020204" pitchFamily="34" charset="0"/>
                        </a:rPr>
                        <a:t>0</a:t>
                      </a:r>
                    </a:p>
                  </a:txBody>
                  <a:tcPr marL="2579" marR="2579" marT="2579" marB="0" anchor="ctr">
                    <a:lnL>
                      <a:noFill/>
                    </a:lnL>
                    <a:lnR>
                      <a:noFill/>
                    </a:lnR>
                    <a:lnT>
                      <a:noFill/>
                    </a:lnT>
                    <a:lnB>
                      <a:noFill/>
                    </a:lnB>
                    <a:solidFill>
                      <a:srgbClr val="FFFFFF"/>
                    </a:solidFill>
                  </a:tcPr>
                </a:tc>
                <a:tc gridSpan="2">
                  <a:txBody>
                    <a:bodyPr/>
                    <a:lstStyle/>
                    <a:p>
                      <a:pPr algn="ctr" fontAlgn="ctr"/>
                      <a:r>
                        <a:rPr lang="en-US" sz="600" b="0" i="0" u="none" strike="noStrike">
                          <a:solidFill>
                            <a:srgbClr val="000000"/>
                          </a:solidFill>
                          <a:effectLst/>
                          <a:latin typeface="Century Gothic" panose="020B0502020202020204" pitchFamily="34" charset="0"/>
                        </a:rPr>
                        <a:t>0</a:t>
                      </a:r>
                    </a:p>
                  </a:txBody>
                  <a:tcPr marL="1934" marR="1934" marT="1934" marB="0" anchor="ctr">
                    <a:lnL>
                      <a:noFill/>
                    </a:lnL>
                    <a:lnR>
                      <a:noFill/>
                    </a:lnR>
                    <a:lnT>
                      <a:noFill/>
                    </a:lnT>
                    <a:lnB>
                      <a:noFill/>
                    </a:lnB>
                    <a:solidFill>
                      <a:srgbClr val="FFFFFF"/>
                    </a:solidFill>
                  </a:tcPr>
                </a:tc>
                <a:tc hMerge="1">
                  <a:txBody>
                    <a:bodyPr/>
                    <a:lstStyle/>
                    <a:p>
                      <a:pPr algn="ctr" fontAlgn="ctr"/>
                      <a:r>
                        <a:rPr lang="en-US" sz="1400" b="0" i="0" u="none" strike="noStrike">
                          <a:solidFill>
                            <a:srgbClr val="000000"/>
                          </a:solidFill>
                          <a:effectLst/>
                          <a:latin typeface="Century Gothic" panose="020B0502020202020204" pitchFamily="34" charset="0"/>
                        </a:rPr>
                        <a:t>0</a:t>
                      </a:r>
                    </a:p>
                  </a:txBody>
                  <a:tcPr marL="2579" marR="2579" marT="2579" marB="0" anchor="ctr">
                    <a:lnL>
                      <a:noFill/>
                    </a:lnL>
                    <a:lnR>
                      <a:noFill/>
                    </a:lnR>
                    <a:lnT>
                      <a:noFill/>
                    </a:lnT>
                    <a:lnB>
                      <a:noFill/>
                    </a:lnB>
                    <a:solidFill>
                      <a:srgbClr val="FFFFFF"/>
                    </a:solidFill>
                  </a:tcPr>
                </a:tc>
                <a:tc gridSpan="2">
                  <a:txBody>
                    <a:bodyPr/>
                    <a:lstStyle/>
                    <a:p>
                      <a:pPr algn="ctr" fontAlgn="ctr"/>
                      <a:r>
                        <a:rPr lang="en-US" sz="600" b="0" i="0" u="none" strike="noStrike">
                          <a:solidFill>
                            <a:srgbClr val="000000"/>
                          </a:solidFill>
                          <a:effectLst/>
                          <a:latin typeface="Century Gothic" panose="020B0502020202020204" pitchFamily="34" charset="0"/>
                        </a:rPr>
                        <a:t>0</a:t>
                      </a:r>
                    </a:p>
                  </a:txBody>
                  <a:tcPr marL="1934" marR="1934" marT="1934" marB="0" anchor="ctr">
                    <a:lnL>
                      <a:noFill/>
                    </a:lnL>
                    <a:lnR>
                      <a:noFill/>
                    </a:lnR>
                    <a:lnT>
                      <a:noFill/>
                    </a:lnT>
                    <a:lnB>
                      <a:noFill/>
                    </a:lnB>
                    <a:solidFill>
                      <a:srgbClr val="FFFFFF"/>
                    </a:solidFill>
                  </a:tcPr>
                </a:tc>
                <a:tc hMerge="1">
                  <a:txBody>
                    <a:bodyPr/>
                    <a:lstStyle/>
                    <a:p>
                      <a:pPr algn="ctr" fontAlgn="ctr"/>
                      <a:r>
                        <a:rPr lang="en-US" sz="1400" b="0" i="0" u="none" strike="noStrike">
                          <a:solidFill>
                            <a:srgbClr val="000000"/>
                          </a:solidFill>
                          <a:effectLst/>
                          <a:latin typeface="Century Gothic" panose="020B0502020202020204" pitchFamily="34" charset="0"/>
                        </a:rPr>
                        <a:t>0</a:t>
                      </a:r>
                    </a:p>
                  </a:txBody>
                  <a:tcPr marL="2579" marR="2579" marT="2579" marB="0" anchor="ctr">
                    <a:lnL>
                      <a:noFill/>
                    </a:lnL>
                    <a:lnR>
                      <a:noFill/>
                    </a:lnR>
                    <a:lnT>
                      <a:noFill/>
                    </a:lnT>
                    <a:lnB>
                      <a:noFill/>
                    </a:lnB>
                    <a:solidFill>
                      <a:srgbClr val="FFFFFF"/>
                    </a:solidFill>
                  </a:tcPr>
                </a:tc>
                <a:tc>
                  <a:txBody>
                    <a:bodyPr/>
                    <a:lstStyle/>
                    <a:p>
                      <a:pPr algn="ctr" fontAlgn="ctr"/>
                      <a:r>
                        <a:rPr lang="en-US" sz="600" b="0" i="0" u="none" strike="noStrike">
                          <a:solidFill>
                            <a:srgbClr val="000000"/>
                          </a:solidFill>
                          <a:effectLst/>
                          <a:latin typeface="Century Gothic" panose="020B0502020202020204" pitchFamily="34" charset="0"/>
                        </a:rPr>
                        <a:t>0</a:t>
                      </a:r>
                    </a:p>
                  </a:txBody>
                  <a:tcPr marL="1934" marR="1934" marT="1934" marB="0" anchor="ctr">
                    <a:lnL>
                      <a:noFill/>
                    </a:lnL>
                    <a:lnR>
                      <a:noFill/>
                    </a:lnR>
                    <a:lnT>
                      <a:noFill/>
                    </a:lnT>
                    <a:lnB>
                      <a:noFill/>
                    </a:lnB>
                    <a:solidFill>
                      <a:srgbClr val="FFFFFF"/>
                    </a:solidFill>
                  </a:tcPr>
                </a:tc>
                <a:extLst>
                  <a:ext uri="{0D108BD9-81ED-4DB2-BD59-A6C34878D82A}">
                    <a16:rowId xmlns:a16="http://schemas.microsoft.com/office/drawing/2014/main" xmlns="" val="2433890866"/>
                  </a:ext>
                </a:extLst>
              </a:tr>
              <a:tr h="168744">
                <a:tc vMerge="1">
                  <a:txBody>
                    <a:bodyPr/>
                    <a:lstStyle/>
                    <a:p>
                      <a:endParaRPr lang="en-US"/>
                    </a:p>
                  </a:txBody>
                  <a:tcPr/>
                </a:tc>
                <a:tc gridSpan="2">
                  <a:txBody>
                    <a:bodyPr/>
                    <a:lstStyle/>
                    <a:p>
                      <a:pPr algn="l" fontAlgn="ctr"/>
                      <a:r>
                        <a:rPr lang="en-US" sz="600" b="0" i="0" u="none" strike="noStrike">
                          <a:solidFill>
                            <a:srgbClr val="000000"/>
                          </a:solidFill>
                          <a:effectLst/>
                          <a:latin typeface="Century Gothic" panose="020B0502020202020204" pitchFamily="34" charset="0"/>
                        </a:rPr>
                        <a:t> </a:t>
                      </a:r>
                    </a:p>
                  </a:txBody>
                  <a:tcPr marL="17406" marR="1934" marT="1934" marB="0" anchor="ctr">
                    <a:lnL>
                      <a:noFill/>
                    </a:lnL>
                    <a:lnR>
                      <a:noFill/>
                    </a:lnR>
                    <a:lnT>
                      <a:noFill/>
                    </a:lnT>
                    <a:lnB>
                      <a:noFill/>
                    </a:lnB>
                    <a:solidFill>
                      <a:srgbClr val="FFFFFF"/>
                    </a:solidFill>
                  </a:tcPr>
                </a:tc>
                <a:tc hMerge="1">
                  <a:txBody>
                    <a:bodyPr/>
                    <a:lstStyle/>
                    <a:p>
                      <a:pPr algn="l" fontAlgn="ctr"/>
                      <a:endParaRPr lang="en-US" sz="1400" b="0" i="0" u="none" strike="noStrike">
                        <a:solidFill>
                          <a:srgbClr val="000000"/>
                        </a:solidFill>
                        <a:effectLst/>
                        <a:latin typeface="Century Gothic" panose="020B0502020202020204" pitchFamily="34" charset="0"/>
                      </a:endParaRPr>
                    </a:p>
                  </a:txBody>
                  <a:tcPr marL="23208" marR="2579" marT="2579" marB="0" anchor="ctr">
                    <a:lnL>
                      <a:noFill/>
                    </a:lnL>
                    <a:lnR>
                      <a:noFill/>
                    </a:lnR>
                    <a:lnT>
                      <a:noFill/>
                    </a:lnT>
                    <a:lnB>
                      <a:noFill/>
                    </a:lnB>
                    <a:solidFill>
                      <a:srgbClr val="FFFFFF"/>
                    </a:solidFill>
                  </a:tcPr>
                </a:tc>
                <a:tc gridSpan="2">
                  <a:txBody>
                    <a:bodyPr/>
                    <a:lstStyle/>
                    <a:p>
                      <a:pPr algn="ctr" fontAlgn="ctr"/>
                      <a:r>
                        <a:rPr lang="en-US" sz="600" b="0" i="0" u="none" strike="noStrike" dirty="0">
                          <a:solidFill>
                            <a:srgbClr val="000000"/>
                          </a:solidFill>
                          <a:effectLst/>
                          <a:latin typeface="Century Gothic" panose="020B0502020202020204" pitchFamily="34" charset="0"/>
                        </a:rPr>
                        <a:t> </a:t>
                      </a:r>
                    </a:p>
                  </a:txBody>
                  <a:tcPr marL="1934" marR="1934" marT="1934" marB="0" anchor="ctr">
                    <a:lnL>
                      <a:noFill/>
                    </a:lnL>
                    <a:lnR>
                      <a:noFill/>
                    </a:lnR>
                    <a:lnT>
                      <a:noFill/>
                    </a:lnT>
                    <a:lnB>
                      <a:noFill/>
                    </a:lnB>
                    <a:lnTlToBr w="12700" cmpd="sng">
                      <a:noFill/>
                      <a:prstDash val="solid"/>
                    </a:lnTlToBr>
                    <a:lnBlToTr w="12700" cmpd="sng">
                      <a:noFill/>
                      <a:prstDash val="solid"/>
                    </a:lnBlToTr>
                    <a:solidFill>
                      <a:srgbClr val="FFFFFF"/>
                    </a:solidFill>
                  </a:tcPr>
                </a:tc>
                <a:tc hMerge="1">
                  <a:txBody>
                    <a:bodyPr/>
                    <a:lstStyle/>
                    <a:p>
                      <a:pPr algn="ctr" fontAlgn="ctr"/>
                      <a:r>
                        <a:rPr lang="en-US" sz="1400" b="0" i="0" u="none" strike="noStrike">
                          <a:solidFill>
                            <a:srgbClr val="000000"/>
                          </a:solidFill>
                          <a:effectLst/>
                          <a:latin typeface="Century Gothic" panose="020B0502020202020204" pitchFamily="34" charset="0"/>
                        </a:rPr>
                        <a:t> </a:t>
                      </a:r>
                    </a:p>
                  </a:txBody>
                  <a:tcPr marL="2579" marR="2579" marT="2579" marB="0" anchor="ctr">
                    <a:lnL>
                      <a:noFill/>
                    </a:lnL>
                    <a:lnR>
                      <a:noFill/>
                    </a:lnR>
                    <a:lnT>
                      <a:noFill/>
                    </a:lnT>
                    <a:lnB>
                      <a:noFill/>
                    </a:lnB>
                    <a:solidFill>
                      <a:srgbClr val="FFFFFF"/>
                    </a:solidFill>
                  </a:tcPr>
                </a:tc>
                <a:tc gridSpan="2">
                  <a:txBody>
                    <a:bodyPr/>
                    <a:lstStyle/>
                    <a:p>
                      <a:pPr algn="ctr" fontAlgn="ctr"/>
                      <a:r>
                        <a:rPr lang="en-US" sz="600" b="0" i="0" u="none" strike="noStrike" dirty="0">
                          <a:solidFill>
                            <a:srgbClr val="000000"/>
                          </a:solidFill>
                          <a:effectLst/>
                          <a:latin typeface="Century Gothic" panose="020B0502020202020204" pitchFamily="34" charset="0"/>
                        </a:rPr>
                        <a:t> </a:t>
                      </a:r>
                    </a:p>
                  </a:txBody>
                  <a:tcPr marL="1934" marR="1934" marT="1934" marB="0" anchor="ctr">
                    <a:lnL>
                      <a:noFill/>
                    </a:lnL>
                    <a:lnR>
                      <a:noFill/>
                    </a:lnR>
                    <a:lnT>
                      <a:noFill/>
                    </a:lnT>
                    <a:lnB>
                      <a:noFill/>
                    </a:lnB>
                    <a:lnTlToBr w="12700" cmpd="sng">
                      <a:noFill/>
                      <a:prstDash val="solid"/>
                    </a:lnTlToBr>
                    <a:lnBlToTr w="12700" cmpd="sng">
                      <a:noFill/>
                      <a:prstDash val="solid"/>
                    </a:lnBlToTr>
                    <a:solidFill>
                      <a:srgbClr val="FFFFFF"/>
                    </a:solidFill>
                  </a:tcPr>
                </a:tc>
                <a:tc hMerge="1">
                  <a:txBody>
                    <a:bodyPr/>
                    <a:lstStyle/>
                    <a:p>
                      <a:pPr algn="ctr" fontAlgn="ctr"/>
                      <a:r>
                        <a:rPr lang="en-US" sz="1400" b="0" i="0" u="none" strike="noStrike">
                          <a:solidFill>
                            <a:srgbClr val="000000"/>
                          </a:solidFill>
                          <a:effectLst/>
                          <a:latin typeface="Century Gothic" panose="020B0502020202020204" pitchFamily="34" charset="0"/>
                        </a:rPr>
                        <a:t> </a:t>
                      </a:r>
                    </a:p>
                  </a:txBody>
                  <a:tcPr marL="2579" marR="2579" marT="2579" marB="0" anchor="ctr">
                    <a:lnL>
                      <a:noFill/>
                    </a:lnL>
                    <a:lnR>
                      <a:noFill/>
                    </a:lnR>
                    <a:lnT>
                      <a:noFill/>
                    </a:lnT>
                    <a:lnB>
                      <a:noFill/>
                    </a:lnB>
                    <a:solidFill>
                      <a:srgbClr val="FFFFFF"/>
                    </a:solidFill>
                  </a:tcPr>
                </a:tc>
                <a:tc gridSpan="2">
                  <a:txBody>
                    <a:bodyPr/>
                    <a:lstStyle/>
                    <a:p>
                      <a:pPr algn="ctr" fontAlgn="ctr"/>
                      <a:r>
                        <a:rPr lang="en-US" sz="600" b="0" i="0" u="none" strike="noStrike">
                          <a:solidFill>
                            <a:srgbClr val="000000"/>
                          </a:solidFill>
                          <a:effectLst/>
                          <a:latin typeface="Century Gothic" panose="020B0502020202020204" pitchFamily="34" charset="0"/>
                        </a:rPr>
                        <a:t> </a:t>
                      </a:r>
                      <a:endParaRPr lang="en-US" sz="600" b="0" i="0" u="none" strike="noStrike" dirty="0">
                        <a:solidFill>
                          <a:srgbClr val="000000"/>
                        </a:solidFill>
                        <a:effectLst/>
                        <a:latin typeface="Century Gothic" panose="020B0502020202020204" pitchFamily="34" charset="0"/>
                      </a:endParaRPr>
                    </a:p>
                  </a:txBody>
                  <a:tcPr marL="1934" marR="1934" marT="1934" marB="0" anchor="ctr">
                    <a:lnL>
                      <a:noFill/>
                    </a:lnL>
                    <a:lnR>
                      <a:noFill/>
                    </a:lnR>
                    <a:lnT>
                      <a:noFill/>
                    </a:lnT>
                    <a:lnB>
                      <a:noFill/>
                    </a:lnB>
                    <a:solidFill>
                      <a:srgbClr val="FFFFFF"/>
                    </a:solidFill>
                  </a:tcPr>
                </a:tc>
                <a:tc hMerge="1">
                  <a:txBody>
                    <a:bodyPr/>
                    <a:lstStyle/>
                    <a:p>
                      <a:pPr algn="ctr" fontAlgn="ctr"/>
                      <a:r>
                        <a:rPr lang="en-US" sz="1400" b="0" i="0" u="none" strike="noStrike">
                          <a:solidFill>
                            <a:srgbClr val="000000"/>
                          </a:solidFill>
                          <a:effectLst/>
                          <a:latin typeface="Century Gothic" panose="020B0502020202020204" pitchFamily="34" charset="0"/>
                        </a:rPr>
                        <a:t> </a:t>
                      </a:r>
                    </a:p>
                  </a:txBody>
                  <a:tcPr marL="2579" marR="2579" marT="2579" marB="0" anchor="ctr">
                    <a:lnL>
                      <a:noFill/>
                    </a:lnL>
                    <a:lnR>
                      <a:noFill/>
                    </a:lnR>
                    <a:lnT>
                      <a:noFill/>
                    </a:lnT>
                    <a:lnB>
                      <a:noFill/>
                    </a:lnB>
                    <a:solidFill>
                      <a:srgbClr val="FFFFFF"/>
                    </a:solidFill>
                  </a:tcPr>
                </a:tc>
                <a:tc>
                  <a:txBody>
                    <a:bodyPr/>
                    <a:lstStyle/>
                    <a:p>
                      <a:pPr algn="ctr" fontAlgn="ctr"/>
                      <a:r>
                        <a:rPr lang="en-US" sz="600" b="0" i="0" u="none" strike="noStrike">
                          <a:solidFill>
                            <a:srgbClr val="000000"/>
                          </a:solidFill>
                          <a:effectLst/>
                          <a:latin typeface="Century Gothic" panose="020B0502020202020204" pitchFamily="34" charset="0"/>
                        </a:rPr>
                        <a:t> </a:t>
                      </a:r>
                    </a:p>
                  </a:txBody>
                  <a:tcPr marL="1934" marR="1934" marT="1934" marB="0" anchor="ctr">
                    <a:lnL>
                      <a:noFill/>
                    </a:lnL>
                    <a:lnR>
                      <a:noFill/>
                    </a:lnR>
                    <a:lnT>
                      <a:noFill/>
                    </a:lnT>
                    <a:lnB>
                      <a:noFill/>
                    </a:lnB>
                    <a:solidFill>
                      <a:srgbClr val="FFFFFF"/>
                    </a:solidFill>
                  </a:tcPr>
                </a:tc>
                <a:extLst>
                  <a:ext uri="{0D108BD9-81ED-4DB2-BD59-A6C34878D82A}">
                    <a16:rowId xmlns:a16="http://schemas.microsoft.com/office/drawing/2014/main" xmlns="" val="1139098509"/>
                  </a:ext>
                </a:extLst>
              </a:tr>
              <a:tr h="102404">
                <a:tc vMerge="1">
                  <a:txBody>
                    <a:bodyPr/>
                    <a:lstStyle/>
                    <a:p>
                      <a:endParaRPr lang="en-US"/>
                    </a:p>
                  </a:txBody>
                  <a:tcPr/>
                </a:tc>
                <a:tc gridSpan="3">
                  <a:txBody>
                    <a:bodyPr/>
                    <a:lstStyle/>
                    <a:p>
                      <a:pPr algn="l" fontAlgn="ctr"/>
                      <a:r>
                        <a:rPr lang="en-US" sz="600" b="1" i="0" u="none" strike="noStrike" dirty="0">
                          <a:solidFill>
                            <a:srgbClr val="000000"/>
                          </a:solidFill>
                          <a:effectLst/>
                          <a:latin typeface="Century Gothic" panose="020B0502020202020204" pitchFamily="34" charset="0"/>
                        </a:rPr>
                        <a:t>Multi-Year English Learner Language Proficiency Status</a:t>
                      </a:r>
                      <a:endParaRPr lang="en-US" sz="600" b="0" i="0" u="none" strike="noStrike" dirty="0">
                        <a:solidFill>
                          <a:srgbClr val="000000"/>
                        </a:solidFill>
                        <a:effectLst/>
                        <a:latin typeface="Century Gothic" panose="020B0502020202020204" pitchFamily="34" charset="0"/>
                      </a:endParaRPr>
                    </a:p>
                  </a:txBody>
                  <a:tcPr marL="1934" marR="1934" marT="1934" marB="0">
                    <a:lnL w="12700" cmpd="sng">
                      <a:noFill/>
                      <a:prstDash val="solid"/>
                    </a:lnL>
                    <a:lnR>
                      <a:noFill/>
                    </a:lnR>
                    <a:lnT>
                      <a:noFill/>
                    </a:lnT>
                    <a:lnB>
                      <a:noFill/>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endParaRPr lang="en-US"/>
                    </a:p>
                  </a:txBody>
                  <a:tcPr/>
                </a:tc>
                <a:tc gridSpan="2">
                  <a:txBody>
                    <a:bodyPr/>
                    <a:lstStyle/>
                    <a:p>
                      <a:pPr algn="ctr" fontAlgn="ctr"/>
                      <a:endParaRPr lang="en-US" sz="600" b="0" i="0" u="none" strike="noStrike" dirty="0">
                        <a:solidFill>
                          <a:srgbClr val="000000"/>
                        </a:solidFill>
                        <a:effectLst/>
                        <a:latin typeface="Century Gothic" panose="020B0502020202020204" pitchFamily="34" charset="0"/>
                      </a:endParaRPr>
                    </a:p>
                  </a:txBody>
                  <a:tcPr marL="1934" marR="1934" marT="1934" marB="0" anchor="ctr">
                    <a:lnL>
                      <a:noFill/>
                    </a:lnL>
                    <a:lnR>
                      <a:noFill/>
                    </a:lnR>
                    <a:lnT w="12700" cmpd="sng">
                      <a:noFill/>
                      <a:prstDash val="solid"/>
                    </a:lnT>
                    <a:lnB>
                      <a:noFill/>
                    </a:lnB>
                    <a:lnTlToBr w="12700" cmpd="sng">
                      <a:noFill/>
                      <a:prstDash val="solid"/>
                    </a:lnTlToBr>
                    <a:lnBlToTr w="12700" cmpd="sng">
                      <a:noFill/>
                      <a:prstDash val="solid"/>
                    </a:lnBlToTr>
                    <a:solidFill>
                      <a:srgbClr val="FFFFFF"/>
                    </a:solidFill>
                  </a:tcPr>
                </a:tc>
                <a:tc hMerge="1">
                  <a:txBody>
                    <a:bodyPr/>
                    <a:lstStyle/>
                    <a:p>
                      <a:endParaRPr lang="en-US"/>
                    </a:p>
                  </a:txBody>
                  <a:tcPr/>
                </a:tc>
                <a:tc>
                  <a:txBody>
                    <a:bodyPr/>
                    <a:lstStyle/>
                    <a:p>
                      <a:pPr algn="ctr" fontAlgn="ctr"/>
                      <a:endParaRPr lang="en-US" sz="600" b="0" i="0" u="none" strike="noStrike" dirty="0">
                        <a:solidFill>
                          <a:srgbClr val="000000"/>
                        </a:solidFill>
                        <a:effectLst/>
                        <a:latin typeface="Century Gothic" panose="020B0502020202020204" pitchFamily="34" charset="0"/>
                      </a:endParaRPr>
                    </a:p>
                  </a:txBody>
                  <a:tcPr marL="1934" marR="1934" marT="1934" marB="0" anchor="ctr">
                    <a:lnL>
                      <a:noFill/>
                    </a:lnL>
                    <a:lnR>
                      <a:noFill/>
                    </a:lnR>
                    <a:lnT w="12700" cmpd="sng">
                      <a:noFill/>
                      <a:prstDash val="solid"/>
                    </a:lnT>
                    <a:lnB>
                      <a:noFill/>
                    </a:lnB>
                    <a:lnTlToBr w="12700" cmpd="sng">
                      <a:noFill/>
                      <a:prstDash val="solid"/>
                    </a:lnTlToBr>
                    <a:lnBlToTr w="12700" cmpd="sng">
                      <a:noFill/>
                      <a:prstDash val="solid"/>
                    </a:lnBlToTr>
                    <a:solidFill>
                      <a:srgbClr val="FFFFFF"/>
                    </a:solidFill>
                  </a:tcPr>
                </a:tc>
                <a:tc gridSpan="2">
                  <a:txBody>
                    <a:bodyPr/>
                    <a:lstStyle/>
                    <a:p>
                      <a:pPr algn="ctr" fontAlgn="ctr"/>
                      <a:r>
                        <a:rPr lang="en-US" sz="600" b="1" i="0" u="none" strike="noStrike" dirty="0">
                          <a:solidFill>
                            <a:srgbClr val="000000"/>
                          </a:solidFill>
                          <a:effectLst/>
                          <a:latin typeface="Century Gothic" panose="020B0502020202020204" pitchFamily="34" charset="0"/>
                        </a:rPr>
                        <a:t> </a:t>
                      </a:r>
                      <a:endParaRPr lang="en-US" sz="600" b="0" i="0" u="none" strike="noStrike" dirty="0">
                        <a:solidFill>
                          <a:srgbClr val="000000"/>
                        </a:solidFill>
                        <a:effectLst/>
                        <a:latin typeface="Century Gothic" panose="020B0502020202020204" pitchFamily="34" charset="0"/>
                      </a:endParaRPr>
                    </a:p>
                  </a:txBody>
                  <a:tcPr marL="1934" marR="1934" marT="1934" marB="0">
                    <a:lnL w="12700" cmpd="sng">
                      <a:noFill/>
                      <a:prstDash val="solid"/>
                    </a:lnL>
                    <a:lnR>
                      <a:noFill/>
                    </a:lnR>
                    <a:lnT>
                      <a:noFill/>
                    </a:lnT>
                    <a:lnB>
                      <a:noFill/>
                    </a:lnB>
                    <a:lnTlToBr w="12700" cmpd="sng">
                      <a:noFill/>
                      <a:prstDash val="solid"/>
                    </a:lnTlToBr>
                    <a:lnBlToTr w="12700" cmpd="sng">
                      <a:noFill/>
                      <a:prstDash val="solid"/>
                    </a:lnBlToTr>
                    <a:solidFill>
                      <a:srgbClr val="FFFFFF"/>
                    </a:solidFill>
                  </a:tcPr>
                </a:tc>
                <a:tc hMerge="1">
                  <a:txBody>
                    <a:bodyPr/>
                    <a:lstStyle/>
                    <a:p>
                      <a:endParaRPr lang="en-US"/>
                    </a:p>
                  </a:txBody>
                  <a:tcPr/>
                </a:tc>
                <a:tc>
                  <a:txBody>
                    <a:bodyPr/>
                    <a:lstStyle/>
                    <a:p>
                      <a:pPr algn="ctr" fontAlgn="ctr"/>
                      <a:r>
                        <a:rPr lang="en-US" sz="600" b="1" i="0" u="none" strike="noStrike" dirty="0">
                          <a:solidFill>
                            <a:srgbClr val="000000"/>
                          </a:solidFill>
                          <a:effectLst/>
                          <a:latin typeface="Century Gothic" panose="020B0502020202020204" pitchFamily="34" charset="0"/>
                        </a:rPr>
                        <a:t> </a:t>
                      </a:r>
                      <a:endParaRPr lang="en-US" sz="600" b="0" i="0" u="none" strike="noStrike" dirty="0">
                        <a:solidFill>
                          <a:srgbClr val="000000"/>
                        </a:solidFill>
                        <a:effectLst/>
                        <a:latin typeface="Century Gothic" panose="020B0502020202020204" pitchFamily="34" charset="0"/>
                      </a:endParaRPr>
                    </a:p>
                  </a:txBody>
                  <a:tcPr marL="1934" marR="1934" marT="1934" marB="0">
                    <a:lnL>
                      <a:noFill/>
                    </a:lnL>
                    <a:lnR>
                      <a:noFill/>
                    </a:lnR>
                    <a:lnT>
                      <a:noFill/>
                    </a:lnT>
                    <a:lnB>
                      <a:noFill/>
                    </a:lnB>
                    <a:solidFill>
                      <a:srgbClr val="FFFFFF"/>
                    </a:solidFill>
                  </a:tcPr>
                </a:tc>
                <a:extLst>
                  <a:ext uri="{0D108BD9-81ED-4DB2-BD59-A6C34878D82A}">
                    <a16:rowId xmlns:a16="http://schemas.microsoft.com/office/drawing/2014/main" xmlns="" val="2720952502"/>
                  </a:ext>
                </a:extLst>
              </a:tr>
              <a:tr h="93374">
                <a:tc vMerge="1">
                  <a:txBody>
                    <a:bodyPr/>
                    <a:lstStyle/>
                    <a:p>
                      <a:endParaRPr lang="en-US"/>
                    </a:p>
                  </a:txBody>
                  <a:tcPr>
                    <a:lnT w="12700" cap="flat" cmpd="sng" algn="ctr">
                      <a:solidFill>
                        <a:srgbClr val="000000"/>
                      </a:solidFill>
                      <a:prstDash val="solid"/>
                      <a:round/>
                      <a:headEnd type="none" w="med" len="med"/>
                      <a:tailEnd type="none" w="med" len="med"/>
                    </a:lnT>
                  </a:tcPr>
                </a:tc>
                <a:tc gridSpan="3">
                  <a:txBody>
                    <a:bodyPr/>
                    <a:lstStyle/>
                    <a:p>
                      <a:pPr algn="l" fontAlgn="ctr"/>
                      <a:r>
                        <a:rPr lang="en-US" sz="600" b="0" i="0" u="none" strike="noStrike" dirty="0">
                          <a:solidFill>
                            <a:srgbClr val="000000"/>
                          </a:solidFill>
                          <a:effectLst/>
                          <a:latin typeface="Century Gothic" panose="020B0502020202020204" pitchFamily="34" charset="0"/>
                        </a:rPr>
                        <a:t> </a:t>
                      </a:r>
                    </a:p>
                  </a:txBody>
                  <a:tcPr marL="17406" marR="1934" marT="1934" marB="0" anchor="ctr">
                    <a:lnL w="12700" cmpd="sng">
                      <a:noFill/>
                      <a:prstDash val="solid"/>
                    </a:lnL>
                    <a:lnR>
                      <a:noFill/>
                    </a:lnR>
                    <a:lnT>
                      <a:noFill/>
                    </a:lnT>
                    <a:lnB>
                      <a:noFill/>
                    </a:lnB>
                    <a:lnTlToBr w="12700" cmpd="sng">
                      <a:noFill/>
                      <a:prstDash val="solid"/>
                    </a:lnTlToBr>
                    <a:lnBlToTr w="12700" cmpd="sng">
                      <a:noFill/>
                      <a:prstDash val="solid"/>
                    </a:lnBlToTr>
                    <a:solidFill>
                      <a:srgbClr val="FFFFFF"/>
                    </a:solidFill>
                  </a:tcPr>
                </a:tc>
                <a:tc hMerge="1">
                  <a:txBody>
                    <a:bodyPr/>
                    <a:lstStyle/>
                    <a:p>
                      <a:pPr algn="l" fontAlgn="ctr"/>
                      <a:endParaRPr lang="en-US" sz="1400" b="0" i="0" u="none" strike="noStrike">
                        <a:solidFill>
                          <a:srgbClr val="000000"/>
                        </a:solidFill>
                        <a:effectLst/>
                        <a:latin typeface="Century Gothic" panose="020B0502020202020204" pitchFamily="34" charset="0"/>
                      </a:endParaRPr>
                    </a:p>
                  </a:txBody>
                  <a:tcPr marL="23208" marR="2579" marT="2579" marB="0" anchor="ctr">
                    <a:lnL>
                      <a:noFill/>
                    </a:lnL>
                    <a:lnR>
                      <a:noFill/>
                    </a:lnR>
                    <a:lnT>
                      <a:noFill/>
                    </a:lnT>
                    <a:lnB>
                      <a:noFill/>
                    </a:lnB>
                    <a:solidFill>
                      <a:srgbClr val="FFFFFF"/>
                    </a:solidFill>
                  </a:tcPr>
                </a:tc>
                <a:tc hMerge="1">
                  <a:txBody>
                    <a:bodyPr/>
                    <a:lstStyle/>
                    <a:p>
                      <a:pPr algn="l" fontAlgn="ctr"/>
                      <a:endParaRPr lang="en-US" sz="1400" b="0" i="0" u="none" strike="noStrike">
                        <a:solidFill>
                          <a:srgbClr val="000000"/>
                        </a:solidFill>
                        <a:effectLst/>
                        <a:latin typeface="Century Gothic" panose="020B0502020202020204" pitchFamily="34" charset="0"/>
                      </a:endParaRPr>
                    </a:p>
                  </a:txBody>
                  <a:tcPr marL="23208" marR="2579" marT="2579" marB="0" anchor="ctr">
                    <a:lnL>
                      <a:noFill/>
                    </a:lnL>
                    <a:lnR>
                      <a:noFill/>
                    </a:lnR>
                    <a:lnT>
                      <a:noFill/>
                    </a:lnT>
                    <a:lnB>
                      <a:noFill/>
                    </a:lnB>
                    <a:solidFill>
                      <a:srgbClr val="FFFFFF"/>
                    </a:solidFill>
                  </a:tcPr>
                </a:tc>
                <a:tc gridSpan="2">
                  <a:txBody>
                    <a:bodyPr/>
                    <a:lstStyle/>
                    <a:p>
                      <a:pPr algn="ctr" fontAlgn="ctr"/>
                      <a:r>
                        <a:rPr lang="en-US" sz="600" b="0" i="0" u="none" strike="noStrike" dirty="0">
                          <a:solidFill>
                            <a:srgbClr val="000000"/>
                          </a:solidFill>
                          <a:effectLst/>
                          <a:latin typeface="Century Gothic" panose="020B0502020202020204" pitchFamily="34" charset="0"/>
                        </a:rPr>
                        <a:t> </a:t>
                      </a:r>
                    </a:p>
                  </a:txBody>
                  <a:tcPr marL="1934" marR="1934" marT="1934" marB="0" anchor="ctr">
                    <a:lnL>
                      <a:noFill/>
                    </a:lnL>
                    <a:lnR>
                      <a:noFill/>
                    </a:lnR>
                    <a:lnT>
                      <a:noFill/>
                    </a:lnT>
                    <a:lnB>
                      <a:noFill/>
                    </a:lnB>
                    <a:lnTlToBr w="12700" cmpd="sng">
                      <a:noFill/>
                      <a:prstDash val="solid"/>
                    </a:lnTlToBr>
                    <a:lnBlToTr w="12700" cmpd="sng">
                      <a:noFill/>
                      <a:prstDash val="solid"/>
                    </a:lnBlToTr>
                    <a:solidFill>
                      <a:srgbClr val="FFFFFF"/>
                    </a:solidFill>
                  </a:tcPr>
                </a:tc>
                <a:tc hMerge="1">
                  <a:txBody>
                    <a:bodyPr/>
                    <a:lstStyle/>
                    <a:p>
                      <a:pPr algn="ctr" fontAlgn="ctr"/>
                      <a:endParaRPr lang="en-US" sz="1400" b="0" i="0" u="none" strike="noStrike">
                        <a:solidFill>
                          <a:srgbClr val="000000"/>
                        </a:solidFill>
                        <a:effectLst/>
                        <a:latin typeface="Century Gothic" panose="020B0502020202020204" pitchFamily="34" charset="0"/>
                      </a:endParaRPr>
                    </a:p>
                  </a:txBody>
                  <a:tcPr marL="2579" marR="2579" marT="2579" marB="0" anchor="ctr">
                    <a:lnL>
                      <a:noFill/>
                    </a:lnL>
                    <a:lnR>
                      <a:noFill/>
                    </a:lnR>
                    <a:lnT>
                      <a:noFill/>
                    </a:lnT>
                    <a:lnB>
                      <a:noFill/>
                    </a:lnB>
                    <a:solidFill>
                      <a:srgbClr val="FFFFFF"/>
                    </a:solidFill>
                  </a:tcPr>
                </a:tc>
                <a:tc>
                  <a:txBody>
                    <a:bodyPr/>
                    <a:lstStyle/>
                    <a:p>
                      <a:pPr algn="ctr" fontAlgn="ctr"/>
                      <a:r>
                        <a:rPr lang="en-US" sz="600" b="0" i="0" u="none" strike="noStrike">
                          <a:solidFill>
                            <a:srgbClr val="000000"/>
                          </a:solidFill>
                          <a:effectLst/>
                          <a:latin typeface="Century Gothic" panose="020B0502020202020204" pitchFamily="34" charset="0"/>
                        </a:rPr>
                        <a:t> </a:t>
                      </a:r>
                    </a:p>
                  </a:txBody>
                  <a:tcPr marL="1934" marR="1934" marT="1934" marB="0" anchor="ctr">
                    <a:lnL>
                      <a:noFill/>
                    </a:lnL>
                    <a:lnR>
                      <a:noFill/>
                    </a:lnR>
                    <a:lnT>
                      <a:noFill/>
                    </a:lnT>
                    <a:lnB>
                      <a:noFill/>
                    </a:lnB>
                    <a:solidFill>
                      <a:srgbClr val="FFFFFF"/>
                    </a:solidFill>
                  </a:tcPr>
                </a:tc>
                <a:tc gridSpan="2">
                  <a:txBody>
                    <a:bodyPr/>
                    <a:lstStyle/>
                    <a:p>
                      <a:pPr algn="ctr" fontAlgn="ctr"/>
                      <a:r>
                        <a:rPr lang="en-US" sz="600" b="0" i="0" u="none" strike="noStrike" dirty="0">
                          <a:solidFill>
                            <a:srgbClr val="000000"/>
                          </a:solidFill>
                          <a:effectLst/>
                          <a:latin typeface="Century Gothic" panose="020B0502020202020204" pitchFamily="34" charset="0"/>
                        </a:rPr>
                        <a:t> </a:t>
                      </a:r>
                    </a:p>
                  </a:txBody>
                  <a:tcPr marL="1934" marR="1934" marT="1934" marB="0" anchor="ctr">
                    <a:lnL>
                      <a:noFill/>
                    </a:lnL>
                    <a:lnR>
                      <a:noFill/>
                    </a:lnR>
                    <a:lnT>
                      <a:noFill/>
                    </a:lnT>
                    <a:lnB>
                      <a:noFill/>
                    </a:lnB>
                    <a:solidFill>
                      <a:srgbClr val="FFFFFF"/>
                    </a:solidFill>
                  </a:tcPr>
                </a:tc>
                <a:tc hMerge="1">
                  <a:txBody>
                    <a:bodyPr/>
                    <a:lstStyle/>
                    <a:p>
                      <a:pPr algn="ctr" fontAlgn="ctr"/>
                      <a:r>
                        <a:rPr lang="en-US" sz="1400" b="0" i="0" u="none" strike="noStrike">
                          <a:solidFill>
                            <a:srgbClr val="000000"/>
                          </a:solidFill>
                          <a:effectLst/>
                          <a:latin typeface="Century Gothic" panose="020B0502020202020204" pitchFamily="34" charset="0"/>
                        </a:rPr>
                        <a:t> </a:t>
                      </a:r>
                    </a:p>
                  </a:txBody>
                  <a:tcPr marL="2579" marR="2579" marT="2579" marB="0" anchor="ctr">
                    <a:lnL>
                      <a:noFill/>
                    </a:lnL>
                    <a:lnR>
                      <a:noFill/>
                    </a:lnR>
                    <a:lnT>
                      <a:noFill/>
                    </a:lnT>
                    <a:lnB>
                      <a:noFill/>
                    </a:lnB>
                    <a:solidFill>
                      <a:srgbClr val="FFFFFF"/>
                    </a:solidFill>
                  </a:tcPr>
                </a:tc>
                <a:tc>
                  <a:txBody>
                    <a:bodyPr/>
                    <a:lstStyle/>
                    <a:p>
                      <a:pPr algn="ctr" fontAlgn="ctr"/>
                      <a:r>
                        <a:rPr lang="en-US" sz="600" b="0" i="0" u="none" strike="noStrike">
                          <a:solidFill>
                            <a:srgbClr val="000000"/>
                          </a:solidFill>
                          <a:effectLst/>
                          <a:latin typeface="Century Gothic" panose="020B0502020202020204" pitchFamily="34" charset="0"/>
                        </a:rPr>
                        <a:t> </a:t>
                      </a:r>
                    </a:p>
                  </a:txBody>
                  <a:tcPr marL="1934" marR="1934" marT="1934" marB="0" anchor="ctr">
                    <a:lnL>
                      <a:noFill/>
                    </a:lnL>
                    <a:lnR>
                      <a:noFill/>
                    </a:lnR>
                    <a:lnT>
                      <a:noFill/>
                    </a:lnT>
                    <a:lnB>
                      <a:noFill/>
                    </a:lnB>
                    <a:solidFill>
                      <a:srgbClr val="FFFFFF"/>
                    </a:solidFill>
                  </a:tcPr>
                </a:tc>
                <a:extLst>
                  <a:ext uri="{0D108BD9-81ED-4DB2-BD59-A6C34878D82A}">
                    <a16:rowId xmlns:a16="http://schemas.microsoft.com/office/drawing/2014/main" xmlns="" val="2729372989"/>
                  </a:ext>
                </a:extLst>
              </a:tr>
              <a:tr h="93374">
                <a:tc vMerge="1">
                  <a:txBody>
                    <a:bodyPr/>
                    <a:lstStyle/>
                    <a:p>
                      <a:endParaRPr lang="en-US"/>
                    </a:p>
                  </a:txBody>
                  <a:tcPr/>
                </a:tc>
                <a:tc gridSpan="3">
                  <a:txBody>
                    <a:bodyPr/>
                    <a:lstStyle/>
                    <a:p>
                      <a:pPr algn="l" fontAlgn="t"/>
                      <a:r>
                        <a:rPr lang="en-US" sz="600" b="1" i="0" u="none" strike="noStrike" dirty="0">
                          <a:solidFill>
                            <a:srgbClr val="000000"/>
                          </a:solidFill>
                          <a:effectLst/>
                          <a:latin typeface="Century Gothic" panose="020B0502020202020204" pitchFamily="34" charset="0"/>
                        </a:rPr>
                        <a:t>Multi-Year Student Success Status</a:t>
                      </a:r>
                    </a:p>
                  </a:txBody>
                  <a:tcPr marL="1934" marR="1934" marT="1934" marB="0">
                    <a:lnL>
                      <a:noFill/>
                    </a:lnL>
                    <a:lnR>
                      <a:noFill/>
                    </a:lnR>
                    <a:lnT>
                      <a:noFill/>
                    </a:lnT>
                    <a:lnB>
                      <a:noFill/>
                    </a:lnB>
                    <a:solidFill>
                      <a:srgbClr val="FFFFFF"/>
                    </a:solidFill>
                  </a:tcPr>
                </a:tc>
                <a:tc hMerge="1">
                  <a:txBody>
                    <a:bodyPr/>
                    <a:lstStyle/>
                    <a:p>
                      <a:pPr algn="l" fontAlgn="t"/>
                      <a:endParaRPr lang="en-US" sz="1400" b="1" i="0" u="none" strike="noStrike">
                        <a:solidFill>
                          <a:srgbClr val="000000"/>
                        </a:solidFill>
                        <a:effectLst/>
                        <a:latin typeface="Century Gothic" panose="020B0502020202020204" pitchFamily="34" charset="0"/>
                      </a:endParaRPr>
                    </a:p>
                  </a:txBody>
                  <a:tcPr marL="2579" marR="2579" marT="2579" marB="0">
                    <a:lnL>
                      <a:noFill/>
                    </a:lnL>
                    <a:lnR>
                      <a:noFill/>
                    </a:lnR>
                    <a:lnT>
                      <a:noFill/>
                    </a:lnT>
                    <a:lnB>
                      <a:noFill/>
                    </a:lnB>
                    <a:solidFill>
                      <a:srgbClr val="FFFFFF"/>
                    </a:solidFill>
                  </a:tcPr>
                </a:tc>
                <a:tc hMerge="1">
                  <a:txBody>
                    <a:bodyPr/>
                    <a:lstStyle/>
                    <a:p>
                      <a:pPr algn="l" fontAlgn="t"/>
                      <a:endParaRPr lang="en-US" sz="1400" b="1" i="0" u="none" strike="noStrike">
                        <a:solidFill>
                          <a:srgbClr val="000000"/>
                        </a:solidFill>
                        <a:effectLst/>
                        <a:latin typeface="Century Gothic" panose="020B0502020202020204" pitchFamily="34" charset="0"/>
                      </a:endParaRPr>
                    </a:p>
                  </a:txBody>
                  <a:tcPr marL="2579" marR="2579" marT="2579" marB="0">
                    <a:lnL>
                      <a:noFill/>
                    </a:lnL>
                    <a:lnR>
                      <a:noFill/>
                    </a:lnR>
                    <a:lnT>
                      <a:noFill/>
                    </a:lnT>
                    <a:lnB>
                      <a:noFill/>
                    </a:lnB>
                    <a:solidFill>
                      <a:srgbClr val="FFFFFF"/>
                    </a:solidFill>
                  </a:tcPr>
                </a:tc>
                <a:tc gridSpan="2">
                  <a:txBody>
                    <a:bodyPr/>
                    <a:lstStyle/>
                    <a:p>
                      <a:pPr algn="l" fontAlgn="t"/>
                      <a:r>
                        <a:rPr lang="en-US" sz="600" b="1" i="0" u="none" strike="noStrike" dirty="0">
                          <a:solidFill>
                            <a:srgbClr val="000000"/>
                          </a:solidFill>
                          <a:effectLst/>
                          <a:latin typeface="Century Gothic" panose="020B0502020202020204" pitchFamily="34" charset="0"/>
                        </a:rPr>
                        <a:t> </a:t>
                      </a:r>
                    </a:p>
                  </a:txBody>
                  <a:tcPr marL="1934" marR="1934" marT="1934" marB="0">
                    <a:lnL>
                      <a:noFill/>
                    </a:lnL>
                    <a:lnR>
                      <a:noFill/>
                    </a:lnR>
                    <a:lnT>
                      <a:noFill/>
                    </a:lnT>
                    <a:lnB>
                      <a:noFill/>
                    </a:lnB>
                    <a:lnTlToBr w="12700" cmpd="sng">
                      <a:noFill/>
                      <a:prstDash val="solid"/>
                    </a:lnTlToBr>
                    <a:lnBlToTr w="12700" cmpd="sng">
                      <a:noFill/>
                      <a:prstDash val="solid"/>
                    </a:lnBlToTr>
                    <a:solidFill>
                      <a:srgbClr val="FFFFFF"/>
                    </a:solidFill>
                  </a:tcPr>
                </a:tc>
                <a:tc hMerge="1">
                  <a:txBody>
                    <a:bodyPr/>
                    <a:lstStyle/>
                    <a:p>
                      <a:pPr algn="l" fontAlgn="t"/>
                      <a:endParaRPr lang="en-US" sz="1400" b="1" i="0" u="none" strike="noStrike">
                        <a:solidFill>
                          <a:srgbClr val="000000"/>
                        </a:solidFill>
                        <a:effectLst/>
                        <a:latin typeface="Century Gothic" panose="020B0502020202020204" pitchFamily="34" charset="0"/>
                      </a:endParaRPr>
                    </a:p>
                  </a:txBody>
                  <a:tcPr marL="2579" marR="2579" marT="2579" marB="0">
                    <a:lnL>
                      <a:noFill/>
                    </a:lnL>
                    <a:lnR>
                      <a:noFill/>
                    </a:lnR>
                    <a:lnT>
                      <a:noFill/>
                    </a:lnT>
                    <a:lnB>
                      <a:noFill/>
                    </a:lnB>
                    <a:solidFill>
                      <a:srgbClr val="FFFFFF"/>
                    </a:solidFill>
                  </a:tcPr>
                </a:tc>
                <a:tc>
                  <a:txBody>
                    <a:bodyPr/>
                    <a:lstStyle/>
                    <a:p>
                      <a:pPr algn="l" fontAlgn="t"/>
                      <a:r>
                        <a:rPr lang="en-US" sz="600" b="1" i="0" u="none" strike="noStrike">
                          <a:solidFill>
                            <a:srgbClr val="000000"/>
                          </a:solidFill>
                          <a:effectLst/>
                          <a:latin typeface="Century Gothic" panose="020B0502020202020204" pitchFamily="34" charset="0"/>
                        </a:rPr>
                        <a:t> </a:t>
                      </a:r>
                    </a:p>
                  </a:txBody>
                  <a:tcPr marL="1934" marR="1934" marT="1934" marB="0">
                    <a:lnL>
                      <a:noFill/>
                    </a:lnL>
                    <a:lnR>
                      <a:noFill/>
                    </a:lnR>
                    <a:lnT>
                      <a:noFill/>
                    </a:lnT>
                    <a:lnB>
                      <a:noFill/>
                    </a:lnB>
                    <a:solidFill>
                      <a:srgbClr val="FFFFFF"/>
                    </a:solidFill>
                  </a:tcPr>
                </a:tc>
                <a:tc gridSpan="2">
                  <a:txBody>
                    <a:bodyPr/>
                    <a:lstStyle/>
                    <a:p>
                      <a:pPr algn="l" fontAlgn="t"/>
                      <a:r>
                        <a:rPr lang="en-US" sz="600" b="1" i="0" u="none" strike="noStrike">
                          <a:solidFill>
                            <a:srgbClr val="000000"/>
                          </a:solidFill>
                          <a:effectLst/>
                          <a:latin typeface="Century Gothic" panose="020B0502020202020204" pitchFamily="34" charset="0"/>
                        </a:rPr>
                        <a:t> </a:t>
                      </a:r>
                    </a:p>
                  </a:txBody>
                  <a:tcPr marL="1934" marR="1934" marT="1934" marB="0">
                    <a:lnL>
                      <a:noFill/>
                    </a:lnL>
                    <a:lnR>
                      <a:noFill/>
                    </a:lnR>
                    <a:lnT>
                      <a:noFill/>
                    </a:lnT>
                    <a:lnB>
                      <a:noFill/>
                    </a:lnB>
                    <a:solidFill>
                      <a:srgbClr val="FFFFFF"/>
                    </a:solidFill>
                  </a:tcPr>
                </a:tc>
                <a:tc hMerge="1">
                  <a:txBody>
                    <a:bodyPr/>
                    <a:lstStyle/>
                    <a:p>
                      <a:pPr algn="l" fontAlgn="t"/>
                      <a:r>
                        <a:rPr lang="en-US" sz="1400" b="1" i="0" u="none" strike="noStrike">
                          <a:solidFill>
                            <a:srgbClr val="000000"/>
                          </a:solidFill>
                          <a:effectLst/>
                          <a:latin typeface="Century Gothic" panose="020B0502020202020204" pitchFamily="34" charset="0"/>
                        </a:rPr>
                        <a:t> </a:t>
                      </a:r>
                    </a:p>
                  </a:txBody>
                  <a:tcPr marL="2579" marR="2579" marT="2579" marB="0">
                    <a:lnL>
                      <a:noFill/>
                    </a:lnL>
                    <a:lnR>
                      <a:noFill/>
                    </a:lnR>
                    <a:lnT>
                      <a:noFill/>
                    </a:lnT>
                    <a:lnB>
                      <a:noFill/>
                    </a:lnB>
                    <a:solidFill>
                      <a:srgbClr val="FFFFFF"/>
                    </a:solidFill>
                  </a:tcPr>
                </a:tc>
                <a:tc>
                  <a:txBody>
                    <a:bodyPr/>
                    <a:lstStyle/>
                    <a:p>
                      <a:pPr algn="l" fontAlgn="t"/>
                      <a:r>
                        <a:rPr lang="en-US" sz="600" b="1" i="0" u="none" strike="noStrike">
                          <a:solidFill>
                            <a:srgbClr val="000000"/>
                          </a:solidFill>
                          <a:effectLst/>
                          <a:latin typeface="Century Gothic" panose="020B0502020202020204" pitchFamily="34" charset="0"/>
                        </a:rPr>
                        <a:t> </a:t>
                      </a:r>
                    </a:p>
                  </a:txBody>
                  <a:tcPr marL="1934" marR="1934" marT="1934" marB="0">
                    <a:lnL>
                      <a:noFill/>
                    </a:lnL>
                    <a:lnR>
                      <a:noFill/>
                    </a:lnR>
                    <a:lnT>
                      <a:noFill/>
                    </a:lnT>
                    <a:lnB>
                      <a:noFill/>
                    </a:lnB>
                    <a:solidFill>
                      <a:srgbClr val="FFFFFF"/>
                    </a:solidFill>
                  </a:tcPr>
                </a:tc>
                <a:extLst>
                  <a:ext uri="{0D108BD9-81ED-4DB2-BD59-A6C34878D82A}">
                    <a16:rowId xmlns:a16="http://schemas.microsoft.com/office/drawing/2014/main" xmlns="" val="2018080924"/>
                  </a:ext>
                </a:extLst>
              </a:tr>
              <a:tr h="93374">
                <a:tc vMerge="1">
                  <a:txBody>
                    <a:bodyPr/>
                    <a:lstStyle/>
                    <a:p>
                      <a:endParaRPr lang="en-US"/>
                    </a:p>
                  </a:txBody>
                  <a:tcPr/>
                </a:tc>
                <a:tc gridSpan="5">
                  <a:txBody>
                    <a:bodyPr/>
                    <a:lstStyle/>
                    <a:p>
                      <a:pPr algn="l" fontAlgn="ctr"/>
                      <a:r>
                        <a:rPr lang="en-US" sz="600" b="0" i="0" u="none" strike="noStrike" dirty="0">
                          <a:solidFill>
                            <a:srgbClr val="000000"/>
                          </a:solidFill>
                          <a:effectLst/>
                          <a:latin typeface="Century Gothic" panose="020B0502020202020204" pitchFamily="34" charset="0"/>
                        </a:rPr>
                        <a:t>Consecutive Years Missing Performance Target</a:t>
                      </a:r>
                    </a:p>
                  </a:txBody>
                  <a:tcPr marL="17406" marR="1934" marT="1934" marB="0" anchor="ctr">
                    <a:lnL>
                      <a:noFill/>
                    </a:lnL>
                    <a:lnR>
                      <a:noFill/>
                    </a:lnR>
                    <a:lnT>
                      <a:noFill/>
                    </a:lnT>
                    <a:lnB>
                      <a:noFill/>
                    </a:lnB>
                    <a:lnTlToBr w="12700" cmpd="sng">
                      <a:noFill/>
                      <a:prstDash val="solid"/>
                    </a:lnTlToBr>
                    <a:lnBlToTr w="12700" cmpd="sng">
                      <a:noFill/>
                      <a:prstDash val="solid"/>
                    </a:lnBlToTr>
                    <a:solidFill>
                      <a:srgbClr val="FFFFFF"/>
                    </a:solidFill>
                  </a:tcPr>
                </a:tc>
                <a:tc hMerge="1">
                  <a:txBody>
                    <a:bodyPr/>
                    <a:lstStyle/>
                    <a:p>
                      <a:endParaRPr lang="en-US"/>
                    </a:p>
                  </a:txBody>
                  <a:tcPr>
                    <a:lnL w="12700" cmpd="sng">
                      <a:noFill/>
                      <a:prstDash val="solid"/>
                    </a:lnL>
                    <a:lnT w="12700" cmpd="sng">
                      <a:noFill/>
                      <a:prstDash val="solid"/>
                    </a:lnT>
                  </a:tcPr>
                </a:tc>
                <a:tc hMerge="1">
                  <a:txBody>
                    <a:bodyPr/>
                    <a:lstStyle/>
                    <a:p>
                      <a:endParaRPr lang="en-US"/>
                    </a:p>
                  </a:txBody>
                  <a:tcPr/>
                </a:tc>
                <a:tc hMerge="1">
                  <a:txBody>
                    <a:bodyPr/>
                    <a:lstStyle/>
                    <a:p>
                      <a:endParaRPr lang="en-US"/>
                    </a:p>
                  </a:txBody>
                  <a:tcPr>
                    <a:lnL w="12700" cmpd="sng">
                      <a:noFill/>
                      <a:prstDash val="solid"/>
                    </a:lnL>
                    <a:lnT w="12700" cmpd="sng">
                      <a:noFill/>
                      <a:prstDash val="solid"/>
                    </a:lnT>
                  </a:tcPr>
                </a:tc>
                <a:tc hMerge="1">
                  <a:txBody>
                    <a:bodyPr/>
                    <a:lstStyle/>
                    <a:p>
                      <a:pPr algn="l" fontAlgn="ctr"/>
                      <a:endParaRPr lang="en-US" sz="1400" b="0" i="0" u="none" strike="noStrike">
                        <a:solidFill>
                          <a:srgbClr val="000000"/>
                        </a:solidFill>
                        <a:effectLst/>
                        <a:latin typeface="Century Gothic" panose="020B0502020202020204" pitchFamily="34" charset="0"/>
                      </a:endParaRPr>
                    </a:p>
                  </a:txBody>
                  <a:tcPr marL="23208" marR="2579" marT="2579" marB="0" anchor="ctr">
                    <a:lnL>
                      <a:noFill/>
                    </a:lnL>
                    <a:lnR>
                      <a:noFill/>
                    </a:lnR>
                    <a:lnT>
                      <a:noFill/>
                    </a:lnT>
                    <a:solidFill>
                      <a:srgbClr val="FFFFFF"/>
                    </a:solidFill>
                  </a:tcPr>
                </a:tc>
                <a:tc>
                  <a:txBody>
                    <a:bodyPr/>
                    <a:lstStyle/>
                    <a:p>
                      <a:pPr algn="ctr" fontAlgn="ctr"/>
                      <a:r>
                        <a:rPr lang="en-US" sz="600" b="0" i="0" u="none" strike="noStrike">
                          <a:solidFill>
                            <a:srgbClr val="000000"/>
                          </a:solidFill>
                          <a:effectLst/>
                          <a:latin typeface="Century Gothic" panose="020B0502020202020204" pitchFamily="34" charset="0"/>
                        </a:rPr>
                        <a:t> </a:t>
                      </a:r>
                    </a:p>
                  </a:txBody>
                  <a:tcPr marL="1934" marR="1934" marT="1934" marB="0" anchor="ctr">
                    <a:lnL>
                      <a:noFill/>
                    </a:lnL>
                    <a:lnR>
                      <a:noFill/>
                    </a:lnR>
                    <a:lnT>
                      <a:noFill/>
                    </a:lnT>
                    <a:lnB>
                      <a:noFill/>
                    </a:lnB>
                    <a:solidFill>
                      <a:srgbClr val="FFFFFF"/>
                    </a:solidFill>
                  </a:tcPr>
                </a:tc>
                <a:tc gridSpan="2">
                  <a:txBody>
                    <a:bodyPr/>
                    <a:lstStyle/>
                    <a:p>
                      <a:pPr algn="ctr" fontAlgn="ctr"/>
                      <a:r>
                        <a:rPr lang="en-US" sz="600" b="0" i="0" u="none" strike="noStrike">
                          <a:solidFill>
                            <a:srgbClr val="000000"/>
                          </a:solidFill>
                          <a:effectLst/>
                          <a:latin typeface="Century Gothic" panose="020B0502020202020204" pitchFamily="34" charset="0"/>
                        </a:rPr>
                        <a:t> </a:t>
                      </a:r>
                    </a:p>
                  </a:txBody>
                  <a:tcPr marL="1934" marR="1934" marT="1934" marB="0" anchor="ctr">
                    <a:lnL>
                      <a:noFill/>
                    </a:lnL>
                    <a:lnR>
                      <a:noFill/>
                    </a:lnR>
                    <a:lnT>
                      <a:noFill/>
                    </a:lnT>
                    <a:lnB>
                      <a:noFill/>
                    </a:lnB>
                    <a:solidFill>
                      <a:srgbClr val="FFFFFF"/>
                    </a:solidFill>
                  </a:tcPr>
                </a:tc>
                <a:tc hMerge="1">
                  <a:txBody>
                    <a:bodyPr/>
                    <a:lstStyle/>
                    <a:p>
                      <a:pPr algn="ctr" fontAlgn="ctr"/>
                      <a:r>
                        <a:rPr lang="en-US" sz="1400" b="0" i="0" u="none" strike="noStrike">
                          <a:solidFill>
                            <a:srgbClr val="000000"/>
                          </a:solidFill>
                          <a:effectLst/>
                          <a:latin typeface="Century Gothic" panose="020B0502020202020204" pitchFamily="34" charset="0"/>
                        </a:rPr>
                        <a:t> </a:t>
                      </a:r>
                    </a:p>
                  </a:txBody>
                  <a:tcPr marL="2579" marR="2579" marT="2579" marB="0" anchor="ctr">
                    <a:lnL>
                      <a:noFill/>
                    </a:lnL>
                    <a:lnR>
                      <a:noFill/>
                    </a:lnR>
                    <a:lnT>
                      <a:noFill/>
                    </a:lnT>
                    <a:lnB>
                      <a:noFill/>
                    </a:lnB>
                    <a:solidFill>
                      <a:srgbClr val="FFFFFF"/>
                    </a:solidFill>
                  </a:tcPr>
                </a:tc>
                <a:tc>
                  <a:txBody>
                    <a:bodyPr/>
                    <a:lstStyle/>
                    <a:p>
                      <a:pPr algn="ctr" fontAlgn="ctr"/>
                      <a:r>
                        <a:rPr lang="en-US" sz="600" b="0" i="0" u="none" strike="noStrike">
                          <a:solidFill>
                            <a:srgbClr val="000000"/>
                          </a:solidFill>
                          <a:effectLst/>
                          <a:latin typeface="Century Gothic" panose="020B0502020202020204" pitchFamily="34" charset="0"/>
                        </a:rPr>
                        <a:t> </a:t>
                      </a:r>
                    </a:p>
                  </a:txBody>
                  <a:tcPr marL="1934" marR="1934" marT="1934" marB="0" anchor="ctr">
                    <a:lnL>
                      <a:noFill/>
                    </a:lnL>
                    <a:lnR>
                      <a:noFill/>
                    </a:lnR>
                    <a:lnT>
                      <a:noFill/>
                    </a:lnT>
                    <a:lnB>
                      <a:noFill/>
                    </a:lnB>
                    <a:solidFill>
                      <a:srgbClr val="FFFFFF"/>
                    </a:solidFill>
                  </a:tcPr>
                </a:tc>
                <a:extLst>
                  <a:ext uri="{0D108BD9-81ED-4DB2-BD59-A6C34878D82A}">
                    <a16:rowId xmlns:a16="http://schemas.microsoft.com/office/drawing/2014/main" xmlns="" val="3204644421"/>
                  </a:ext>
                </a:extLst>
              </a:tr>
              <a:tr h="93374">
                <a:tc vMerge="1">
                  <a:txBody>
                    <a:bodyPr/>
                    <a:lstStyle/>
                    <a:p>
                      <a:endParaRPr lang="en-US"/>
                    </a:p>
                  </a:txBody>
                  <a:tcPr/>
                </a:tc>
                <a:tc gridSpan="3">
                  <a:txBody>
                    <a:bodyPr/>
                    <a:lstStyle/>
                    <a:p>
                      <a:pPr algn="l" fontAlgn="ctr"/>
                      <a:r>
                        <a:rPr lang="en-US" sz="600" b="0" i="0" u="none" strike="noStrike" dirty="0">
                          <a:solidFill>
                            <a:srgbClr val="000000"/>
                          </a:solidFill>
                          <a:effectLst/>
                          <a:latin typeface="Century Gothic" panose="020B0502020202020204" pitchFamily="34" charset="0"/>
                        </a:rPr>
                        <a:t> </a:t>
                      </a:r>
                    </a:p>
                  </a:txBody>
                  <a:tcPr marL="17406" marR="1934" marT="1934" marB="0" anchor="ctr">
                    <a:lnL>
                      <a:noFill/>
                    </a:lnL>
                    <a:lnR>
                      <a:noFill/>
                    </a:lnR>
                    <a:lnT>
                      <a:noFill/>
                    </a:lnT>
                    <a:lnB>
                      <a:noFill/>
                    </a:lnB>
                    <a:solidFill>
                      <a:srgbClr val="FFFFFF"/>
                    </a:solidFill>
                  </a:tcPr>
                </a:tc>
                <a:tc hMerge="1">
                  <a:txBody>
                    <a:bodyPr/>
                    <a:lstStyle/>
                    <a:p>
                      <a:pPr algn="l" fontAlgn="ctr"/>
                      <a:endParaRPr lang="en-US" sz="1400" b="0" i="0" u="none" strike="noStrike">
                        <a:solidFill>
                          <a:srgbClr val="000000"/>
                        </a:solidFill>
                        <a:effectLst/>
                        <a:latin typeface="Century Gothic" panose="020B0502020202020204" pitchFamily="34" charset="0"/>
                      </a:endParaRPr>
                    </a:p>
                  </a:txBody>
                  <a:tcPr marL="23208" marR="2579" marT="2579" marB="0" anchor="ctr">
                    <a:lnL>
                      <a:noFill/>
                    </a:lnL>
                    <a:lnR>
                      <a:noFill/>
                    </a:lnR>
                    <a:lnB>
                      <a:noFill/>
                    </a:lnB>
                    <a:solidFill>
                      <a:srgbClr val="FFFFFF"/>
                    </a:solidFill>
                  </a:tcPr>
                </a:tc>
                <a:tc hMerge="1">
                  <a:txBody>
                    <a:bodyPr/>
                    <a:lstStyle/>
                    <a:p>
                      <a:pPr algn="l" fontAlgn="ctr"/>
                      <a:endParaRPr lang="en-US" sz="1400" b="0" i="0" u="none" strike="noStrike">
                        <a:solidFill>
                          <a:srgbClr val="000000"/>
                        </a:solidFill>
                        <a:effectLst/>
                        <a:latin typeface="Century Gothic" panose="020B0502020202020204" pitchFamily="34" charset="0"/>
                      </a:endParaRPr>
                    </a:p>
                  </a:txBody>
                  <a:tcPr marL="23208" marR="2579" marT="2579" marB="0" anchor="ctr">
                    <a:lnL>
                      <a:noFill/>
                    </a:lnL>
                    <a:lnR>
                      <a:noFill/>
                    </a:lnR>
                    <a:lnT>
                      <a:noFill/>
                    </a:lnT>
                    <a:lnB>
                      <a:noFill/>
                    </a:lnB>
                    <a:solidFill>
                      <a:srgbClr val="FFFFFF"/>
                    </a:solidFill>
                  </a:tcPr>
                </a:tc>
                <a:tc gridSpan="2">
                  <a:txBody>
                    <a:bodyPr/>
                    <a:lstStyle/>
                    <a:p>
                      <a:pPr algn="ctr" fontAlgn="ctr"/>
                      <a:r>
                        <a:rPr lang="en-US" sz="600" b="0" i="0" u="none" strike="noStrike" dirty="0">
                          <a:solidFill>
                            <a:srgbClr val="000000"/>
                          </a:solidFill>
                          <a:effectLst/>
                          <a:latin typeface="Century Gothic" panose="020B0502020202020204" pitchFamily="34" charset="0"/>
                        </a:rPr>
                        <a:t> </a:t>
                      </a:r>
                    </a:p>
                  </a:txBody>
                  <a:tcPr marL="1934" marR="1934" marT="1934" marB="0" anchor="ctr">
                    <a:lnL>
                      <a:noFill/>
                    </a:lnL>
                    <a:lnR>
                      <a:noFill/>
                    </a:lnR>
                    <a:lnT w="12700" cmpd="sng">
                      <a:noFill/>
                      <a:prstDash val="solid"/>
                    </a:lnT>
                    <a:lnB>
                      <a:noFill/>
                    </a:lnB>
                    <a:lnTlToBr w="12700" cmpd="sng">
                      <a:noFill/>
                      <a:prstDash val="solid"/>
                    </a:lnTlToBr>
                    <a:lnBlToTr w="12700" cmpd="sng">
                      <a:noFill/>
                      <a:prstDash val="solid"/>
                    </a:lnBlToTr>
                    <a:solidFill>
                      <a:srgbClr val="FFFFFF"/>
                    </a:solidFill>
                  </a:tcPr>
                </a:tc>
                <a:tc hMerge="1">
                  <a:txBody>
                    <a:bodyPr/>
                    <a:lstStyle/>
                    <a:p>
                      <a:pPr algn="ctr" fontAlgn="ctr"/>
                      <a:endParaRPr lang="en-US" sz="1400" b="0" i="0" u="none" strike="noStrike">
                        <a:solidFill>
                          <a:srgbClr val="000000"/>
                        </a:solidFill>
                        <a:effectLst/>
                        <a:latin typeface="Century Gothic" panose="020B0502020202020204" pitchFamily="34" charset="0"/>
                      </a:endParaRPr>
                    </a:p>
                  </a:txBody>
                  <a:tcPr marL="2579" marR="2579" marT="2579" marB="0" anchor="ctr">
                    <a:lnL>
                      <a:noFill/>
                    </a:lnL>
                    <a:lnR>
                      <a:noFill/>
                    </a:lnR>
                    <a:lnB>
                      <a:noFill/>
                    </a:lnB>
                    <a:solidFill>
                      <a:srgbClr val="FFFFFF"/>
                    </a:solidFill>
                  </a:tcPr>
                </a:tc>
                <a:tc>
                  <a:txBody>
                    <a:bodyPr/>
                    <a:lstStyle/>
                    <a:p>
                      <a:pPr algn="ctr" fontAlgn="ctr"/>
                      <a:r>
                        <a:rPr lang="en-US" sz="600" b="0" i="0" u="none" strike="noStrike">
                          <a:solidFill>
                            <a:srgbClr val="000000"/>
                          </a:solidFill>
                          <a:effectLst/>
                          <a:latin typeface="Century Gothic" panose="020B0502020202020204" pitchFamily="34" charset="0"/>
                        </a:rPr>
                        <a:t> </a:t>
                      </a:r>
                    </a:p>
                  </a:txBody>
                  <a:tcPr marL="1934" marR="1934" marT="1934" marB="0" anchor="ctr">
                    <a:lnL>
                      <a:noFill/>
                    </a:lnL>
                    <a:lnR>
                      <a:noFill/>
                    </a:lnR>
                    <a:lnT>
                      <a:noFill/>
                    </a:lnT>
                    <a:lnB>
                      <a:noFill/>
                    </a:lnB>
                    <a:solidFill>
                      <a:srgbClr val="FFFFFF"/>
                    </a:solidFill>
                  </a:tcPr>
                </a:tc>
                <a:tc gridSpan="2">
                  <a:txBody>
                    <a:bodyPr/>
                    <a:lstStyle/>
                    <a:p>
                      <a:pPr algn="ctr" fontAlgn="ctr"/>
                      <a:r>
                        <a:rPr lang="en-US" sz="600" b="0" i="0" u="none" strike="noStrike" dirty="0">
                          <a:solidFill>
                            <a:srgbClr val="000000"/>
                          </a:solidFill>
                          <a:effectLst/>
                          <a:latin typeface="Century Gothic" panose="020B0502020202020204" pitchFamily="34" charset="0"/>
                        </a:rPr>
                        <a:t> </a:t>
                      </a:r>
                    </a:p>
                  </a:txBody>
                  <a:tcPr marL="1934" marR="1934" marT="1934" marB="0" anchor="ctr">
                    <a:lnL>
                      <a:noFill/>
                    </a:lnL>
                    <a:lnR>
                      <a:noFill/>
                    </a:lnR>
                    <a:lnT>
                      <a:noFill/>
                    </a:lnT>
                    <a:lnB>
                      <a:noFill/>
                    </a:lnB>
                    <a:solidFill>
                      <a:srgbClr val="FFFFFF"/>
                    </a:solidFill>
                  </a:tcPr>
                </a:tc>
                <a:tc hMerge="1">
                  <a:txBody>
                    <a:bodyPr/>
                    <a:lstStyle/>
                    <a:p>
                      <a:pPr algn="ctr" fontAlgn="ctr"/>
                      <a:r>
                        <a:rPr lang="en-US" sz="1400" b="0" i="0" u="none" strike="noStrike">
                          <a:solidFill>
                            <a:srgbClr val="000000"/>
                          </a:solidFill>
                          <a:effectLst/>
                          <a:latin typeface="Century Gothic" panose="020B0502020202020204" pitchFamily="34" charset="0"/>
                        </a:rPr>
                        <a:t> </a:t>
                      </a:r>
                    </a:p>
                  </a:txBody>
                  <a:tcPr marL="2579" marR="2579" marT="2579" marB="0" anchor="ctr">
                    <a:lnL>
                      <a:noFill/>
                    </a:lnL>
                    <a:lnR>
                      <a:noFill/>
                    </a:lnR>
                    <a:lnT>
                      <a:noFill/>
                    </a:lnT>
                    <a:lnB>
                      <a:noFill/>
                    </a:lnB>
                    <a:solidFill>
                      <a:srgbClr val="FFFFFF"/>
                    </a:solidFill>
                  </a:tcPr>
                </a:tc>
                <a:tc>
                  <a:txBody>
                    <a:bodyPr/>
                    <a:lstStyle/>
                    <a:p>
                      <a:pPr algn="ctr" fontAlgn="ctr"/>
                      <a:r>
                        <a:rPr lang="en-US" sz="600" b="0" i="0" u="none" strike="noStrike">
                          <a:solidFill>
                            <a:srgbClr val="000000"/>
                          </a:solidFill>
                          <a:effectLst/>
                          <a:latin typeface="Century Gothic" panose="020B0502020202020204" pitchFamily="34" charset="0"/>
                        </a:rPr>
                        <a:t> </a:t>
                      </a:r>
                    </a:p>
                  </a:txBody>
                  <a:tcPr marL="1934" marR="1934" marT="1934" marB="0" anchor="ctr">
                    <a:lnL>
                      <a:noFill/>
                    </a:lnL>
                    <a:lnR>
                      <a:noFill/>
                    </a:lnR>
                    <a:lnT>
                      <a:noFill/>
                    </a:lnT>
                    <a:lnB>
                      <a:noFill/>
                    </a:lnB>
                    <a:solidFill>
                      <a:srgbClr val="FFFFFF"/>
                    </a:solidFill>
                  </a:tcPr>
                </a:tc>
                <a:extLst>
                  <a:ext uri="{0D108BD9-81ED-4DB2-BD59-A6C34878D82A}">
                    <a16:rowId xmlns:a16="http://schemas.microsoft.com/office/drawing/2014/main" xmlns="" val="627428136"/>
                  </a:ext>
                </a:extLst>
              </a:tr>
              <a:tr h="127239">
                <a:tc vMerge="1">
                  <a:txBody>
                    <a:bodyPr/>
                    <a:lstStyle/>
                    <a:p>
                      <a:endParaRPr lang="en-US"/>
                    </a:p>
                  </a:txBody>
                  <a:tcPr/>
                </a:tc>
                <a:tc gridSpan="9">
                  <a:txBody>
                    <a:bodyPr/>
                    <a:lstStyle/>
                    <a:p>
                      <a:pPr algn="l" fontAlgn="b"/>
                      <a:r>
                        <a:rPr lang="en-US" sz="600" b="0" i="0" u="none" strike="noStrike" dirty="0">
                          <a:solidFill>
                            <a:srgbClr val="000000"/>
                          </a:solidFill>
                          <a:effectLst/>
                          <a:latin typeface="Century Gothic" panose="020B0502020202020204" pitchFamily="34" charset="0"/>
                        </a:rPr>
                        <a:t>STAAR Grade 3- 8 Reading and Mathematics Performance (at or above Meets Grade Level Standard) (Elementary and Middle Schools)</a:t>
                      </a:r>
                    </a:p>
                  </a:txBody>
                  <a:tcPr marL="17406" marR="1934" marT="1934" marB="0" anchor="b">
                    <a:lnL>
                      <a:noFill/>
                    </a:lnL>
                    <a:lnR>
                      <a:noFill/>
                    </a:lnR>
                    <a:lnT>
                      <a:noFill/>
                    </a:lnT>
                    <a:lnB>
                      <a:noFill/>
                    </a:lnB>
                    <a:lnTlToBr w="12700" cmpd="sng">
                      <a:noFill/>
                      <a:prstDash val="solid"/>
                    </a:lnTlToBr>
                    <a:lnBlToTr w="12700" cmpd="sng">
                      <a:noFill/>
                      <a:prstDash val="solid"/>
                    </a:lnBlToTr>
                  </a:tcPr>
                </a:tc>
                <a:tc hMerge="1">
                  <a:txBody>
                    <a:bodyPr/>
                    <a:lstStyle/>
                    <a:p>
                      <a:endParaRPr lang="en-US"/>
                    </a:p>
                  </a:txBody>
                  <a:tcPr>
                    <a:lnL w="12700" cmpd="sng">
                      <a:noFill/>
                      <a:prstDash val="solid"/>
                    </a:lnL>
                    <a:lnT w="12700" cmpd="sng">
                      <a:noFill/>
                      <a:prstDash val="solid"/>
                    </a:lnT>
                  </a:tcPr>
                </a:tc>
                <a:tc hMerge="1">
                  <a:txBody>
                    <a:bodyPr/>
                    <a:lstStyle/>
                    <a:p>
                      <a:endParaRPr lang="en-US"/>
                    </a:p>
                  </a:txBody>
                  <a:tcPr/>
                </a:tc>
                <a:tc hMerge="1">
                  <a:txBody>
                    <a:bodyPr/>
                    <a:lstStyle/>
                    <a:p>
                      <a:endParaRPr lang="en-US"/>
                    </a:p>
                  </a:txBody>
                  <a:tcPr>
                    <a:lnL w="12700" cmpd="sng">
                      <a:noFill/>
                      <a:prstDash val="solid"/>
                    </a:lnL>
                    <a:lnT w="12700" cmpd="sng">
                      <a:noFill/>
                      <a:prstDash val="solid"/>
                    </a:lnT>
                  </a:tcPr>
                </a:tc>
                <a:tc hMerge="1">
                  <a:txBody>
                    <a:bodyPr/>
                    <a:lstStyle/>
                    <a:p>
                      <a:endParaRPr lang="en-US"/>
                    </a:p>
                  </a:txBody>
                  <a:tcPr/>
                </a:tc>
                <a:tc hMerge="1">
                  <a:txBody>
                    <a:bodyPr/>
                    <a:lstStyle/>
                    <a:p>
                      <a:endParaRPr lang="en-US"/>
                    </a:p>
                  </a:txBody>
                  <a:tcPr>
                    <a:lnL w="12700" cmpd="sng">
                      <a:noFill/>
                      <a:prstDash val="solid"/>
                    </a:lnL>
                    <a:lnT w="12700" cmpd="sng">
                      <a:noFill/>
                      <a:prstDash val="solid"/>
                    </a:lnT>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4174432158"/>
                  </a:ext>
                </a:extLst>
              </a:tr>
              <a:tr h="93374">
                <a:tc rowSpan="4">
                  <a:txBody>
                    <a:bodyPr/>
                    <a:lstStyle/>
                    <a:p>
                      <a:endParaRPr lang="en-US" sz="1400" dirty="0"/>
                    </a:p>
                  </a:txBody>
                  <a:tcPr marL="68580" marR="68580" marT="34290" marB="34290">
                    <a:lnL w="12700" cmpd="sng">
                      <a:noFill/>
                      <a:prstDash val="solid"/>
                    </a:lnL>
                    <a:lnR w="12700" cmpd="sng">
                      <a:noFill/>
                      <a:prstDash val="soli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699"/>
                    </a:solidFill>
                  </a:tcPr>
                </a:tc>
                <a:tc gridSpan="9">
                  <a:txBody>
                    <a:bodyPr/>
                    <a:lstStyle/>
                    <a:p>
                      <a:pPr algn="l" fontAlgn="b"/>
                      <a:r>
                        <a:rPr lang="en-US" sz="600" b="0" i="0" u="none" strike="noStrike" dirty="0">
                          <a:solidFill>
                            <a:srgbClr val="000000"/>
                          </a:solidFill>
                          <a:effectLst/>
                          <a:latin typeface="Century Gothic" panose="020B0502020202020204" pitchFamily="34" charset="0"/>
                        </a:rPr>
                        <a:t>Mathematics</a:t>
                      </a:r>
                    </a:p>
                  </a:txBody>
                  <a:tcPr marL="52218" marR="1934" marT="1934" marB="0" anchor="b">
                    <a:lnL w="12700" cmpd="sng">
                      <a:noFill/>
                      <a:prstDash val="solid"/>
                    </a:lnL>
                    <a:lnR>
                      <a:noFill/>
                    </a:lnR>
                    <a:lnT>
                      <a:noFill/>
                    </a:lnT>
                    <a:lnB>
                      <a:noFill/>
                    </a:lnB>
                  </a:tcPr>
                </a:tc>
                <a:tc hMerge="1">
                  <a:txBody>
                    <a:bodyPr/>
                    <a:lstStyle/>
                    <a:p>
                      <a:pPr algn="ctr" fontAlgn="b"/>
                      <a:r>
                        <a:rPr lang="en-US" sz="800" b="0" i="0" u="none" strike="noStrike" dirty="0">
                          <a:solidFill>
                            <a:srgbClr val="000000"/>
                          </a:solidFill>
                          <a:effectLst/>
                          <a:latin typeface="Century Gothic" panose="020B0502020202020204" pitchFamily="34" charset="0"/>
                        </a:rPr>
                        <a:t>0</a:t>
                      </a:r>
                      <a:endParaRPr lang="en-US" sz="1400" b="0" i="0" u="none" strike="noStrike" dirty="0">
                        <a:solidFill>
                          <a:srgbClr val="000000"/>
                        </a:solidFill>
                        <a:effectLst/>
                        <a:latin typeface="Century Gothic" panose="020B0502020202020204" pitchFamily="34" charset="0"/>
                      </a:endParaRPr>
                    </a:p>
                  </a:txBody>
                  <a:tcPr marL="2579" marR="2579" marT="2579" marB="0" anchor="ctr">
                    <a:lnL>
                      <a:noFill/>
                    </a:lnL>
                    <a:lnR>
                      <a:noFill/>
                    </a:lnR>
                    <a:lnT>
                      <a:noFill/>
                    </a:lnT>
                    <a:lnB>
                      <a:noFill/>
                    </a:lnB>
                    <a:solidFill>
                      <a:srgbClr val="FFFFFF"/>
                    </a:solidFill>
                  </a:tcPr>
                </a:tc>
                <a:tc hMerge="1">
                  <a:txBody>
                    <a:bodyPr/>
                    <a:lstStyle/>
                    <a:p>
                      <a:pPr algn="ctr" fontAlgn="b"/>
                      <a:r>
                        <a:rPr lang="en-US" sz="800" b="0" i="0" u="none" strike="noStrike">
                          <a:solidFill>
                            <a:srgbClr val="000000"/>
                          </a:solidFill>
                          <a:effectLst/>
                          <a:latin typeface="Century Gothic" panose="020B0502020202020204" pitchFamily="34" charset="0"/>
                        </a:rPr>
                        <a:t>0</a:t>
                      </a:r>
                      <a:endParaRPr lang="en-US" sz="1400" b="0" i="0" u="none" strike="noStrike" dirty="0">
                        <a:solidFill>
                          <a:srgbClr val="000000"/>
                        </a:solidFill>
                        <a:effectLst/>
                        <a:latin typeface="Century Gothic" panose="020B0502020202020204" pitchFamily="34" charset="0"/>
                      </a:endParaRPr>
                    </a:p>
                  </a:txBody>
                  <a:tcPr marL="2579" marR="2579" marT="2579" marB="0" anchor="ctr">
                    <a:lnL>
                      <a:noFill/>
                    </a:lnL>
                    <a:lnR>
                      <a:noFill/>
                    </a:lnR>
                    <a:lnT>
                      <a:noFill/>
                    </a:lnT>
                    <a:lnB>
                      <a:noFill/>
                    </a:lnB>
                    <a:solidFill>
                      <a:srgbClr val="FFFFFF"/>
                    </a:solidFill>
                  </a:tcPr>
                </a:tc>
                <a:tc hMerge="1">
                  <a:txBody>
                    <a:bodyPr/>
                    <a:lstStyle/>
                    <a:p>
                      <a:pPr algn="ctr" fontAlgn="ctr"/>
                      <a:r>
                        <a:rPr lang="en-US" sz="800" b="0" i="0" u="none" strike="noStrike">
                          <a:solidFill>
                            <a:srgbClr val="000000"/>
                          </a:solidFill>
                          <a:effectLst/>
                          <a:latin typeface="Century Gothic" panose="020B0502020202020204" pitchFamily="34" charset="0"/>
                        </a:rPr>
                        <a:t>0</a:t>
                      </a:r>
                    </a:p>
                  </a:txBody>
                  <a:tcPr marL="2579" marR="2579" marT="2579" marB="0" anchor="ctr">
                    <a:lnL>
                      <a:noFill/>
                    </a:lnL>
                    <a:lnR>
                      <a:noFill/>
                    </a:lnR>
                    <a:lnT>
                      <a:noFill/>
                    </a:lnT>
                    <a:lnB>
                      <a:noFill/>
                    </a:lnB>
                    <a:solidFill>
                      <a:srgbClr val="FFFFFF"/>
                    </a:solidFill>
                  </a:tcPr>
                </a:tc>
                <a:tc hMerge="1">
                  <a:txBody>
                    <a:bodyPr/>
                    <a:lstStyle/>
                    <a:p>
                      <a:pPr algn="ctr" fontAlgn="ctr"/>
                      <a:r>
                        <a:rPr lang="en-US" sz="800" b="0" i="0" u="none" strike="noStrike">
                          <a:solidFill>
                            <a:srgbClr val="000000"/>
                          </a:solidFill>
                          <a:effectLst/>
                          <a:latin typeface="Century Gothic" panose="020B0502020202020204" pitchFamily="34" charset="0"/>
                        </a:rPr>
                        <a:t>0</a:t>
                      </a:r>
                      <a:endParaRPr lang="en-US" sz="1400" b="0" i="0" u="none" strike="noStrike">
                        <a:solidFill>
                          <a:srgbClr val="000000"/>
                        </a:solidFill>
                        <a:effectLst/>
                        <a:latin typeface="Century Gothic" panose="020B0502020202020204" pitchFamily="34" charset="0"/>
                      </a:endParaRPr>
                    </a:p>
                  </a:txBody>
                  <a:tcPr marL="2579" marR="2579" marT="2579" marB="0" anchor="ctr">
                    <a:lnL>
                      <a:noFill/>
                    </a:lnL>
                    <a:lnR>
                      <a:noFill/>
                    </a:lnR>
                    <a:lnT>
                      <a:noFill/>
                    </a:lnT>
                    <a:lnB>
                      <a:noFill/>
                    </a:lnB>
                    <a:solidFill>
                      <a:srgbClr val="FFFFFF"/>
                    </a:solidFill>
                  </a:tcPr>
                </a:tc>
                <a:tc hMerge="1">
                  <a:txBody>
                    <a:bodyPr/>
                    <a:lstStyle/>
                    <a:p>
                      <a:pPr algn="ctr" fontAlgn="ctr"/>
                      <a:r>
                        <a:rPr lang="en-US" sz="800" b="0" i="0" u="none" strike="noStrike">
                          <a:solidFill>
                            <a:srgbClr val="000000"/>
                          </a:solidFill>
                          <a:effectLst/>
                          <a:latin typeface="Century Gothic" panose="020B0502020202020204" pitchFamily="34" charset="0"/>
                        </a:rPr>
                        <a:t>0</a:t>
                      </a:r>
                    </a:p>
                  </a:txBody>
                  <a:tcPr marL="2579" marR="2579" marT="2579" marB="0" anchor="ctr">
                    <a:lnL>
                      <a:noFill/>
                    </a:lnL>
                    <a:lnR>
                      <a:noFill/>
                    </a:lnR>
                    <a:lnT>
                      <a:noFill/>
                    </a:lnT>
                    <a:lnB>
                      <a:noFill/>
                    </a:lnB>
                    <a:solidFill>
                      <a:srgbClr val="FFFFFF"/>
                    </a:solidFill>
                  </a:tcPr>
                </a:tc>
                <a:tc hMerge="1">
                  <a:txBody>
                    <a:bodyPr/>
                    <a:lstStyle/>
                    <a:p>
                      <a:pPr algn="ctr" fontAlgn="ctr"/>
                      <a:endParaRPr lang="en-US" sz="1400" b="0" i="0" u="none" strike="noStrike">
                        <a:solidFill>
                          <a:srgbClr val="000000"/>
                        </a:solidFill>
                        <a:effectLst/>
                        <a:latin typeface="Century Gothic" panose="020B0502020202020204" pitchFamily="34" charset="0"/>
                      </a:endParaRPr>
                    </a:p>
                  </a:txBody>
                  <a:tcPr marL="2579" marR="2579" marT="2579" marB="0" anchor="ctr">
                    <a:lnL>
                      <a:noFill/>
                    </a:lnL>
                    <a:lnR>
                      <a:noFill/>
                    </a:lnR>
                    <a:lnT>
                      <a:noFill/>
                    </a:lnT>
                    <a:lnB>
                      <a:noFill/>
                    </a:lnB>
                    <a:solidFill>
                      <a:srgbClr val="FFFFFF"/>
                    </a:solidFill>
                  </a:tcPr>
                </a:tc>
                <a:tc hMerge="1">
                  <a:txBody>
                    <a:bodyPr/>
                    <a:lstStyle/>
                    <a:p>
                      <a:pPr algn="ctr" fontAlgn="ctr"/>
                      <a:r>
                        <a:rPr lang="en-US" sz="800" b="0" i="0" u="none" strike="noStrike">
                          <a:solidFill>
                            <a:srgbClr val="000000"/>
                          </a:solidFill>
                          <a:effectLst/>
                          <a:latin typeface="Century Gothic" panose="020B0502020202020204" pitchFamily="34" charset="0"/>
                        </a:rPr>
                        <a:t>0</a:t>
                      </a:r>
                    </a:p>
                  </a:txBody>
                  <a:tcPr marL="2579" marR="2579" marT="2579" marB="0" anchor="ctr">
                    <a:lnL>
                      <a:noFill/>
                    </a:lnL>
                    <a:lnR>
                      <a:noFill/>
                    </a:lnR>
                    <a:lnT>
                      <a:noFill/>
                    </a:lnT>
                    <a:lnB>
                      <a:noFill/>
                    </a:lnB>
                    <a:solidFill>
                      <a:srgbClr val="FFFFFF"/>
                    </a:solidFill>
                  </a:tcPr>
                </a:tc>
                <a:tc hMerge="1">
                  <a:txBody>
                    <a:bodyPr/>
                    <a:lstStyle/>
                    <a:p>
                      <a:pPr algn="ctr" fontAlgn="ctr"/>
                      <a:r>
                        <a:rPr lang="en-US" sz="800" b="0" i="0" u="none" strike="noStrike">
                          <a:solidFill>
                            <a:srgbClr val="000000"/>
                          </a:solidFill>
                          <a:effectLst/>
                          <a:latin typeface="Century Gothic" panose="020B0502020202020204" pitchFamily="34" charset="0"/>
                        </a:rPr>
                        <a:t>0</a:t>
                      </a:r>
                    </a:p>
                  </a:txBody>
                  <a:tcPr marL="2579" marR="2579" marT="2579" marB="0" anchor="ctr">
                    <a:lnL>
                      <a:noFill/>
                    </a:lnL>
                    <a:lnR>
                      <a:noFill/>
                    </a:lnR>
                    <a:lnT>
                      <a:noFill/>
                    </a:lnT>
                    <a:lnB>
                      <a:noFill/>
                    </a:lnB>
                    <a:solidFill>
                      <a:srgbClr val="FFFFFF"/>
                    </a:solidFill>
                  </a:tcPr>
                </a:tc>
                <a:extLst>
                  <a:ext uri="{0D108BD9-81ED-4DB2-BD59-A6C34878D82A}">
                    <a16:rowId xmlns:a16="http://schemas.microsoft.com/office/drawing/2014/main" xmlns="" val="3218039292"/>
                  </a:ext>
                </a:extLst>
              </a:tr>
              <a:tr h="93374">
                <a:tc vMerge="1">
                  <a:txBody>
                    <a:bodyPr/>
                    <a:lstStyle/>
                    <a:p>
                      <a:endParaRPr lang="en-US"/>
                    </a:p>
                  </a:txBody>
                  <a:tcPr/>
                </a:tc>
                <a:tc gridSpan="2">
                  <a:txBody>
                    <a:bodyPr/>
                    <a:lstStyle/>
                    <a:p>
                      <a:pPr algn="l" fontAlgn="b"/>
                      <a:r>
                        <a:rPr lang="en-US" sz="600" b="0" i="0" u="none" strike="noStrike">
                          <a:solidFill>
                            <a:srgbClr val="000000"/>
                          </a:solidFill>
                          <a:effectLst/>
                          <a:latin typeface="Century Gothic" panose="020B0502020202020204" pitchFamily="34" charset="0"/>
                        </a:rPr>
                        <a:t>Reading</a:t>
                      </a:r>
                      <a:endParaRPr lang="en-US" sz="600" b="0" i="0" u="none" strike="noStrike" dirty="0">
                        <a:solidFill>
                          <a:srgbClr val="000000"/>
                        </a:solidFill>
                        <a:effectLst/>
                        <a:latin typeface="Century Gothic" panose="020B0502020202020204" pitchFamily="34" charset="0"/>
                      </a:endParaRPr>
                    </a:p>
                  </a:txBody>
                  <a:tcPr marL="52218" marR="1934" marT="1934" marB="0" anchor="b">
                    <a:lnL>
                      <a:noFill/>
                    </a:lnL>
                    <a:lnR>
                      <a:noFill/>
                    </a:lnR>
                    <a:lnT>
                      <a:noFill/>
                    </a:lnT>
                    <a:lnB>
                      <a:noFill/>
                    </a:lnB>
                  </a:tcPr>
                </a:tc>
                <a:tc hMerge="1">
                  <a:txBody>
                    <a:bodyPr/>
                    <a:lstStyle/>
                    <a:p>
                      <a:endParaRPr lang="en-US"/>
                    </a:p>
                  </a:txBody>
                  <a:tcPr/>
                </a:tc>
                <a:tc gridSpan="2">
                  <a:txBody>
                    <a:bodyPr/>
                    <a:lstStyle/>
                    <a:p>
                      <a:pPr algn="ctr" fontAlgn="b"/>
                      <a:r>
                        <a:rPr lang="en-US" sz="600" b="0" i="0" u="none" strike="noStrike">
                          <a:solidFill>
                            <a:srgbClr val="000000"/>
                          </a:solidFill>
                          <a:effectLst/>
                          <a:latin typeface="Century Gothic" panose="020B0502020202020204" pitchFamily="34" charset="0"/>
                        </a:rPr>
                        <a:t>0</a:t>
                      </a:r>
                      <a:endParaRPr lang="en-US" sz="1100" b="0" i="0" u="none" strike="noStrike" dirty="0">
                        <a:solidFill>
                          <a:srgbClr val="000000"/>
                        </a:solidFill>
                        <a:effectLst/>
                        <a:latin typeface="Century Gothic" panose="020B0502020202020204" pitchFamily="34" charset="0"/>
                      </a:endParaRPr>
                    </a:p>
                  </a:txBody>
                  <a:tcPr marL="1934" marR="1934" marT="1934" marB="0" anchor="ctr">
                    <a:lnL>
                      <a:noFill/>
                    </a:lnL>
                    <a:lnR>
                      <a:noFill/>
                    </a:lnR>
                    <a:lnT w="12700" cmpd="sng">
                      <a:noFill/>
                      <a:prstDash val="solid"/>
                    </a:lnT>
                    <a:lnB>
                      <a:noFill/>
                    </a:lnB>
                    <a:solidFill>
                      <a:srgbClr val="FFFFFF"/>
                    </a:solidFill>
                  </a:tcPr>
                </a:tc>
                <a:tc hMerge="1">
                  <a:txBody>
                    <a:bodyPr/>
                    <a:lstStyle/>
                    <a:p>
                      <a:endParaRPr lang="en-US"/>
                    </a:p>
                  </a:txBody>
                  <a:tcPr/>
                </a:tc>
                <a:tc gridSpan="3">
                  <a:txBody>
                    <a:bodyPr/>
                    <a:lstStyle/>
                    <a:p>
                      <a:pPr algn="ctr" fontAlgn="ctr"/>
                      <a:r>
                        <a:rPr lang="en-US" sz="600" b="0" i="0" u="none" strike="noStrike">
                          <a:solidFill>
                            <a:srgbClr val="000000"/>
                          </a:solidFill>
                          <a:effectLst/>
                          <a:latin typeface="Century Gothic" panose="020B0502020202020204" pitchFamily="34" charset="0"/>
                        </a:rPr>
                        <a:t>0</a:t>
                      </a:r>
                      <a:endParaRPr lang="en-US" sz="1100" b="0" i="0" u="none" strike="noStrike">
                        <a:solidFill>
                          <a:srgbClr val="000000"/>
                        </a:solidFill>
                        <a:effectLst/>
                        <a:latin typeface="Century Gothic" panose="020B0502020202020204" pitchFamily="34" charset="0"/>
                      </a:endParaRPr>
                    </a:p>
                  </a:txBody>
                  <a:tcPr marL="1934" marR="1934" marT="1934" marB="0" anchor="ctr">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a:txBody>
                    <a:bodyPr/>
                    <a:lstStyle/>
                    <a:p>
                      <a:pPr algn="ctr" fontAlgn="ctr"/>
                      <a:r>
                        <a:rPr lang="en-US" sz="600" b="0" i="0" u="none" strike="noStrike">
                          <a:solidFill>
                            <a:srgbClr val="000000"/>
                          </a:solidFill>
                          <a:effectLst/>
                          <a:latin typeface="Century Gothic" panose="020B0502020202020204" pitchFamily="34" charset="0"/>
                        </a:rPr>
                        <a:t>0</a:t>
                      </a:r>
                    </a:p>
                  </a:txBody>
                  <a:tcPr marL="1934" marR="1934" marT="1934" marB="0" anchor="ctr">
                    <a:lnL>
                      <a:noFill/>
                    </a:lnL>
                    <a:lnR>
                      <a:noFill/>
                    </a:lnR>
                    <a:lnT>
                      <a:noFill/>
                    </a:lnT>
                    <a:lnB>
                      <a:noFill/>
                    </a:lnB>
                    <a:solidFill>
                      <a:srgbClr val="FFFFFF"/>
                    </a:solidFill>
                  </a:tcPr>
                </a:tc>
                <a:tc>
                  <a:txBody>
                    <a:bodyPr/>
                    <a:lstStyle/>
                    <a:p>
                      <a:pPr algn="ctr" fontAlgn="ctr"/>
                      <a:r>
                        <a:rPr lang="en-US" sz="600" b="0" i="0" u="none" strike="noStrike">
                          <a:solidFill>
                            <a:srgbClr val="000000"/>
                          </a:solidFill>
                          <a:effectLst/>
                          <a:latin typeface="Century Gothic" panose="020B0502020202020204" pitchFamily="34" charset="0"/>
                        </a:rPr>
                        <a:t>0</a:t>
                      </a:r>
                    </a:p>
                  </a:txBody>
                  <a:tcPr marL="1934" marR="1934" marT="1934" marB="0" anchor="ctr">
                    <a:lnL>
                      <a:noFill/>
                    </a:lnL>
                    <a:lnR>
                      <a:noFill/>
                    </a:lnR>
                    <a:lnT>
                      <a:noFill/>
                    </a:lnT>
                    <a:lnB>
                      <a:noFill/>
                    </a:lnB>
                    <a:solidFill>
                      <a:srgbClr val="FFFFFF"/>
                    </a:solidFill>
                  </a:tcPr>
                </a:tc>
                <a:extLst>
                  <a:ext uri="{0D108BD9-81ED-4DB2-BD59-A6C34878D82A}">
                    <a16:rowId xmlns:a16="http://schemas.microsoft.com/office/drawing/2014/main" xmlns="" val="951800721"/>
                  </a:ext>
                </a:extLst>
              </a:tr>
              <a:tr h="93374">
                <a:tc vMerge="1">
                  <a:txBody>
                    <a:bodyPr/>
                    <a:lstStyle/>
                    <a:p>
                      <a:endParaRPr lang="en-US"/>
                    </a:p>
                  </a:txBody>
                  <a:tcPr/>
                </a:tc>
                <a:tc gridSpan="2">
                  <a:txBody>
                    <a:bodyPr/>
                    <a:lstStyle/>
                    <a:p>
                      <a:pPr algn="l" fontAlgn="ctr"/>
                      <a:r>
                        <a:rPr lang="en-US" sz="600" b="0" i="0" u="none" strike="noStrike" dirty="0">
                          <a:solidFill>
                            <a:srgbClr val="000000"/>
                          </a:solidFill>
                          <a:effectLst/>
                          <a:latin typeface="Century Gothic" panose="020B0502020202020204" pitchFamily="34" charset="0"/>
                        </a:rPr>
                        <a:t> </a:t>
                      </a:r>
                    </a:p>
                  </a:txBody>
                  <a:tcPr marL="52218" marR="1934" marT="1934" marB="0" anchor="ctr">
                    <a:lnL>
                      <a:noFill/>
                    </a:lnL>
                    <a:lnR>
                      <a:noFill/>
                    </a:lnR>
                    <a:lnT>
                      <a:noFill/>
                    </a:lnT>
                    <a:lnB>
                      <a:noFill/>
                    </a:lnB>
                    <a:solidFill>
                      <a:srgbClr val="FFFFFF"/>
                    </a:solidFill>
                  </a:tcPr>
                </a:tc>
                <a:tc hMerge="1">
                  <a:txBody>
                    <a:bodyPr/>
                    <a:lstStyle/>
                    <a:p>
                      <a:pPr algn="ctr" fontAlgn="ctr"/>
                      <a:r>
                        <a:rPr lang="en-US" sz="800" b="0" i="0" u="none" strike="noStrike">
                          <a:solidFill>
                            <a:srgbClr val="000000"/>
                          </a:solidFill>
                          <a:effectLst/>
                          <a:latin typeface="Century Gothic" panose="020B0502020202020204" pitchFamily="34" charset="0"/>
                        </a:rPr>
                        <a:t> </a:t>
                      </a:r>
                      <a:endParaRPr lang="en-US" sz="1400" b="0" i="0" u="none" strike="noStrike">
                        <a:solidFill>
                          <a:srgbClr val="000000"/>
                        </a:solidFill>
                        <a:effectLst/>
                        <a:latin typeface="Century Gothic" panose="020B0502020202020204" pitchFamily="34" charset="0"/>
                      </a:endParaRPr>
                    </a:p>
                  </a:txBody>
                  <a:tcPr marL="2579" marR="2579" marT="2579" marB="0" anchor="ctr">
                    <a:lnL>
                      <a:noFill/>
                    </a:lnL>
                    <a:lnR>
                      <a:noFill/>
                    </a:lnR>
                    <a:lnT>
                      <a:noFill/>
                    </a:lnT>
                    <a:lnB>
                      <a:noFill/>
                    </a:lnB>
                    <a:solidFill>
                      <a:srgbClr val="FFFFFF"/>
                    </a:solidFill>
                  </a:tcPr>
                </a:tc>
                <a:tc gridSpan="2">
                  <a:txBody>
                    <a:bodyPr/>
                    <a:lstStyle/>
                    <a:p>
                      <a:pPr algn="ctr" fontAlgn="ctr"/>
                      <a:r>
                        <a:rPr lang="en-US" sz="600" b="0" i="0" u="none" strike="noStrike">
                          <a:solidFill>
                            <a:srgbClr val="000000"/>
                          </a:solidFill>
                          <a:effectLst/>
                          <a:latin typeface="Century Gothic" panose="020B0502020202020204" pitchFamily="34" charset="0"/>
                        </a:rPr>
                        <a:t> </a:t>
                      </a:r>
                      <a:endParaRPr lang="en-US" sz="1100" b="0" i="0" u="none" strike="noStrike">
                        <a:solidFill>
                          <a:srgbClr val="000000"/>
                        </a:solidFill>
                        <a:effectLst/>
                        <a:latin typeface="Century Gothic" panose="020B0502020202020204" pitchFamily="34" charset="0"/>
                      </a:endParaRPr>
                    </a:p>
                  </a:txBody>
                  <a:tcPr marL="1934" marR="1934" marT="1934" marB="0" anchor="ctr">
                    <a:lnL>
                      <a:noFill/>
                    </a:lnL>
                    <a:lnR>
                      <a:noFill/>
                    </a:lnR>
                    <a:lnT>
                      <a:noFill/>
                    </a:lnT>
                    <a:lnB>
                      <a:noFill/>
                    </a:lnB>
                    <a:solidFill>
                      <a:srgbClr val="FFFFFF"/>
                    </a:solidFill>
                  </a:tcPr>
                </a:tc>
                <a:tc hMerge="1">
                  <a:txBody>
                    <a:bodyPr/>
                    <a:lstStyle/>
                    <a:p>
                      <a:pPr algn="ctr" fontAlgn="ctr"/>
                      <a:r>
                        <a:rPr lang="en-US" sz="800" b="0" i="0" u="none" strike="noStrike">
                          <a:solidFill>
                            <a:srgbClr val="000000"/>
                          </a:solidFill>
                          <a:effectLst/>
                          <a:latin typeface="Century Gothic" panose="020B0502020202020204" pitchFamily="34" charset="0"/>
                        </a:rPr>
                        <a:t> </a:t>
                      </a:r>
                    </a:p>
                  </a:txBody>
                  <a:tcPr marL="2579" marR="2579" marT="2579" marB="0" anchor="ctr">
                    <a:lnL>
                      <a:noFill/>
                    </a:lnL>
                    <a:lnR>
                      <a:noFill/>
                    </a:lnR>
                    <a:lnT>
                      <a:noFill/>
                    </a:lnT>
                    <a:lnB>
                      <a:noFill/>
                    </a:lnB>
                    <a:solidFill>
                      <a:srgbClr val="FFFFFF"/>
                    </a:solidFill>
                  </a:tcPr>
                </a:tc>
                <a:tc gridSpan="3">
                  <a:txBody>
                    <a:bodyPr/>
                    <a:lstStyle/>
                    <a:p>
                      <a:pPr algn="ctr" fontAlgn="ctr"/>
                      <a:r>
                        <a:rPr lang="en-US" sz="600" b="0" i="0" u="none" strike="noStrike">
                          <a:solidFill>
                            <a:srgbClr val="000000"/>
                          </a:solidFill>
                          <a:effectLst/>
                          <a:latin typeface="Century Gothic" panose="020B0502020202020204" pitchFamily="34" charset="0"/>
                        </a:rPr>
                        <a:t> </a:t>
                      </a:r>
                      <a:endParaRPr lang="en-US" sz="1100" b="0" i="0" u="none" strike="noStrike">
                        <a:solidFill>
                          <a:srgbClr val="000000"/>
                        </a:solidFill>
                        <a:effectLst/>
                        <a:latin typeface="Century Gothic" panose="020B0502020202020204" pitchFamily="34" charset="0"/>
                      </a:endParaRPr>
                    </a:p>
                  </a:txBody>
                  <a:tcPr marL="1934" marR="1934" marT="1934" marB="0" anchor="ctr">
                    <a:lnL>
                      <a:noFill/>
                    </a:lnL>
                    <a:lnR>
                      <a:noFill/>
                    </a:lnR>
                    <a:lnT>
                      <a:noFill/>
                    </a:lnT>
                    <a:lnB>
                      <a:noFill/>
                    </a:lnB>
                    <a:solidFill>
                      <a:srgbClr val="FFFFFF"/>
                    </a:solidFill>
                  </a:tcPr>
                </a:tc>
                <a:tc hMerge="1">
                  <a:txBody>
                    <a:bodyPr/>
                    <a:lstStyle/>
                    <a:p>
                      <a:pPr algn="ctr" fontAlgn="ctr"/>
                      <a:r>
                        <a:rPr lang="en-US" sz="800" b="0" i="0" u="none" strike="noStrike">
                          <a:solidFill>
                            <a:srgbClr val="000000"/>
                          </a:solidFill>
                          <a:effectLst/>
                          <a:latin typeface="Century Gothic" panose="020B0502020202020204" pitchFamily="34" charset="0"/>
                        </a:rPr>
                        <a:t> </a:t>
                      </a:r>
                    </a:p>
                  </a:txBody>
                  <a:tcPr marL="2579" marR="2579" marT="2579" marB="0" anchor="ctr">
                    <a:lnL>
                      <a:noFill/>
                    </a:lnL>
                    <a:lnR>
                      <a:noFill/>
                    </a:lnR>
                    <a:lnT>
                      <a:noFill/>
                    </a:lnT>
                    <a:lnB>
                      <a:noFill/>
                    </a:lnB>
                    <a:solidFill>
                      <a:srgbClr val="FFFFFF"/>
                    </a:solidFill>
                  </a:tcPr>
                </a:tc>
                <a:tc hMerge="1">
                  <a:txBody>
                    <a:bodyPr/>
                    <a:lstStyle/>
                    <a:p>
                      <a:pPr algn="ctr" fontAlgn="ctr"/>
                      <a:endParaRPr lang="en-US" sz="1400" b="0" i="0" u="none" strike="noStrike">
                        <a:solidFill>
                          <a:srgbClr val="000000"/>
                        </a:solidFill>
                        <a:effectLst/>
                        <a:latin typeface="Century Gothic" panose="020B0502020202020204" pitchFamily="34" charset="0"/>
                      </a:endParaRPr>
                    </a:p>
                  </a:txBody>
                  <a:tcPr marL="2579" marR="2579" marT="2579" marB="0" anchor="ctr">
                    <a:lnL>
                      <a:noFill/>
                    </a:lnL>
                    <a:lnR>
                      <a:noFill/>
                    </a:lnR>
                    <a:lnT>
                      <a:noFill/>
                    </a:lnT>
                    <a:lnB>
                      <a:noFill/>
                    </a:lnB>
                    <a:solidFill>
                      <a:srgbClr val="FFFFFF"/>
                    </a:solidFill>
                  </a:tcPr>
                </a:tc>
                <a:tc>
                  <a:txBody>
                    <a:bodyPr/>
                    <a:lstStyle/>
                    <a:p>
                      <a:pPr algn="ctr" fontAlgn="ctr"/>
                      <a:r>
                        <a:rPr lang="en-US" sz="600" b="0" i="0" u="none" strike="noStrike">
                          <a:solidFill>
                            <a:srgbClr val="000000"/>
                          </a:solidFill>
                          <a:effectLst/>
                          <a:latin typeface="Century Gothic" panose="020B0502020202020204" pitchFamily="34" charset="0"/>
                        </a:rPr>
                        <a:t> </a:t>
                      </a:r>
                    </a:p>
                  </a:txBody>
                  <a:tcPr marL="1934" marR="1934" marT="1934" marB="0" anchor="ctr">
                    <a:lnL>
                      <a:noFill/>
                    </a:lnL>
                    <a:lnR>
                      <a:noFill/>
                    </a:lnR>
                    <a:lnT>
                      <a:noFill/>
                    </a:lnT>
                    <a:lnB>
                      <a:noFill/>
                    </a:lnB>
                    <a:solidFill>
                      <a:srgbClr val="FFFFFF"/>
                    </a:solidFill>
                  </a:tcPr>
                </a:tc>
                <a:tc>
                  <a:txBody>
                    <a:bodyPr/>
                    <a:lstStyle/>
                    <a:p>
                      <a:pPr algn="ctr" fontAlgn="ctr"/>
                      <a:r>
                        <a:rPr lang="en-US" sz="600" b="0" i="0" u="none" strike="noStrike">
                          <a:solidFill>
                            <a:srgbClr val="000000"/>
                          </a:solidFill>
                          <a:effectLst/>
                          <a:latin typeface="Century Gothic" panose="020B0502020202020204" pitchFamily="34" charset="0"/>
                        </a:rPr>
                        <a:t> </a:t>
                      </a:r>
                    </a:p>
                  </a:txBody>
                  <a:tcPr marL="1934" marR="1934" marT="1934" marB="0" anchor="ctr">
                    <a:lnL>
                      <a:noFill/>
                    </a:lnL>
                    <a:lnR>
                      <a:noFill/>
                    </a:lnR>
                    <a:lnT>
                      <a:noFill/>
                    </a:lnT>
                    <a:lnB>
                      <a:noFill/>
                    </a:lnB>
                    <a:solidFill>
                      <a:srgbClr val="FFFFFF"/>
                    </a:solidFill>
                  </a:tcPr>
                </a:tc>
                <a:extLst>
                  <a:ext uri="{0D108BD9-81ED-4DB2-BD59-A6C34878D82A}">
                    <a16:rowId xmlns:a16="http://schemas.microsoft.com/office/drawing/2014/main" xmlns="" val="467296613"/>
                  </a:ext>
                </a:extLst>
              </a:tr>
              <a:tr h="93374">
                <a:tc vMerge="1">
                  <a:txBody>
                    <a:bodyPr/>
                    <a:lstStyle/>
                    <a:p>
                      <a:endParaRPr lang="en-US"/>
                    </a:p>
                  </a:txBody>
                  <a:tcPr/>
                </a:tc>
                <a:tc gridSpan="2">
                  <a:txBody>
                    <a:bodyPr/>
                    <a:lstStyle/>
                    <a:p>
                      <a:pPr algn="l" fontAlgn="ctr"/>
                      <a:r>
                        <a:rPr lang="en-US" sz="600" b="0" i="0" u="none" strike="noStrike" dirty="0">
                          <a:solidFill>
                            <a:srgbClr val="000000"/>
                          </a:solidFill>
                          <a:effectLst/>
                          <a:latin typeface="Century Gothic" panose="020B0502020202020204" pitchFamily="34" charset="0"/>
                        </a:rPr>
                        <a:t>College, Career, and Military Readiness</a:t>
                      </a:r>
                    </a:p>
                  </a:txBody>
                  <a:tcPr marL="17406" marR="1934" marT="1934"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pPr algn="ctr" fontAlgn="ctr"/>
                      <a:r>
                        <a:rPr lang="en-US" sz="800" b="0" i="0" u="none" strike="noStrike" dirty="0">
                          <a:solidFill>
                            <a:srgbClr val="000000"/>
                          </a:solidFill>
                          <a:effectLst/>
                          <a:latin typeface="Century Gothic" panose="020B0502020202020204" pitchFamily="34" charset="0"/>
                        </a:rPr>
                        <a:t>0</a:t>
                      </a:r>
                      <a:endParaRPr lang="en-US" sz="1400" b="0" i="0" u="none" strike="noStrike" dirty="0">
                        <a:solidFill>
                          <a:srgbClr val="000000"/>
                        </a:solidFill>
                        <a:effectLst/>
                        <a:latin typeface="Century Gothic" panose="020B0502020202020204" pitchFamily="34" charset="0"/>
                      </a:endParaRPr>
                    </a:p>
                  </a:txBody>
                  <a:tcPr marL="2579" marR="2579" marT="2579"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n-US" sz="600" b="0" i="0" u="none" strike="noStrike" dirty="0">
                          <a:solidFill>
                            <a:srgbClr val="000000"/>
                          </a:solidFill>
                          <a:effectLst/>
                          <a:latin typeface="Century Gothic" panose="020B0502020202020204" pitchFamily="34" charset="0"/>
                        </a:rPr>
                        <a:t>0</a:t>
                      </a:r>
                      <a:endParaRPr lang="en-US" sz="1100" b="0" i="0" u="none" strike="noStrike" dirty="0">
                        <a:solidFill>
                          <a:srgbClr val="000000"/>
                        </a:solidFill>
                        <a:effectLst/>
                        <a:latin typeface="Century Gothic" panose="020B0502020202020204" pitchFamily="34" charset="0"/>
                      </a:endParaRPr>
                    </a:p>
                  </a:txBody>
                  <a:tcPr marL="1934" marR="1934" marT="1934"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pPr algn="ctr" fontAlgn="ctr"/>
                      <a:r>
                        <a:rPr lang="en-US" sz="800" b="0" i="0" u="none" strike="noStrike">
                          <a:solidFill>
                            <a:srgbClr val="000000"/>
                          </a:solidFill>
                          <a:effectLst/>
                          <a:latin typeface="Century Gothic" panose="020B0502020202020204" pitchFamily="34" charset="0"/>
                        </a:rPr>
                        <a:t>0</a:t>
                      </a:r>
                    </a:p>
                  </a:txBody>
                  <a:tcPr marL="2579" marR="2579" marT="2579"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3">
                  <a:txBody>
                    <a:bodyPr/>
                    <a:lstStyle/>
                    <a:p>
                      <a:pPr algn="ctr" fontAlgn="ctr"/>
                      <a:r>
                        <a:rPr lang="en-US" sz="600" b="0" i="0" u="none" strike="noStrike" dirty="0">
                          <a:solidFill>
                            <a:srgbClr val="000000"/>
                          </a:solidFill>
                          <a:effectLst/>
                          <a:latin typeface="Century Gothic" panose="020B0502020202020204" pitchFamily="34" charset="0"/>
                        </a:rPr>
                        <a:t>0</a:t>
                      </a:r>
                      <a:endParaRPr lang="en-US" sz="1100" b="0" i="0" u="none" strike="noStrike" dirty="0">
                        <a:solidFill>
                          <a:srgbClr val="000000"/>
                        </a:solidFill>
                        <a:effectLst/>
                        <a:latin typeface="Century Gothic" panose="020B0502020202020204" pitchFamily="34" charset="0"/>
                      </a:endParaRPr>
                    </a:p>
                  </a:txBody>
                  <a:tcPr marL="1934" marR="1934" marT="1934"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pPr algn="ctr" fontAlgn="ctr"/>
                      <a:r>
                        <a:rPr lang="en-US" sz="800" b="0" i="0" u="none" strike="noStrike">
                          <a:solidFill>
                            <a:srgbClr val="000000"/>
                          </a:solidFill>
                          <a:effectLst/>
                          <a:latin typeface="Century Gothic" panose="020B0502020202020204" pitchFamily="34" charset="0"/>
                        </a:rPr>
                        <a:t>0</a:t>
                      </a:r>
                    </a:p>
                  </a:txBody>
                  <a:tcPr marL="2579" marR="2579" marT="2579"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en-US" sz="1400" b="0" i="0" u="none" strike="noStrike">
                        <a:solidFill>
                          <a:srgbClr val="000000"/>
                        </a:solidFill>
                        <a:effectLst/>
                        <a:latin typeface="Century Gothic" panose="020B0502020202020204" pitchFamily="34" charset="0"/>
                      </a:endParaRPr>
                    </a:p>
                  </a:txBody>
                  <a:tcPr marL="2579" marR="2579" marT="2579"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Century Gothic" panose="020B0502020202020204" pitchFamily="34" charset="0"/>
                        </a:rPr>
                        <a:t>0</a:t>
                      </a:r>
                    </a:p>
                  </a:txBody>
                  <a:tcPr marL="1934" marR="1934" marT="1934"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Century Gothic" panose="020B0502020202020204" pitchFamily="34" charset="0"/>
                        </a:rPr>
                        <a:t>0</a:t>
                      </a:r>
                    </a:p>
                  </a:txBody>
                  <a:tcPr marL="1934" marR="1934" marT="1934"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012427861"/>
                  </a:ext>
                </a:extLst>
              </a:tr>
            </a:tbl>
          </a:graphicData>
        </a:graphic>
      </p:graphicFrame>
      <p:pic>
        <p:nvPicPr>
          <p:cNvPr id="1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1841716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586452" y="542844"/>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Closing the Gaps</a:t>
            </a:r>
            <a:r>
              <a:rPr lang="en-US" sz="3200" b="1">
                <a:solidFill>
                  <a:schemeClr val="accent2"/>
                </a:solidFill>
                <a:latin typeface="Century Gothic" panose="020B0502020202020204" pitchFamily="34" charset="0"/>
              </a:rPr>
              <a:t>: </a:t>
            </a:r>
            <a:endParaRPr lang="en-US" sz="3200" b="1" smtClean="0">
              <a:solidFill>
                <a:schemeClr val="accent2"/>
              </a:solidFill>
              <a:latin typeface="Century Gothic" panose="020B0502020202020204" pitchFamily="34" charset="0"/>
            </a:endParaRPr>
          </a:p>
          <a:p>
            <a:pPr>
              <a:lnSpc>
                <a:spcPct val="100000"/>
              </a:lnSpc>
            </a:pPr>
            <a:r>
              <a:rPr lang="en-US" sz="3200" dirty="0" smtClean="0">
                <a:solidFill>
                  <a:schemeClr val="tx1"/>
                </a:solidFill>
                <a:latin typeface="Century Gothic" panose="020B0502020202020204" pitchFamily="34" charset="0"/>
              </a:rPr>
              <a:t>Alignment </a:t>
            </a:r>
            <a:r>
              <a:rPr lang="en-US" sz="3200" dirty="0">
                <a:solidFill>
                  <a:schemeClr val="tx1"/>
                </a:solidFill>
                <a:latin typeface="Century Gothic" panose="020B0502020202020204" pitchFamily="34" charset="0"/>
              </a:rPr>
              <a:t>with ESSA</a:t>
            </a:r>
            <a:endParaRPr lang="en-US" sz="3200" dirty="0">
              <a:solidFill>
                <a:schemeClr val="accent1">
                  <a:lumMod val="75000"/>
                </a:schemeClr>
              </a:solidFill>
              <a:latin typeface="Century Gothic" panose="020B0502020202020204" pitchFamily="34" charset="0"/>
            </a:endParaRPr>
          </a:p>
        </p:txBody>
      </p:sp>
      <p:sp>
        <p:nvSpPr>
          <p:cNvPr id="36" name="Title 1"/>
          <p:cNvSpPr txBox="1">
            <a:spLocks/>
          </p:cNvSpPr>
          <p:nvPr/>
        </p:nvSpPr>
        <p:spPr>
          <a:xfrm>
            <a:off x="586452" y="2436478"/>
            <a:ext cx="2235674" cy="2730616"/>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endParaRPr lang="en-US" sz="1350" dirty="0">
              <a:solidFill>
                <a:schemeClr val="tx1"/>
              </a:solidFill>
              <a:latin typeface="Century Gothic" panose="020B0502020202020204" pitchFamily="34" charset="0"/>
              <a:ea typeface="+mn-ea"/>
              <a:cs typeface="Calibri" charset="0"/>
            </a:endParaRPr>
          </a:p>
        </p:txBody>
      </p:sp>
      <p:sp>
        <p:nvSpPr>
          <p:cNvPr id="11" name="TextBox 10">
            <a:extLst/>
          </p:cNvPr>
          <p:cNvSpPr txBox="1"/>
          <p:nvPr/>
        </p:nvSpPr>
        <p:spPr>
          <a:xfrm>
            <a:off x="586453" y="1809860"/>
            <a:ext cx="7719137" cy="2864887"/>
          </a:xfrm>
          <a:prstGeom prst="rect">
            <a:avLst/>
          </a:prstGeom>
          <a:noFill/>
        </p:spPr>
        <p:txBody>
          <a:bodyPr wrap="square" rtlCol="0">
            <a:spAutoFit/>
          </a:bodyPr>
          <a:lstStyle/>
          <a:p>
            <a:pPr>
              <a:spcAft>
                <a:spcPts val="900"/>
              </a:spcAft>
            </a:pPr>
            <a:r>
              <a:rPr lang="en-US" sz="2400" b="1" u="sng" dirty="0">
                <a:solidFill>
                  <a:schemeClr val="accent2"/>
                </a:solidFill>
                <a:latin typeface="Century Gothic" panose="020B0502020202020204" pitchFamily="34" charset="0"/>
              </a:rPr>
              <a:t>Identification of Schools: Comprehensive Support and Improvement</a:t>
            </a:r>
            <a:endParaRPr lang="en-US" sz="2400" dirty="0">
              <a:latin typeface="Century Gothic" panose="020B0502020202020204" pitchFamily="34" charset="0"/>
            </a:endParaRPr>
          </a:p>
          <a:p>
            <a:pPr marL="214313" indent="-214313">
              <a:spcAft>
                <a:spcPts val="450"/>
              </a:spcAft>
              <a:buClr>
                <a:srgbClr val="1582C6"/>
              </a:buClr>
              <a:buFont typeface="Arial" charset="0"/>
              <a:buChar char="•"/>
            </a:pPr>
            <a:r>
              <a:rPr lang="en-US" dirty="0">
                <a:latin typeface="Century Gothic" panose="020B0502020202020204" pitchFamily="34" charset="0"/>
                <a:cs typeface="Calibri" charset="0"/>
              </a:rPr>
              <a:t>Lowest-performing five percent of campuses based on overall A–F grade</a:t>
            </a:r>
          </a:p>
          <a:p>
            <a:pPr marL="214313" indent="-214313">
              <a:spcAft>
                <a:spcPts val="450"/>
              </a:spcAft>
              <a:buClr>
                <a:srgbClr val="1582C6"/>
              </a:buClr>
              <a:buFont typeface="Arial" charset="0"/>
              <a:buChar char="•"/>
            </a:pPr>
            <a:r>
              <a:rPr lang="en-US" dirty="0">
                <a:latin typeface="Century Gothic" panose="020B0502020202020204" pitchFamily="34" charset="0"/>
                <a:cs typeface="Calibri" charset="0"/>
              </a:rPr>
              <a:t>High schools with less than 67 percent graduation rate</a:t>
            </a:r>
          </a:p>
          <a:p>
            <a:pPr marL="214313" indent="-214313">
              <a:spcAft>
                <a:spcPts val="450"/>
              </a:spcAft>
              <a:buClr>
                <a:srgbClr val="1582C6"/>
              </a:buClr>
              <a:buFont typeface="Arial" charset="0"/>
              <a:buChar char="•"/>
            </a:pPr>
            <a:r>
              <a:rPr lang="en-US" dirty="0">
                <a:latin typeface="Century Gothic" panose="020B0502020202020204" pitchFamily="34" charset="0"/>
                <a:cs typeface="Calibri" charset="0"/>
              </a:rPr>
              <a:t>Certain targeted schools that do not improve in a specified time</a:t>
            </a:r>
          </a:p>
          <a:p>
            <a:pPr marL="214313" indent="-214313">
              <a:spcAft>
                <a:spcPts val="450"/>
              </a:spcAft>
              <a:buClr>
                <a:srgbClr val="1582C6"/>
              </a:buClr>
              <a:buFont typeface="Arial" charset="0"/>
              <a:buChar char="•"/>
            </a:pPr>
            <a:r>
              <a:rPr lang="en-US" dirty="0">
                <a:latin typeface="Century Gothic" panose="020B0502020202020204" pitchFamily="34" charset="0"/>
                <a:cs typeface="Calibri" charset="0"/>
              </a:rPr>
              <a:t>Beginning in summer 2018 based on 2017–18 data</a:t>
            </a:r>
          </a:p>
          <a:p>
            <a:pPr marL="214313" indent="-214313">
              <a:spcAft>
                <a:spcPts val="450"/>
              </a:spcAft>
              <a:buClr>
                <a:srgbClr val="1582C6"/>
              </a:buClr>
              <a:buFont typeface="Arial" charset="0"/>
              <a:buChar char="•"/>
            </a:pPr>
            <a:r>
              <a:rPr lang="en-US" dirty="0">
                <a:latin typeface="Century Gothic" panose="020B0502020202020204" pitchFamily="34" charset="0"/>
                <a:cs typeface="Calibri" charset="0"/>
              </a:rPr>
              <a:t>Updated at least every three years thereafter</a:t>
            </a:r>
          </a:p>
        </p:txBody>
      </p:sp>
      <p:sp>
        <p:nvSpPr>
          <p:cNvPr id="8" name="TextBox 7">
            <a:extLst>
              <a:ext uri="{FF2B5EF4-FFF2-40B4-BE49-F238E27FC236}">
                <a16:creationId xmlns:a16="http://schemas.microsoft.com/office/drawing/2014/main" xmlns="" id="{F5680A0C-7DBA-4116-A3AD-C4211929626F}"/>
              </a:ext>
            </a:extLst>
          </p:cNvPr>
          <p:cNvSpPr txBox="1"/>
          <p:nvPr/>
        </p:nvSpPr>
        <p:spPr>
          <a:xfrm>
            <a:off x="799163" y="4998286"/>
            <a:ext cx="7731016" cy="741229"/>
          </a:xfrm>
          <a:prstGeom prst="rect">
            <a:avLst/>
          </a:prstGeom>
          <a:solidFill>
            <a:schemeClr val="bg1"/>
          </a:solidFill>
          <a:ln w="28575">
            <a:solidFill>
              <a:srgbClr val="1582C6"/>
            </a:solidFill>
          </a:ln>
          <a:effectLst>
            <a:outerShdw blurRad="101600" dist="88900" dir="2700000" algn="tl" rotWithShape="0">
              <a:prstClr val="black">
                <a:alpha val="40000"/>
              </a:prstClr>
            </a:outerShdw>
          </a:effectLst>
        </p:spPr>
        <p:txBody>
          <a:bodyPr wrap="square" rtlCol="0">
            <a:spAutoFit/>
          </a:bodyPr>
          <a:lstStyle/>
          <a:p>
            <a:pPr>
              <a:spcAft>
                <a:spcPts val="450"/>
              </a:spcAft>
            </a:pPr>
            <a:r>
              <a:rPr lang="en-US" sz="2000" b="1" dirty="0">
                <a:solidFill>
                  <a:srgbClr val="F57F43"/>
                </a:solidFill>
                <a:latin typeface="Century Gothic" panose="020B0502020202020204" pitchFamily="34" charset="0"/>
              </a:rPr>
              <a:t>Feedback Opportunity</a:t>
            </a:r>
          </a:p>
          <a:p>
            <a:r>
              <a:rPr lang="en-US" dirty="0">
                <a:latin typeface="Century Gothic" panose="020B0502020202020204" pitchFamily="34" charset="0"/>
              </a:rPr>
              <a:t>Should we identify these schools every year or every three years?</a:t>
            </a:r>
          </a:p>
        </p:txBody>
      </p:sp>
      <p:pic>
        <p:nvPicPr>
          <p:cNvPr id="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112909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9"/>
        <p:cNvGrpSpPr/>
        <p:nvPr/>
      </p:nvGrpSpPr>
      <p:grpSpPr>
        <a:xfrm>
          <a:off x="0" y="0"/>
          <a:ext cx="0" cy="0"/>
          <a:chOff x="0" y="0"/>
          <a:chExt cx="0" cy="0"/>
        </a:xfrm>
      </p:grpSpPr>
      <p:pic>
        <p:nvPicPr>
          <p:cNvPr id="1700" name="Shape 1700"/>
          <p:cNvPicPr preferRelativeResize="0"/>
          <p:nvPr/>
        </p:nvPicPr>
        <p:blipFill rotWithShape="1">
          <a:blip r:embed="rId3">
            <a:alphaModFix/>
          </a:blip>
          <a:srcRect/>
          <a:stretch/>
        </p:blipFill>
        <p:spPr>
          <a:xfrm>
            <a:off x="1130100" y="377777"/>
            <a:ext cx="6883800" cy="6309300"/>
          </a:xfrm>
          <a:prstGeom prst="rect">
            <a:avLst/>
          </a:prstGeom>
          <a:noFill/>
          <a:ln>
            <a:noFill/>
          </a:ln>
          <a:effectLst>
            <a:outerShdw blurRad="292100" dist="139700" dir="2700000" algn="tl" rotWithShape="0">
              <a:srgbClr val="333333">
                <a:alpha val="64705"/>
              </a:srgbClr>
            </a:outerShdw>
          </a:effectLst>
        </p:spPr>
      </p:pic>
      <p:sp>
        <p:nvSpPr>
          <p:cNvPr id="1701" name="Shape 1701"/>
          <p:cNvSpPr txBox="1">
            <a:spLocks noGrp="1"/>
          </p:cNvSpPr>
          <p:nvPr>
            <p:ph type="ctrTitle" idx="4294967295"/>
          </p:nvPr>
        </p:nvSpPr>
        <p:spPr>
          <a:xfrm>
            <a:off x="0" y="589627"/>
            <a:ext cx="9144000" cy="1101725"/>
          </a:xfrm>
          <a:prstGeom prst="rect">
            <a:avLst/>
          </a:prstGeom>
          <a:noFill/>
          <a:ln>
            <a:noFill/>
          </a:ln>
        </p:spPr>
        <p:txBody>
          <a:bodyPr lIns="90450" tIns="45200" rIns="90450" bIns="45200" anchor="ctr" anchorCtr="0">
            <a:noAutofit/>
          </a:bodyPr>
          <a:lstStyle/>
          <a:p>
            <a:pPr marL="0" marR="0" lvl="0" indent="0" algn="ctr" rtl="0">
              <a:lnSpc>
                <a:spcPct val="90000"/>
              </a:lnSpc>
              <a:spcBef>
                <a:spcPts val="0"/>
              </a:spcBef>
              <a:buClr>
                <a:schemeClr val="dk1"/>
              </a:buClr>
              <a:buSzPct val="25000"/>
              <a:buFont typeface="Calibri"/>
              <a:buNone/>
            </a:pPr>
            <a:r>
              <a:rPr lang="en-US" sz="3600" b="1" i="0" u="none" strike="noStrike" cap="none" dirty="0">
                <a:solidFill>
                  <a:schemeClr val="dk1"/>
                </a:solidFill>
                <a:latin typeface="Calibri"/>
                <a:ea typeface="Calibri"/>
                <a:cs typeface="Calibri"/>
                <a:sym typeface="Calibri"/>
              </a:rPr>
              <a:t>Texas Accountability Intervention System (TAIS)</a:t>
            </a:r>
          </a:p>
        </p:txBody>
      </p:sp>
      <p:pic>
        <p:nvPicPr>
          <p:cNvPr id="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2483446872"/>
      </p:ext>
    </p:extLst>
  </p:cSld>
  <p:clrMapOvr>
    <a:masterClrMapping/>
  </p:clrMapOvr>
  <p:transition spd="slow">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586452" y="542844"/>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Closing the Gaps</a:t>
            </a:r>
            <a:r>
              <a:rPr lang="en-US" sz="3200" b="1">
                <a:solidFill>
                  <a:schemeClr val="accent2"/>
                </a:solidFill>
                <a:latin typeface="Century Gothic" panose="020B0502020202020204" pitchFamily="34" charset="0"/>
              </a:rPr>
              <a:t>: </a:t>
            </a:r>
            <a:endParaRPr lang="en-US" sz="3200" b="1" smtClean="0">
              <a:solidFill>
                <a:schemeClr val="accent2"/>
              </a:solidFill>
              <a:latin typeface="Century Gothic" panose="020B0502020202020204" pitchFamily="34" charset="0"/>
            </a:endParaRPr>
          </a:p>
          <a:p>
            <a:pPr>
              <a:lnSpc>
                <a:spcPct val="100000"/>
              </a:lnSpc>
            </a:pPr>
            <a:r>
              <a:rPr lang="en-US" sz="3200" dirty="0" smtClean="0">
                <a:solidFill>
                  <a:schemeClr val="tx1"/>
                </a:solidFill>
                <a:latin typeface="Century Gothic" panose="020B0502020202020204" pitchFamily="34" charset="0"/>
              </a:rPr>
              <a:t>Safe </a:t>
            </a:r>
            <a:r>
              <a:rPr lang="en-US" sz="3200" dirty="0">
                <a:solidFill>
                  <a:schemeClr val="tx1"/>
                </a:solidFill>
                <a:latin typeface="Century Gothic" panose="020B0502020202020204" pitchFamily="34" charset="0"/>
              </a:rPr>
              <a:t>Harbor Provision</a:t>
            </a:r>
            <a:endParaRPr lang="en-US" sz="3200" dirty="0">
              <a:solidFill>
                <a:schemeClr val="accent1">
                  <a:lumMod val="75000"/>
                </a:schemeClr>
              </a:solidFill>
              <a:latin typeface="Century Gothic" panose="020B0502020202020204" pitchFamily="34" charset="0"/>
            </a:endParaRPr>
          </a:p>
        </p:txBody>
      </p:sp>
      <p:sp>
        <p:nvSpPr>
          <p:cNvPr id="3" name="Rectangle 2">
            <a:extLst>
              <a:ext uri="{FF2B5EF4-FFF2-40B4-BE49-F238E27FC236}">
                <a16:creationId xmlns:a16="http://schemas.microsoft.com/office/drawing/2014/main" xmlns="" id="{38603EE3-369F-4FF2-936F-DDC63E7645D9}"/>
              </a:ext>
            </a:extLst>
          </p:cNvPr>
          <p:cNvSpPr/>
          <p:nvPr/>
        </p:nvSpPr>
        <p:spPr>
          <a:xfrm>
            <a:off x="586452" y="1829346"/>
            <a:ext cx="7675232" cy="4106252"/>
          </a:xfrm>
          <a:prstGeom prst="rect">
            <a:avLst/>
          </a:prstGeom>
        </p:spPr>
        <p:txBody>
          <a:bodyPr wrap="square">
            <a:spAutoFit/>
          </a:bodyPr>
          <a:lstStyle/>
          <a:p>
            <a:pPr>
              <a:spcAft>
                <a:spcPts val="450"/>
              </a:spcAft>
              <a:buClr>
                <a:srgbClr val="1582C6"/>
              </a:buClr>
            </a:pPr>
            <a:r>
              <a:rPr lang="en-US" sz="2000" b="1" u="sng" dirty="0">
                <a:solidFill>
                  <a:schemeClr val="accent2"/>
                </a:solidFill>
                <a:latin typeface="Century Gothic" panose="020B0502020202020204" pitchFamily="34" charset="0"/>
              </a:rPr>
              <a:t>Safe Harbor</a:t>
            </a:r>
            <a:endParaRPr lang="en-US" sz="2000" dirty="0">
              <a:latin typeface="Century Gothic" panose="020B0502020202020204" pitchFamily="34" charset="0"/>
            </a:endParaRPr>
          </a:p>
          <a:p>
            <a:pPr marL="214313" indent="-214313">
              <a:spcAft>
                <a:spcPts val="450"/>
              </a:spcAft>
              <a:buClr>
                <a:srgbClr val="1582C6"/>
              </a:buClr>
              <a:buFont typeface="Arial" charset="0"/>
              <a:buChar char="•"/>
            </a:pPr>
            <a:r>
              <a:rPr lang="en-US" sz="2000" dirty="0">
                <a:latin typeface="Century Gothic" panose="020B0502020202020204" pitchFamily="34" charset="0"/>
                <a:cs typeface="Calibri" charset="0"/>
              </a:rPr>
              <a:t>To avoid unintended consequences and recognize improvement over time</a:t>
            </a:r>
          </a:p>
          <a:p>
            <a:pPr marL="214313" indent="-214313">
              <a:spcAft>
                <a:spcPts val="450"/>
              </a:spcAft>
              <a:buClr>
                <a:srgbClr val="1582C6"/>
              </a:buClr>
              <a:buFont typeface="Arial" charset="0"/>
              <a:buChar char="•"/>
            </a:pPr>
            <a:r>
              <a:rPr lang="en-US" sz="2000" dirty="0">
                <a:latin typeface="Century Gothic" panose="020B0502020202020204" pitchFamily="34" charset="0"/>
                <a:cs typeface="Calibri" charset="0"/>
              </a:rPr>
              <a:t>Available for all indicators </a:t>
            </a:r>
          </a:p>
          <a:p>
            <a:pPr marL="214313" indent="-214313">
              <a:spcAft>
                <a:spcPts val="450"/>
              </a:spcAft>
              <a:buClr>
                <a:srgbClr val="1582C6"/>
              </a:buClr>
              <a:buFont typeface="Arial" charset="0"/>
              <a:buChar char="•"/>
            </a:pPr>
            <a:r>
              <a:rPr lang="en-US" sz="2000" dirty="0">
                <a:latin typeface="Century Gothic" panose="020B0502020202020204" pitchFamily="34" charset="0"/>
                <a:cs typeface="Calibri" charset="0"/>
              </a:rPr>
              <a:t>For districts and campuses that do not meet the target on an indicator</a:t>
            </a:r>
          </a:p>
          <a:p>
            <a:pPr>
              <a:spcAft>
                <a:spcPts val="450"/>
              </a:spcAft>
              <a:buClr>
                <a:srgbClr val="1582C6"/>
              </a:buClr>
            </a:pPr>
            <a:r>
              <a:rPr lang="en-US" sz="2000" dirty="0">
                <a:latin typeface="Century Gothic" panose="020B0502020202020204" pitchFamily="34" charset="0"/>
                <a:cs typeface="Calibri" charset="0"/>
              </a:rPr>
              <a:t>District and campuses that miss a target will have no negative consequences if they make sufficient progress over the previous year.</a:t>
            </a:r>
          </a:p>
          <a:p>
            <a:pPr>
              <a:spcAft>
                <a:spcPts val="450"/>
              </a:spcAft>
              <a:buClr>
                <a:srgbClr val="1582C6"/>
              </a:buClr>
            </a:pPr>
            <a:r>
              <a:rPr lang="en-US" sz="2000" dirty="0">
                <a:latin typeface="Century Gothic" panose="020B0502020202020204" pitchFamily="34" charset="0"/>
                <a:cs typeface="Calibri" charset="0"/>
              </a:rPr>
              <a:t>The progress must be enough that (if continued at that rate) a district or campus would meet an interim or long-term goal in a specified amount of time.</a:t>
            </a:r>
          </a:p>
        </p:txBody>
      </p:sp>
      <p:pic>
        <p:nvPicPr>
          <p:cNvPr id="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3309412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AAA2BE12-F515-4619-8090-D7A6337FBAD1}"/>
              </a:ext>
            </a:extLst>
          </p:cNvPr>
          <p:cNvSpPr/>
          <p:nvPr/>
        </p:nvSpPr>
        <p:spPr>
          <a:xfrm>
            <a:off x="4539642" y="1829346"/>
            <a:ext cx="3827993" cy="4170372"/>
          </a:xfrm>
          <a:prstGeom prst="rect">
            <a:avLst/>
          </a:prstGeom>
        </p:spPr>
        <p:txBody>
          <a:bodyPr wrap="square">
            <a:spAutoFit/>
          </a:bodyPr>
          <a:lstStyle/>
          <a:p>
            <a:pPr>
              <a:spcAft>
                <a:spcPts val="450"/>
              </a:spcAft>
              <a:buClr>
                <a:srgbClr val="1582C6"/>
              </a:buClr>
            </a:pPr>
            <a:r>
              <a:rPr lang="en-US" sz="1600" b="1" u="sng" dirty="0">
                <a:solidFill>
                  <a:schemeClr val="accent2"/>
                </a:solidFill>
                <a:latin typeface="Century Gothic" panose="020B0502020202020204" pitchFamily="34" charset="0"/>
              </a:rPr>
              <a:t>Example One Calculation</a:t>
            </a: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Last year’s result missed the target by 35 points (80 </a:t>
            </a:r>
            <a:r>
              <a:rPr lang="en-US" sz="1600" dirty="0">
                <a:latin typeface="Century Gothic" panose="020B0502020202020204" pitchFamily="34" charset="0"/>
                <a:ea typeface="Cambria Math" panose="02040503050406030204" pitchFamily="18" charset="0"/>
                <a:cs typeface="Calibri" charset="0"/>
              </a:rPr>
              <a:t>– </a:t>
            </a:r>
            <a:r>
              <a:rPr lang="en-US" sz="1600" dirty="0">
                <a:latin typeface="Century Gothic" panose="020B0502020202020204" pitchFamily="34" charset="0"/>
                <a:cs typeface="Calibri" charset="0"/>
              </a:rPr>
              <a:t>45 </a:t>
            </a:r>
            <a:r>
              <a:rPr lang="en-US" sz="1600" dirty="0">
                <a:latin typeface="Century Gothic" panose="020B0502020202020204" pitchFamily="34" charset="0"/>
                <a:ea typeface="Cambria Math" panose="02040503050406030204" pitchFamily="18" charset="0"/>
                <a:cs typeface="Calibri" charset="0"/>
              </a:rPr>
              <a:t>= 35</a:t>
            </a:r>
            <a:r>
              <a:rPr lang="en-US" sz="1600" dirty="0">
                <a:latin typeface="Century Gothic" panose="020B0502020202020204" pitchFamily="34" charset="0"/>
                <a:cs typeface="Calibri" charset="0"/>
              </a:rPr>
              <a:t>)</a:t>
            </a: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Because the years to meet goal is 5, this campus must improve its score for this indicator by 7 points each year </a:t>
            </a:r>
            <a:br>
              <a:rPr lang="en-US" sz="1600" dirty="0">
                <a:latin typeface="Century Gothic" panose="020B0502020202020204" pitchFamily="34" charset="0"/>
                <a:cs typeface="Calibri" charset="0"/>
              </a:rPr>
            </a:br>
            <a:r>
              <a:rPr lang="en-US" sz="1600" dirty="0">
                <a:latin typeface="Century Gothic" panose="020B0502020202020204" pitchFamily="34" charset="0"/>
                <a:cs typeface="Calibri" charset="0"/>
              </a:rPr>
              <a:t>(35</a:t>
            </a:r>
            <a:r>
              <a:rPr lang="en-US" sz="1600" dirty="0">
                <a:latin typeface="Century Gothic" panose="020B0502020202020204" pitchFamily="34" charset="0"/>
                <a:ea typeface="Cambria Math" panose="02040503050406030204" pitchFamily="18" charset="0"/>
                <a:cs typeface="Calibri" charset="0"/>
              </a:rPr>
              <a:t> </a:t>
            </a:r>
            <a:r>
              <a:rPr lang="en-US" sz="1600" dirty="0">
                <a:latin typeface="Century Gothic" panose="020B0502020202020204" pitchFamily="34" charset="0"/>
                <a:ea typeface="Cambria Math" panose="02040503050406030204" pitchFamily="18" charset="0"/>
                <a:cs typeface="Calibri" charset="0"/>
                <a:sym typeface="Symbol MT" panose="05050102010706020507" pitchFamily="18" charset="2"/>
              </a:rPr>
              <a:t> </a:t>
            </a:r>
            <a:r>
              <a:rPr lang="en-US" sz="1600" dirty="0">
                <a:latin typeface="Century Gothic" panose="020B0502020202020204" pitchFamily="34" charset="0"/>
                <a:cs typeface="Calibri" charset="0"/>
                <a:sym typeface="Symbol MT" panose="05050102010706020507" pitchFamily="18" charset="2"/>
              </a:rPr>
              <a:t>5</a:t>
            </a:r>
            <a:r>
              <a:rPr lang="en-US" sz="1600" dirty="0">
                <a:latin typeface="Century Gothic" panose="020B0502020202020204" pitchFamily="34" charset="0"/>
                <a:cs typeface="Calibri" charset="0"/>
              </a:rPr>
              <a:t> </a:t>
            </a:r>
            <a:r>
              <a:rPr lang="en-US" sz="1600" dirty="0">
                <a:latin typeface="Century Gothic" panose="020B0502020202020204" pitchFamily="34" charset="0"/>
                <a:ea typeface="Cambria Math" panose="02040503050406030204" pitchFamily="18" charset="0"/>
                <a:cs typeface="Calibri" charset="0"/>
              </a:rPr>
              <a:t>= 7</a:t>
            </a:r>
            <a:r>
              <a:rPr lang="en-US" sz="1600" dirty="0">
                <a:latin typeface="Century Gothic" panose="020B0502020202020204" pitchFamily="34" charset="0"/>
                <a:cs typeface="Calibri" charset="0"/>
                <a:sym typeface="Symbol MT" panose="05050102010706020507" pitchFamily="18" charset="2"/>
              </a:rPr>
              <a:t>)</a:t>
            </a:r>
            <a:r>
              <a:rPr lang="en-US" sz="1600" dirty="0">
                <a:latin typeface="Century Gothic" panose="020B0502020202020204" pitchFamily="34" charset="0"/>
                <a:cs typeface="Calibri" charset="0"/>
              </a:rPr>
              <a:t>.</a:t>
            </a: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This year’s score is 8 points better than last year’s (53 </a:t>
            </a:r>
            <a:r>
              <a:rPr lang="en-US" sz="1600" dirty="0">
                <a:latin typeface="Century Gothic" panose="020B0502020202020204" pitchFamily="34" charset="0"/>
                <a:ea typeface="Cambria Math" panose="02040503050406030204" pitchFamily="18" charset="0"/>
                <a:cs typeface="Calibri" charset="0"/>
              </a:rPr>
              <a:t>– </a:t>
            </a:r>
            <a:r>
              <a:rPr lang="en-US" sz="1600" dirty="0">
                <a:latin typeface="Century Gothic" panose="020B0502020202020204" pitchFamily="34" charset="0"/>
                <a:cs typeface="Calibri" charset="0"/>
              </a:rPr>
              <a:t>45 </a:t>
            </a:r>
            <a:r>
              <a:rPr lang="en-US" sz="1600" dirty="0">
                <a:latin typeface="Century Gothic" panose="020B0502020202020204" pitchFamily="34" charset="0"/>
                <a:ea typeface="Cambria Math" panose="02040503050406030204" pitchFamily="18" charset="0"/>
                <a:cs typeface="Calibri" charset="0"/>
              </a:rPr>
              <a:t>= 8</a:t>
            </a:r>
            <a:r>
              <a:rPr lang="en-US" sz="1600" dirty="0">
                <a:latin typeface="Century Gothic" panose="020B0502020202020204" pitchFamily="34" charset="0"/>
                <a:cs typeface="Calibri" charset="0"/>
              </a:rPr>
              <a:t>)</a:t>
            </a: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Safe harbor is invoked.</a:t>
            </a: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There are no negative consequences of missing that target for this indicator.</a:t>
            </a:r>
          </a:p>
          <a:p>
            <a:pPr>
              <a:spcAft>
                <a:spcPts val="450"/>
              </a:spcAft>
              <a:buClr>
                <a:srgbClr val="1582C6"/>
              </a:buClr>
            </a:pPr>
            <a:endParaRPr lang="en-US" sz="1600" b="1" u="sng" dirty="0">
              <a:solidFill>
                <a:schemeClr val="accent2"/>
              </a:solidFill>
              <a:latin typeface="Century Gothic" panose="020B0502020202020204" pitchFamily="34" charset="0"/>
            </a:endParaRPr>
          </a:p>
        </p:txBody>
      </p:sp>
      <p:cxnSp>
        <p:nvCxnSpPr>
          <p:cNvPr id="5" name="Straight Connector 4"/>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586453" y="628525"/>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Closing the Gaps</a:t>
            </a:r>
            <a:r>
              <a:rPr lang="en-US" sz="3200" b="1">
                <a:solidFill>
                  <a:schemeClr val="accent2"/>
                </a:solidFill>
                <a:latin typeface="Century Gothic" panose="020B0502020202020204" pitchFamily="34" charset="0"/>
              </a:rPr>
              <a:t>: </a:t>
            </a:r>
            <a:endParaRPr lang="en-US" sz="3200" b="1" smtClean="0">
              <a:solidFill>
                <a:schemeClr val="accent2"/>
              </a:solidFill>
              <a:latin typeface="Century Gothic" panose="020B0502020202020204" pitchFamily="34" charset="0"/>
            </a:endParaRPr>
          </a:p>
          <a:p>
            <a:pPr>
              <a:lnSpc>
                <a:spcPct val="100000"/>
              </a:lnSpc>
            </a:pPr>
            <a:r>
              <a:rPr lang="en-US" sz="3200" dirty="0" smtClean="0">
                <a:solidFill>
                  <a:schemeClr val="tx1"/>
                </a:solidFill>
                <a:latin typeface="Century Gothic" panose="020B0502020202020204" pitchFamily="34" charset="0"/>
              </a:rPr>
              <a:t>Safe </a:t>
            </a:r>
            <a:r>
              <a:rPr lang="en-US" sz="3200" dirty="0">
                <a:solidFill>
                  <a:schemeClr val="tx1"/>
                </a:solidFill>
                <a:latin typeface="Century Gothic" panose="020B0502020202020204" pitchFamily="34" charset="0"/>
              </a:rPr>
              <a:t>Harbor Calculation</a:t>
            </a:r>
            <a:endParaRPr lang="en-US" sz="3200" dirty="0">
              <a:solidFill>
                <a:schemeClr val="accent1">
                  <a:lumMod val="75000"/>
                </a:schemeClr>
              </a:solidFill>
              <a:latin typeface="Century Gothic" panose="020B0502020202020204" pitchFamily="34" charset="0"/>
            </a:endParaRPr>
          </a:p>
        </p:txBody>
      </p:sp>
      <p:sp>
        <p:nvSpPr>
          <p:cNvPr id="3" name="Rectangle 2">
            <a:extLst>
              <a:ext uri="{FF2B5EF4-FFF2-40B4-BE49-F238E27FC236}">
                <a16:creationId xmlns:a16="http://schemas.microsoft.com/office/drawing/2014/main" xmlns="" id="{38603EE3-369F-4FF2-936F-DDC63E7645D9}"/>
              </a:ext>
            </a:extLst>
          </p:cNvPr>
          <p:cNvSpPr/>
          <p:nvPr/>
        </p:nvSpPr>
        <p:spPr>
          <a:xfrm>
            <a:off x="586453" y="1829346"/>
            <a:ext cx="3953189" cy="4308872"/>
          </a:xfrm>
          <a:prstGeom prst="rect">
            <a:avLst/>
          </a:prstGeom>
        </p:spPr>
        <p:txBody>
          <a:bodyPr wrap="square">
            <a:spAutoFit/>
          </a:bodyPr>
          <a:lstStyle/>
          <a:p>
            <a:pPr>
              <a:spcAft>
                <a:spcPts val="450"/>
              </a:spcAft>
              <a:buClr>
                <a:srgbClr val="1582C6"/>
              </a:buClr>
            </a:pPr>
            <a:r>
              <a:rPr lang="en-US" sz="1600" b="1" u="sng" dirty="0">
                <a:solidFill>
                  <a:schemeClr val="accent2"/>
                </a:solidFill>
                <a:latin typeface="Century Gothic" panose="020B0502020202020204" pitchFamily="34" charset="0"/>
              </a:rPr>
              <a:t>Variables</a:t>
            </a:r>
            <a:endParaRPr lang="en-US" sz="1600" dirty="0">
              <a:latin typeface="Century Gothic" panose="020B0502020202020204" pitchFamily="34" charset="0"/>
            </a:endParaRP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Last year’s result</a:t>
            </a: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This year’s result</a:t>
            </a: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Goal (interim or long term)</a:t>
            </a: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Years to meet goal</a:t>
            </a:r>
          </a:p>
          <a:p>
            <a:pPr marL="214313" indent="-214313">
              <a:spcAft>
                <a:spcPts val="450"/>
              </a:spcAft>
              <a:buClr>
                <a:srgbClr val="1582C6"/>
              </a:buClr>
              <a:buFont typeface="Arial" charset="0"/>
              <a:buChar char="•"/>
            </a:pPr>
            <a:endParaRPr lang="en-US" sz="1600" dirty="0">
              <a:latin typeface="Century Gothic" panose="020B0502020202020204" pitchFamily="34" charset="0"/>
              <a:cs typeface="Calibri" charset="0"/>
            </a:endParaRPr>
          </a:p>
          <a:p>
            <a:pPr>
              <a:spcAft>
                <a:spcPts val="450"/>
              </a:spcAft>
              <a:buClr>
                <a:srgbClr val="1582C6"/>
              </a:buClr>
            </a:pPr>
            <a:r>
              <a:rPr lang="en-US" sz="1600" b="1" u="sng" dirty="0">
                <a:solidFill>
                  <a:schemeClr val="accent2"/>
                </a:solidFill>
                <a:latin typeface="Century Gothic" panose="020B0502020202020204" pitchFamily="34" charset="0"/>
              </a:rPr>
              <a:t>Example One Scenario</a:t>
            </a:r>
          </a:p>
          <a:p>
            <a:pPr>
              <a:spcAft>
                <a:spcPts val="450"/>
              </a:spcAft>
              <a:buClr>
                <a:srgbClr val="1582C6"/>
              </a:buClr>
            </a:pPr>
            <a:r>
              <a:rPr lang="en-US" sz="1600" dirty="0">
                <a:latin typeface="Century Gothic" panose="020B0502020202020204" pitchFamily="34" charset="0"/>
                <a:cs typeface="Calibri" charset="0"/>
              </a:rPr>
              <a:t>Performance on mathematics STAAR by students in special education</a:t>
            </a: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Last year’s score (45)</a:t>
            </a: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This year’s score (53)</a:t>
            </a: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Goal (interim) (80)</a:t>
            </a: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Years to meet goal (5)</a:t>
            </a:r>
          </a:p>
          <a:p>
            <a:pPr>
              <a:spcAft>
                <a:spcPts val="450"/>
              </a:spcAft>
              <a:buClr>
                <a:srgbClr val="1582C6"/>
              </a:buClr>
            </a:pPr>
            <a:endParaRPr lang="en-US" sz="1600" dirty="0">
              <a:latin typeface="Century Gothic" panose="020B0502020202020204" pitchFamily="34" charset="0"/>
              <a:cs typeface="Calibri" charset="0"/>
            </a:endParaRPr>
          </a:p>
        </p:txBody>
      </p:sp>
      <p:pic>
        <p:nvPicPr>
          <p:cNvPr id="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9737661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586453" y="560661"/>
            <a:ext cx="6335047"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a:solidFill>
                  <a:schemeClr val="accent2"/>
                </a:solidFill>
                <a:latin typeface="Century Gothic" panose="020B0502020202020204" pitchFamily="34" charset="0"/>
              </a:rPr>
              <a:t>Closing the Gaps</a:t>
            </a:r>
            <a:r>
              <a:rPr lang="en-US" sz="3200" b="1">
                <a:solidFill>
                  <a:schemeClr val="accent2"/>
                </a:solidFill>
                <a:latin typeface="Century Gothic" panose="020B0502020202020204" pitchFamily="34" charset="0"/>
              </a:rPr>
              <a:t>: </a:t>
            </a:r>
            <a:endParaRPr lang="en-US" sz="3200" b="1" smtClean="0">
              <a:solidFill>
                <a:schemeClr val="accent2"/>
              </a:solidFill>
              <a:latin typeface="Century Gothic" panose="020B0502020202020204" pitchFamily="34" charset="0"/>
            </a:endParaRPr>
          </a:p>
          <a:p>
            <a:pPr>
              <a:lnSpc>
                <a:spcPct val="100000"/>
              </a:lnSpc>
            </a:pPr>
            <a:r>
              <a:rPr lang="en-US" sz="3200" dirty="0" smtClean="0">
                <a:solidFill>
                  <a:schemeClr val="tx1"/>
                </a:solidFill>
                <a:latin typeface="Century Gothic" panose="020B0502020202020204" pitchFamily="34" charset="0"/>
              </a:rPr>
              <a:t>Safe </a:t>
            </a:r>
            <a:r>
              <a:rPr lang="en-US" sz="3200" dirty="0">
                <a:solidFill>
                  <a:schemeClr val="tx1"/>
                </a:solidFill>
                <a:latin typeface="Century Gothic" panose="020B0502020202020204" pitchFamily="34" charset="0"/>
              </a:rPr>
              <a:t>Harbor Calculation</a:t>
            </a:r>
            <a:endParaRPr lang="en-US" sz="3200" dirty="0">
              <a:solidFill>
                <a:schemeClr val="accent1">
                  <a:lumMod val="75000"/>
                </a:schemeClr>
              </a:solidFill>
              <a:latin typeface="Century Gothic" panose="020B0502020202020204" pitchFamily="34" charset="0"/>
            </a:endParaRPr>
          </a:p>
        </p:txBody>
      </p:sp>
      <p:sp>
        <p:nvSpPr>
          <p:cNvPr id="3" name="Rectangle 2">
            <a:extLst>
              <a:ext uri="{FF2B5EF4-FFF2-40B4-BE49-F238E27FC236}">
                <a16:creationId xmlns:a16="http://schemas.microsoft.com/office/drawing/2014/main" xmlns="" id="{38603EE3-369F-4FF2-936F-DDC63E7645D9}"/>
              </a:ext>
            </a:extLst>
          </p:cNvPr>
          <p:cNvSpPr/>
          <p:nvPr/>
        </p:nvSpPr>
        <p:spPr>
          <a:xfrm>
            <a:off x="448145" y="1829346"/>
            <a:ext cx="4049715" cy="3624069"/>
          </a:xfrm>
          <a:prstGeom prst="rect">
            <a:avLst/>
          </a:prstGeom>
        </p:spPr>
        <p:txBody>
          <a:bodyPr wrap="square">
            <a:spAutoFit/>
          </a:bodyPr>
          <a:lstStyle/>
          <a:p>
            <a:pPr>
              <a:spcAft>
                <a:spcPts val="450"/>
              </a:spcAft>
              <a:buClr>
                <a:srgbClr val="1582C6"/>
              </a:buClr>
            </a:pPr>
            <a:r>
              <a:rPr lang="en-US" sz="1600" b="1" u="sng" dirty="0">
                <a:solidFill>
                  <a:schemeClr val="accent2"/>
                </a:solidFill>
                <a:latin typeface="Century Gothic" panose="020B0502020202020204" pitchFamily="34" charset="0"/>
              </a:rPr>
              <a:t>Example Two Scenario</a:t>
            </a:r>
          </a:p>
          <a:p>
            <a:pPr>
              <a:spcAft>
                <a:spcPts val="450"/>
              </a:spcAft>
              <a:buClr>
                <a:srgbClr val="1582C6"/>
              </a:buClr>
            </a:pPr>
            <a:r>
              <a:rPr lang="en-US" sz="1600" dirty="0">
                <a:latin typeface="Century Gothic" panose="020B0502020202020204" pitchFamily="34" charset="0"/>
                <a:cs typeface="Calibri" charset="0"/>
              </a:rPr>
              <a:t>Performance on mathematics STAAR by students in special education</a:t>
            </a: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Last year’s score (60)</a:t>
            </a: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This year’s score (61)</a:t>
            </a: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Goal (long term) (90)</a:t>
            </a: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Years to meet goal (15)</a:t>
            </a:r>
          </a:p>
          <a:p>
            <a:pPr>
              <a:spcAft>
                <a:spcPts val="450"/>
              </a:spcAft>
              <a:buClr>
                <a:srgbClr val="1582C6"/>
              </a:buClr>
            </a:pPr>
            <a:endParaRPr lang="en-US" sz="1600" b="1" u="sng" dirty="0">
              <a:solidFill>
                <a:schemeClr val="accent2"/>
              </a:solidFill>
              <a:latin typeface="Century Gothic" panose="020B0502020202020204" pitchFamily="34" charset="0"/>
            </a:endParaRPr>
          </a:p>
          <a:p>
            <a:pPr>
              <a:spcAft>
                <a:spcPts val="450"/>
              </a:spcAft>
              <a:buClr>
                <a:srgbClr val="1582C6"/>
              </a:buClr>
            </a:pPr>
            <a:r>
              <a:rPr lang="en-US" sz="1600" b="1" u="sng" dirty="0">
                <a:solidFill>
                  <a:schemeClr val="accent2"/>
                </a:solidFill>
                <a:latin typeface="Century Gothic" panose="020B0502020202020204" pitchFamily="34" charset="0"/>
              </a:rPr>
              <a:t>Example Two Calculation</a:t>
            </a: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Last year’s result missed the target by 30 points (90 </a:t>
            </a:r>
            <a:r>
              <a:rPr lang="en-US" sz="1600" dirty="0">
                <a:latin typeface="Cambria Math" panose="02040503050406030204" pitchFamily="18" charset="0"/>
                <a:ea typeface="Cambria Math" panose="02040503050406030204" pitchFamily="18" charset="0"/>
                <a:cs typeface="Calibri" charset="0"/>
              </a:rPr>
              <a:t>– </a:t>
            </a:r>
            <a:r>
              <a:rPr lang="en-US" sz="1600" dirty="0">
                <a:latin typeface="Century Gothic" panose="020B0502020202020204" pitchFamily="34" charset="0"/>
                <a:cs typeface="Calibri" charset="0"/>
              </a:rPr>
              <a:t>60 </a:t>
            </a:r>
            <a:r>
              <a:rPr lang="en-US" sz="1600" dirty="0">
                <a:latin typeface="Cambria Math" panose="02040503050406030204" pitchFamily="18" charset="0"/>
                <a:ea typeface="Cambria Math" panose="02040503050406030204" pitchFamily="18" charset="0"/>
                <a:cs typeface="Calibri" charset="0"/>
              </a:rPr>
              <a:t>=</a:t>
            </a:r>
            <a:r>
              <a:rPr lang="en-US" sz="1600" dirty="0">
                <a:latin typeface="Gill Sans MT" panose="020B0502020104020203" pitchFamily="34" charset="0"/>
                <a:ea typeface="Cambria Math" panose="02040503050406030204" pitchFamily="18" charset="0"/>
                <a:cs typeface="Calibri" charset="0"/>
              </a:rPr>
              <a:t> 30</a:t>
            </a:r>
            <a:r>
              <a:rPr lang="en-US" sz="1600" dirty="0">
                <a:latin typeface="Century Gothic" panose="020B0502020202020204" pitchFamily="34" charset="0"/>
                <a:cs typeface="Calibri" charset="0"/>
              </a:rPr>
              <a:t>)</a:t>
            </a:r>
          </a:p>
          <a:p>
            <a:pPr>
              <a:spcAft>
                <a:spcPts val="450"/>
              </a:spcAft>
              <a:buClr>
                <a:srgbClr val="1582C6"/>
              </a:buClr>
            </a:pPr>
            <a:endParaRPr lang="en-US" sz="1600" dirty="0">
              <a:latin typeface="Century Gothic" panose="020B0502020202020204" pitchFamily="34" charset="0"/>
              <a:cs typeface="Calibri" charset="0"/>
            </a:endParaRPr>
          </a:p>
        </p:txBody>
      </p:sp>
      <p:sp>
        <p:nvSpPr>
          <p:cNvPr id="8" name="Rectangle 7">
            <a:extLst>
              <a:ext uri="{FF2B5EF4-FFF2-40B4-BE49-F238E27FC236}">
                <a16:creationId xmlns:a16="http://schemas.microsoft.com/office/drawing/2014/main" xmlns="" id="{AAA2BE12-F515-4619-8090-D7A6337FBAD1}"/>
              </a:ext>
            </a:extLst>
          </p:cNvPr>
          <p:cNvSpPr/>
          <p:nvPr/>
        </p:nvSpPr>
        <p:spPr>
          <a:xfrm>
            <a:off x="4497860" y="1829346"/>
            <a:ext cx="4467445" cy="3121367"/>
          </a:xfrm>
          <a:prstGeom prst="rect">
            <a:avLst/>
          </a:prstGeom>
        </p:spPr>
        <p:txBody>
          <a:bodyPr wrap="square">
            <a:spAutoFit/>
          </a:bodyPr>
          <a:lstStyle/>
          <a:p>
            <a:pPr>
              <a:spcAft>
                <a:spcPts val="450"/>
              </a:spcAft>
              <a:buClr>
                <a:srgbClr val="1582C6"/>
              </a:buClr>
            </a:pPr>
            <a:r>
              <a:rPr lang="en-US" sz="1600" b="1" u="sng" dirty="0">
                <a:solidFill>
                  <a:schemeClr val="accent2"/>
                </a:solidFill>
                <a:latin typeface="Century Gothic" panose="020B0502020202020204" pitchFamily="34" charset="0"/>
              </a:rPr>
              <a:t>Example Two Calculation </a:t>
            </a:r>
            <a:r>
              <a:rPr lang="en-US" sz="1600" u="sng" dirty="0">
                <a:solidFill>
                  <a:schemeClr val="accent2"/>
                </a:solidFill>
                <a:latin typeface="Century Gothic" panose="020B0502020202020204" pitchFamily="34" charset="0"/>
              </a:rPr>
              <a:t>(cont.)</a:t>
            </a: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Because the years to meet goal is 15, this campus must improve its score for this indicator by 2 points each year </a:t>
            </a:r>
            <a:br>
              <a:rPr lang="en-US" sz="1600" dirty="0">
                <a:latin typeface="Century Gothic" panose="020B0502020202020204" pitchFamily="34" charset="0"/>
                <a:cs typeface="Calibri" charset="0"/>
              </a:rPr>
            </a:br>
            <a:r>
              <a:rPr lang="en-US" sz="1600" dirty="0">
                <a:latin typeface="Century Gothic" panose="020B0502020202020204" pitchFamily="34" charset="0"/>
                <a:cs typeface="Calibri" charset="0"/>
              </a:rPr>
              <a:t>(30</a:t>
            </a:r>
            <a:r>
              <a:rPr lang="en-US" sz="1600" dirty="0">
                <a:latin typeface="Century Gothic" panose="020B0502020202020204" pitchFamily="34" charset="0"/>
                <a:ea typeface="Cambria Math" panose="02040503050406030204" pitchFamily="18" charset="0"/>
                <a:cs typeface="Calibri" charset="0"/>
              </a:rPr>
              <a:t> </a:t>
            </a:r>
            <a:r>
              <a:rPr lang="en-US" sz="1600" dirty="0">
                <a:latin typeface="Century Gothic" panose="020B0502020202020204" pitchFamily="34" charset="0"/>
                <a:ea typeface="Cambria Math" panose="02040503050406030204" pitchFamily="18" charset="0"/>
                <a:cs typeface="Calibri" charset="0"/>
                <a:sym typeface="Symbol MT" panose="05050102010706020507" pitchFamily="18" charset="2"/>
              </a:rPr>
              <a:t> </a:t>
            </a:r>
            <a:r>
              <a:rPr lang="en-US" sz="1600" dirty="0">
                <a:latin typeface="Century Gothic" panose="020B0502020202020204" pitchFamily="34" charset="0"/>
                <a:cs typeface="Calibri" charset="0"/>
                <a:sym typeface="Symbol MT" panose="05050102010706020507" pitchFamily="18" charset="2"/>
              </a:rPr>
              <a:t>15</a:t>
            </a:r>
            <a:r>
              <a:rPr lang="en-US" sz="1600" dirty="0">
                <a:latin typeface="Century Gothic" panose="020B0502020202020204" pitchFamily="34" charset="0"/>
                <a:cs typeface="Calibri" charset="0"/>
              </a:rPr>
              <a:t> </a:t>
            </a:r>
            <a:r>
              <a:rPr lang="en-US" sz="1600" dirty="0">
                <a:latin typeface="Century Gothic" panose="020B0502020202020204" pitchFamily="34" charset="0"/>
                <a:ea typeface="Cambria Math" panose="02040503050406030204" pitchFamily="18" charset="0"/>
                <a:cs typeface="Calibri" charset="0"/>
              </a:rPr>
              <a:t>= 2</a:t>
            </a:r>
            <a:r>
              <a:rPr lang="en-US" sz="1600" dirty="0">
                <a:latin typeface="Century Gothic" panose="020B0502020202020204" pitchFamily="34" charset="0"/>
                <a:cs typeface="Calibri" charset="0"/>
                <a:sym typeface="Symbol MT" panose="05050102010706020507" pitchFamily="18" charset="2"/>
              </a:rPr>
              <a:t>)</a:t>
            </a:r>
            <a:r>
              <a:rPr lang="en-US" sz="1600" dirty="0">
                <a:latin typeface="Century Gothic" panose="020B0502020202020204" pitchFamily="34" charset="0"/>
                <a:cs typeface="Calibri" charset="0"/>
              </a:rPr>
              <a:t>.</a:t>
            </a: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This year’s score is 1 points better than last year’s (61 </a:t>
            </a:r>
            <a:r>
              <a:rPr lang="en-US" sz="1600" dirty="0">
                <a:latin typeface="Cambria Math" panose="02040503050406030204" pitchFamily="18" charset="0"/>
                <a:ea typeface="Cambria Math" panose="02040503050406030204" pitchFamily="18" charset="0"/>
                <a:cs typeface="Calibri" charset="0"/>
              </a:rPr>
              <a:t>– </a:t>
            </a:r>
            <a:r>
              <a:rPr lang="en-US" sz="1600" dirty="0">
                <a:latin typeface="Century Gothic" panose="020B0502020202020204" pitchFamily="34" charset="0"/>
                <a:cs typeface="Calibri" charset="0"/>
              </a:rPr>
              <a:t>60 </a:t>
            </a:r>
            <a:r>
              <a:rPr lang="en-US" sz="1600" dirty="0">
                <a:latin typeface="Cambria Math" panose="02040503050406030204" pitchFamily="18" charset="0"/>
                <a:ea typeface="Cambria Math" panose="02040503050406030204" pitchFamily="18" charset="0"/>
                <a:cs typeface="Calibri" charset="0"/>
              </a:rPr>
              <a:t>=</a:t>
            </a:r>
            <a:r>
              <a:rPr lang="en-US" sz="1600" dirty="0">
                <a:latin typeface="Gill Sans MT" panose="020B0502020104020203" pitchFamily="34" charset="0"/>
                <a:ea typeface="Cambria Math" panose="02040503050406030204" pitchFamily="18" charset="0"/>
                <a:cs typeface="Calibri" charset="0"/>
              </a:rPr>
              <a:t> 1</a:t>
            </a:r>
            <a:r>
              <a:rPr lang="en-US" sz="1600" dirty="0">
                <a:latin typeface="Century Gothic" panose="020B0502020202020204" pitchFamily="34" charset="0"/>
                <a:cs typeface="Calibri" charset="0"/>
              </a:rPr>
              <a:t>)</a:t>
            </a: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Safe harbor is not invoked.</a:t>
            </a:r>
          </a:p>
          <a:p>
            <a:pPr marL="214313" indent="-214313">
              <a:spcAft>
                <a:spcPts val="450"/>
              </a:spcAft>
              <a:buClr>
                <a:srgbClr val="1582C6"/>
              </a:buClr>
              <a:buFont typeface="Arial" charset="0"/>
              <a:buChar char="•"/>
            </a:pPr>
            <a:r>
              <a:rPr lang="en-US" sz="1600" dirty="0">
                <a:latin typeface="Century Gothic" panose="020B0502020202020204" pitchFamily="34" charset="0"/>
                <a:cs typeface="Calibri" charset="0"/>
              </a:rPr>
              <a:t>There are negative consequences of missing that target for this indicator.</a:t>
            </a:r>
          </a:p>
          <a:p>
            <a:pPr>
              <a:spcAft>
                <a:spcPts val="450"/>
              </a:spcAft>
              <a:buClr>
                <a:srgbClr val="1582C6"/>
              </a:buClr>
            </a:pPr>
            <a:endParaRPr lang="en-US" sz="1600" b="1" u="sng" dirty="0">
              <a:solidFill>
                <a:schemeClr val="accent2"/>
              </a:solidFill>
              <a:latin typeface="Century Gothic" panose="020B0502020202020204" pitchFamily="34" charset="0"/>
            </a:endParaRPr>
          </a:p>
        </p:txBody>
      </p:sp>
      <p:sp>
        <p:nvSpPr>
          <p:cNvPr id="9" name="TextBox 8">
            <a:extLst>
              <a:ext uri="{FF2B5EF4-FFF2-40B4-BE49-F238E27FC236}">
                <a16:creationId xmlns:a16="http://schemas.microsoft.com/office/drawing/2014/main" xmlns="" id="{F6F91211-D39A-4E08-A851-9A8477BEA398}"/>
              </a:ext>
            </a:extLst>
          </p:cNvPr>
          <p:cNvSpPr txBox="1"/>
          <p:nvPr/>
        </p:nvSpPr>
        <p:spPr>
          <a:xfrm>
            <a:off x="4755396" y="4710560"/>
            <a:ext cx="3952372" cy="1172116"/>
          </a:xfrm>
          <a:prstGeom prst="rect">
            <a:avLst/>
          </a:prstGeom>
          <a:solidFill>
            <a:schemeClr val="bg1"/>
          </a:solidFill>
          <a:ln w="28575">
            <a:solidFill>
              <a:srgbClr val="1582C6"/>
            </a:solidFill>
          </a:ln>
          <a:effectLst>
            <a:outerShdw blurRad="101600" dist="88900" dir="2700000" algn="tl" rotWithShape="0">
              <a:prstClr val="black">
                <a:alpha val="40000"/>
              </a:prstClr>
            </a:outerShdw>
          </a:effectLst>
        </p:spPr>
        <p:txBody>
          <a:bodyPr wrap="square" rtlCol="0">
            <a:spAutoFit/>
          </a:bodyPr>
          <a:lstStyle/>
          <a:p>
            <a:pPr>
              <a:spcAft>
                <a:spcPts val="450"/>
              </a:spcAft>
            </a:pPr>
            <a:r>
              <a:rPr lang="en-US" b="1" dirty="0">
                <a:solidFill>
                  <a:srgbClr val="F57F43"/>
                </a:solidFill>
                <a:latin typeface="Century Gothic" panose="020B0502020202020204" pitchFamily="34" charset="0"/>
              </a:rPr>
              <a:t>Feedback Opportunity</a:t>
            </a:r>
          </a:p>
          <a:p>
            <a:r>
              <a:rPr lang="en-US" sz="1600" dirty="0">
                <a:latin typeface="Century Gothic" panose="020B0502020202020204" pitchFamily="34" charset="0"/>
                <a:ea typeface="Times New Roman" panose="02020603050405020304" pitchFamily="18" charset="0"/>
              </a:rPr>
              <a:t>Should we apply the same standard for expectation to all student groups, given safe harbor rules?</a:t>
            </a:r>
            <a:endParaRPr lang="en-US" sz="1600" dirty="0">
              <a:latin typeface="Century Gothic" panose="020B0502020202020204" pitchFamily="34" charset="0"/>
            </a:endParaRPr>
          </a:p>
        </p:txBody>
      </p:sp>
      <p:pic>
        <p:nvPicPr>
          <p:cNvPr id="1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835470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586453" y="560661"/>
            <a:ext cx="7466684"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smtClean="0">
                <a:solidFill>
                  <a:schemeClr val="accent2"/>
                </a:solidFill>
                <a:latin typeface="Century Gothic" panose="020B0502020202020204" pitchFamily="34" charset="0"/>
              </a:rPr>
              <a:t>Three Domains: </a:t>
            </a:r>
          </a:p>
          <a:p>
            <a:pPr>
              <a:lnSpc>
                <a:spcPct val="100000"/>
              </a:lnSpc>
            </a:pPr>
            <a:r>
              <a:rPr lang="en-US" sz="3200" dirty="0" smtClean="0">
                <a:solidFill>
                  <a:schemeClr val="tx1"/>
                </a:solidFill>
                <a:latin typeface="Century Gothic" panose="020B0502020202020204" pitchFamily="34" charset="0"/>
              </a:rPr>
              <a:t>Performance, Growth and Equity</a:t>
            </a:r>
            <a:endParaRPr lang="en-US" sz="3200" dirty="0">
              <a:solidFill>
                <a:schemeClr val="accent1">
                  <a:lumMod val="75000"/>
                </a:schemeClr>
              </a:solidFill>
              <a:latin typeface="Century Gothic" panose="020B0502020202020204" pitchFamily="34"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4972" t="17076" r="16917" b="63275"/>
          <a:stretch/>
        </p:blipFill>
        <p:spPr>
          <a:xfrm>
            <a:off x="623805" y="2358071"/>
            <a:ext cx="7605675" cy="28394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2136110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586453" y="560661"/>
            <a:ext cx="7466684"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3200" b="1" dirty="0" smtClean="0">
                <a:solidFill>
                  <a:schemeClr val="accent2"/>
                </a:solidFill>
                <a:latin typeface="Century Gothic" panose="020B0502020202020204" pitchFamily="34" charset="0"/>
              </a:rPr>
              <a:t>Domain IV: </a:t>
            </a:r>
          </a:p>
          <a:p>
            <a:pPr>
              <a:lnSpc>
                <a:spcPct val="100000"/>
              </a:lnSpc>
            </a:pPr>
            <a:r>
              <a:rPr lang="en-US" sz="3200" dirty="0" smtClean="0">
                <a:solidFill>
                  <a:schemeClr val="tx1"/>
                </a:solidFill>
                <a:latin typeface="Century Gothic" panose="020B0502020202020204" pitchFamily="34" charset="0"/>
              </a:rPr>
              <a:t>Local Accountability</a:t>
            </a:r>
            <a:endParaRPr lang="en-US" sz="3200" dirty="0">
              <a:solidFill>
                <a:schemeClr val="accent1">
                  <a:lumMod val="75000"/>
                </a:schemeClr>
              </a:solidFill>
              <a:latin typeface="Century Gothic" panose="020B0502020202020204" pitchFamily="34"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4366" t="62924" r="14798" b="17427"/>
          <a:stretch/>
        </p:blipFill>
        <p:spPr>
          <a:xfrm>
            <a:off x="724188" y="2358071"/>
            <a:ext cx="7508033" cy="2695192"/>
          </a:xfrm>
          <a:prstGeom prst="rect">
            <a:avLst/>
          </a:prstGeom>
        </p:spPr>
      </p:pic>
      <p:pic>
        <p:nvPicPr>
          <p:cNvPr id="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3013611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State Accountability Videos</a:t>
            </a:r>
            <a:endParaRPr lang="en-US" dirty="0"/>
          </a:p>
        </p:txBody>
      </p:sp>
      <p:sp>
        <p:nvSpPr>
          <p:cNvPr id="3" name="Text Placeholder 2"/>
          <p:cNvSpPr>
            <a:spLocks noGrp="1"/>
          </p:cNvSpPr>
          <p:nvPr>
            <p:ph type="body" idx="1"/>
          </p:nvPr>
        </p:nvSpPr>
        <p:spPr/>
        <p:txBody>
          <a:bodyPr>
            <a:normAutofit/>
          </a:bodyPr>
          <a:lstStyle/>
          <a:p>
            <a:r>
              <a:rPr lang="en-US" dirty="0">
                <a:hlinkClick r:id="rId2"/>
              </a:rPr>
              <a:t>https://tea.texas.gov/A-F</a:t>
            </a:r>
            <a:r>
              <a:rPr lang="en-US" dirty="0" smtClean="0">
                <a:hlinkClick r:id="rId2"/>
              </a:rPr>
              <a:t>/</a:t>
            </a:r>
            <a:endParaRPr lang="en-US" dirty="0" smtClean="0"/>
          </a:p>
          <a:p>
            <a:endParaRPr lang="en-US" dirty="0"/>
          </a:p>
        </p:txBody>
      </p:sp>
      <p:pic>
        <p:nvPicPr>
          <p:cNvPr id="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99656575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23805" y="1674653"/>
            <a:ext cx="616902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623805" y="737124"/>
            <a:ext cx="7466684" cy="43057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0000"/>
              </a:lnSpc>
            </a:pPr>
            <a:r>
              <a:rPr lang="en-US" sz="4000" b="1" dirty="0" smtClean="0">
                <a:solidFill>
                  <a:schemeClr val="tx1"/>
                </a:solidFill>
                <a:latin typeface="Century Gothic" panose="020B0502020202020204" pitchFamily="34" charset="0"/>
              </a:rPr>
              <a:t>Let’s Reflect!</a:t>
            </a:r>
            <a:endParaRPr lang="en-US" sz="4000" b="1" dirty="0">
              <a:solidFill>
                <a:schemeClr val="accent1">
                  <a:lumMod val="75000"/>
                </a:schemeClr>
              </a:solidFill>
              <a:latin typeface="Century Gothic" panose="020B0502020202020204" pitchFamily="34" charset="0"/>
            </a:endParaRPr>
          </a:p>
        </p:txBody>
      </p:sp>
      <p:sp>
        <p:nvSpPr>
          <p:cNvPr id="4" name="Content Placeholder 3"/>
          <p:cNvSpPr>
            <a:spLocks noGrp="1"/>
          </p:cNvSpPr>
          <p:nvPr>
            <p:ph idx="1"/>
          </p:nvPr>
        </p:nvSpPr>
        <p:spPr>
          <a:xfrm>
            <a:off x="623805" y="1908893"/>
            <a:ext cx="7543800" cy="3886200"/>
          </a:xfrm>
        </p:spPr>
        <p:txBody>
          <a:bodyPr>
            <a:normAutofit/>
          </a:bodyPr>
          <a:lstStyle/>
          <a:p>
            <a:pPr marL="514350" indent="-514350">
              <a:buFont typeface="+mj-lt"/>
              <a:buAutoNum type="arabicPeriod"/>
            </a:pPr>
            <a:r>
              <a:rPr lang="en-US" sz="2800" dirty="0" smtClean="0"/>
              <a:t>In your opinion, what is the biggest change in the state accountability system?</a:t>
            </a:r>
          </a:p>
          <a:p>
            <a:pPr marL="514350" indent="-514350">
              <a:buFont typeface="+mj-lt"/>
              <a:buAutoNum type="arabicPeriod"/>
            </a:pPr>
            <a:r>
              <a:rPr lang="en-US" sz="2800" dirty="0" smtClean="0"/>
              <a:t>How is this change going to impact what you do at your campus?</a:t>
            </a:r>
          </a:p>
          <a:p>
            <a:pPr marL="514350" indent="-514350">
              <a:buFont typeface="+mj-lt"/>
              <a:buAutoNum type="arabicPeriod"/>
            </a:pPr>
            <a:r>
              <a:rPr lang="en-US" sz="2800" dirty="0" smtClean="0"/>
              <a:t>What is the number one thing you have to do differently under this new system?</a:t>
            </a:r>
            <a:endParaRPr lang="en-US" sz="2800" dirty="0"/>
          </a:p>
        </p:txBody>
      </p:sp>
      <p:pic>
        <p:nvPicPr>
          <p:cNvPr id="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78632454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8388" y="3458766"/>
            <a:ext cx="5964372" cy="1676400"/>
          </a:xfrm>
        </p:spPr>
        <p:txBody>
          <a:bodyPr>
            <a:normAutofit fontScale="90000"/>
          </a:bodyPr>
          <a:lstStyle/>
          <a:p>
            <a:r>
              <a:rPr lang="en-US" sz="4800" dirty="0" smtClean="0"/>
              <a:t>HB 22: NEW </a:t>
            </a:r>
            <a:r>
              <a:rPr lang="en-US" sz="4800" smtClean="0"/>
              <a:t>Accountability System</a:t>
            </a:r>
            <a:endParaRPr lang="en-US" sz="4800" dirty="0"/>
          </a:p>
        </p:txBody>
      </p:sp>
      <p:sp>
        <p:nvSpPr>
          <p:cNvPr id="4" name="Content Placeholder 3"/>
          <p:cNvSpPr>
            <a:spLocks noGrp="1"/>
          </p:cNvSpPr>
          <p:nvPr>
            <p:ph idx="4294967295"/>
          </p:nvPr>
        </p:nvSpPr>
        <p:spPr>
          <a:xfrm>
            <a:off x="758699" y="5251854"/>
            <a:ext cx="7584265" cy="826706"/>
          </a:xfrm>
        </p:spPr>
        <p:txBody>
          <a:bodyPr>
            <a:noAutofit/>
          </a:bodyPr>
          <a:lstStyle/>
          <a:p>
            <a:pPr marL="0" indent="0">
              <a:buNone/>
            </a:pPr>
            <a:r>
              <a:rPr lang="en-US" sz="2000" dirty="0" err="1" smtClean="0"/>
              <a:t>kahoot.it</a:t>
            </a:r>
            <a:endParaRPr lang="en-US" sz="2000" dirty="0"/>
          </a:p>
          <a:p>
            <a:pPr marL="0" indent="0">
              <a:buNone/>
            </a:pPr>
            <a:r>
              <a:rPr lang="en-US" sz="2000" dirty="0"/>
              <a:t>create.kahoot.it</a:t>
            </a:r>
          </a:p>
        </p:txBody>
      </p:sp>
      <p:pic>
        <p:nvPicPr>
          <p:cNvPr id="6" name="Picture 5" descr="Q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163" y="3519267"/>
            <a:ext cx="1555398" cy="1555398"/>
          </a:xfrm>
          <a:prstGeom prst="rect">
            <a:avLst/>
          </a:prstGeom>
        </p:spPr>
      </p:pic>
      <p:pic>
        <p:nvPicPr>
          <p:cNvPr id="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433222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2017</a:t>
            </a:r>
            <a:r>
              <a:rPr lang="en-US" dirty="0" smtClean="0"/>
              <a:t> PBMAS</a:t>
            </a:r>
            <a:endParaRPr lang="en-US" dirty="0"/>
          </a:p>
        </p:txBody>
      </p:sp>
      <p:sp>
        <p:nvSpPr>
          <p:cNvPr id="3" name="Text Placeholder 2"/>
          <p:cNvSpPr>
            <a:spLocks noGrp="1"/>
          </p:cNvSpPr>
          <p:nvPr>
            <p:ph type="body" idx="1"/>
          </p:nvPr>
        </p:nvSpPr>
        <p:spPr>
          <a:xfrm>
            <a:off x="761999" y="4953000"/>
            <a:ext cx="7360675" cy="914400"/>
          </a:xfrm>
        </p:spPr>
        <p:txBody>
          <a:bodyPr>
            <a:normAutofit/>
          </a:bodyPr>
          <a:lstStyle/>
          <a:p>
            <a:r>
              <a:rPr lang="en-US" dirty="0" smtClean="0"/>
              <a:t>Performance Based Monitoring Analysis System</a:t>
            </a:r>
            <a:endParaRPr lang="en-US"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13522490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2474" y="4572000"/>
            <a:ext cx="7480479" cy="1600200"/>
          </a:xfrm>
        </p:spPr>
        <p:txBody>
          <a:bodyPr/>
          <a:lstStyle/>
          <a:p>
            <a:pPr algn="ctr"/>
            <a:r>
              <a:rPr lang="en-US" dirty="0" smtClean="0"/>
              <a:t>PBMAS Reports</a:t>
            </a:r>
            <a:endParaRPr lang="en-US" dirty="0"/>
          </a:p>
        </p:txBody>
      </p:sp>
      <p:sp>
        <p:nvSpPr>
          <p:cNvPr id="5" name="TextBox 4"/>
          <p:cNvSpPr txBox="1"/>
          <p:nvPr/>
        </p:nvSpPr>
        <p:spPr>
          <a:xfrm>
            <a:off x="850605" y="1307987"/>
            <a:ext cx="7391874" cy="954107"/>
          </a:xfrm>
          <a:prstGeom prst="rect">
            <a:avLst/>
          </a:prstGeom>
          <a:noFill/>
        </p:spPr>
        <p:txBody>
          <a:bodyPr wrap="square" rtlCol="0">
            <a:spAutoFit/>
          </a:bodyPr>
          <a:lstStyle/>
          <a:p>
            <a:pPr algn="ctr"/>
            <a:r>
              <a:rPr lang="en-US" sz="2800" dirty="0">
                <a:hlinkClick r:id="rId2"/>
              </a:rPr>
              <a:t>https://</a:t>
            </a:r>
            <a:r>
              <a:rPr lang="en-US" sz="2800" dirty="0" smtClean="0">
                <a:hlinkClick r:id="rId2"/>
              </a:rPr>
              <a:t>goo.gl/RKDUya</a:t>
            </a:r>
            <a:endParaRPr lang="en-US" sz="2800" dirty="0" smtClean="0"/>
          </a:p>
          <a:p>
            <a:pPr algn="ctr"/>
            <a:endParaRPr lang="en-US" sz="2800" dirty="0"/>
          </a:p>
        </p:txBody>
      </p:sp>
      <p:pic>
        <p:nvPicPr>
          <p:cNvPr id="6" name="Picture 5" descr="Q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6173" y="2327607"/>
            <a:ext cx="2244393" cy="2244393"/>
          </a:xfrm>
          <a:prstGeom prst="rect">
            <a:avLst/>
          </a:prstGeom>
        </p:spPr>
      </p:pic>
      <p:pic>
        <p:nvPicPr>
          <p:cNvPr id="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7194758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smtClean="0"/>
              <a:t>STATE ACCOUNTABILITY</a:t>
            </a:r>
            <a:endParaRPr lang="en-US" sz="6000" dirty="0"/>
          </a:p>
        </p:txBody>
      </p:sp>
      <p:sp>
        <p:nvSpPr>
          <p:cNvPr id="3" name="Text Placeholder 2"/>
          <p:cNvSpPr>
            <a:spLocks noGrp="1"/>
          </p:cNvSpPr>
          <p:nvPr>
            <p:ph type="subTitle" idx="1"/>
          </p:nvPr>
        </p:nvSpPr>
        <p:spPr/>
        <p:txBody>
          <a:bodyPr>
            <a:normAutofit/>
          </a:bodyPr>
          <a:lstStyle/>
          <a:p>
            <a:r>
              <a:rPr lang="en-US" dirty="0" smtClean="0"/>
              <a:t>Indexes and Systems Safeguards</a:t>
            </a:r>
            <a:endParaRPr lang="en-US" dirty="0"/>
          </a:p>
        </p:txBody>
      </p:sp>
      <p:sp>
        <p:nvSpPr>
          <p:cNvPr id="5" name="Footer Placeholder 5"/>
          <p:cNvSpPr>
            <a:spLocks noGrp="1"/>
          </p:cNvSpPr>
          <p:nvPr>
            <p:ph type="ftr" sz="quarter" idx="11"/>
          </p:nvPr>
        </p:nvSpPr>
        <p:spPr>
          <a:xfrm>
            <a:off x="1972015" y="6192710"/>
            <a:ext cx="487386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293699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Shape 1105"/>
          <p:cNvGrpSpPr/>
          <p:nvPr/>
        </p:nvGrpSpPr>
        <p:grpSpPr>
          <a:xfrm>
            <a:off x="2187074" y="1078456"/>
            <a:ext cx="5029514" cy="4346816"/>
            <a:chOff x="1418507" y="4195"/>
            <a:chExt cx="5029514" cy="4346816"/>
          </a:xfrm>
        </p:grpSpPr>
        <p:sp>
          <p:nvSpPr>
            <p:cNvPr id="4" name="Shape 1106"/>
            <p:cNvSpPr/>
            <p:nvPr/>
          </p:nvSpPr>
          <p:spPr>
            <a:xfrm>
              <a:off x="3208259" y="4195"/>
              <a:ext cx="1450007" cy="942504"/>
            </a:xfrm>
            <a:prstGeom prst="roundRect">
              <a:avLst>
                <a:gd name="adj" fmla="val 16667"/>
              </a:avLst>
            </a:prstGeom>
            <a:solidFill>
              <a:schemeClr val="accent2"/>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1107"/>
            <p:cNvSpPr txBox="1"/>
            <p:nvPr/>
          </p:nvSpPr>
          <p:spPr>
            <a:xfrm>
              <a:off x="3254268" y="50204"/>
              <a:ext cx="1357989" cy="850486"/>
            </a:xfrm>
            <a:prstGeom prst="rect">
              <a:avLst/>
            </a:prstGeom>
            <a:noFill/>
            <a:ln>
              <a:noFill/>
            </a:ln>
          </p:spPr>
          <p:txBody>
            <a:bodyPr lIns="64750" tIns="64750" rIns="64750" bIns="6475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1700" b="0" i="0" u="none" strike="noStrike" cap="none" dirty="0">
                  <a:solidFill>
                    <a:schemeClr val="lt1"/>
                  </a:solidFill>
                  <a:latin typeface="Calibri"/>
                  <a:ea typeface="Calibri"/>
                  <a:cs typeface="Calibri"/>
                  <a:sym typeface="Calibri"/>
                </a:rPr>
                <a:t>Special Education</a:t>
              </a:r>
            </a:p>
          </p:txBody>
        </p:sp>
        <p:sp>
          <p:nvSpPr>
            <p:cNvPr id="6" name="Shape 1108"/>
            <p:cNvSpPr/>
            <p:nvPr/>
          </p:nvSpPr>
          <p:spPr>
            <a:xfrm>
              <a:off x="2051406" y="475447"/>
              <a:ext cx="3763715" cy="3763715"/>
            </a:xfrm>
            <a:custGeom>
              <a:avLst/>
              <a:gdLst/>
              <a:ahLst/>
              <a:cxnLst/>
              <a:rect l="0" t="0" r="0" b="0"/>
              <a:pathLst>
                <a:path w="120000" h="120000" extrusionOk="0">
                  <a:moveTo>
                    <a:pt x="89299" y="7640"/>
                  </a:moveTo>
                  <a:lnTo>
                    <a:pt x="89298" y="7640"/>
                  </a:lnTo>
                  <a:cubicBezTo>
                    <a:pt x="95462" y="11088"/>
                    <a:pt x="100968" y="15599"/>
                    <a:pt x="105563" y="20962"/>
                  </a:cubicBezTo>
                </a:path>
              </a:pathLst>
            </a:custGeom>
            <a:noFill/>
            <a:ln w="9525" cap="flat" cmpd="sng">
              <a:solidFill>
                <a:schemeClr val="accent2"/>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1109"/>
            <p:cNvSpPr/>
            <p:nvPr/>
          </p:nvSpPr>
          <p:spPr>
            <a:xfrm>
              <a:off x="4998014" y="1304525"/>
              <a:ext cx="1450007" cy="942504"/>
            </a:xfrm>
            <a:prstGeom prst="roundRect">
              <a:avLst>
                <a:gd name="adj" fmla="val 16667"/>
              </a:avLst>
            </a:prstGeom>
            <a:solidFill>
              <a:schemeClr val="accent3"/>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 name="Shape 1110"/>
            <p:cNvSpPr txBox="1"/>
            <p:nvPr/>
          </p:nvSpPr>
          <p:spPr>
            <a:xfrm>
              <a:off x="5044023" y="1350534"/>
              <a:ext cx="1357989" cy="850486"/>
            </a:xfrm>
            <a:prstGeom prst="rect">
              <a:avLst/>
            </a:prstGeom>
            <a:noFill/>
            <a:ln>
              <a:noFill/>
            </a:ln>
          </p:spPr>
          <p:txBody>
            <a:bodyPr lIns="64750" tIns="64750" rIns="64750" bIns="6475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1700" b="0" i="0" u="none" strike="noStrike" cap="none">
                  <a:solidFill>
                    <a:schemeClr val="lt1"/>
                  </a:solidFill>
                  <a:latin typeface="Calibri"/>
                  <a:ea typeface="Calibri"/>
                  <a:cs typeface="Calibri"/>
                  <a:sym typeface="Calibri"/>
                </a:rPr>
                <a:t>Bilingual ESL</a:t>
              </a:r>
            </a:p>
          </p:txBody>
        </p:sp>
        <p:sp>
          <p:nvSpPr>
            <p:cNvPr id="9" name="Shape 1111"/>
            <p:cNvSpPr/>
            <p:nvPr/>
          </p:nvSpPr>
          <p:spPr>
            <a:xfrm>
              <a:off x="2051406" y="475447"/>
              <a:ext cx="3763715" cy="3763715"/>
            </a:xfrm>
            <a:custGeom>
              <a:avLst/>
              <a:gdLst/>
              <a:ahLst/>
              <a:cxnLst/>
              <a:rect l="0" t="0" r="0" b="0"/>
              <a:pathLst>
                <a:path w="120000" h="120000" extrusionOk="0">
                  <a:moveTo>
                    <a:pt x="119855" y="64157"/>
                  </a:moveTo>
                  <a:lnTo>
                    <a:pt x="119855" y="64157"/>
                  </a:lnTo>
                  <a:cubicBezTo>
                    <a:pt x="119305" y="72071"/>
                    <a:pt x="117191" y="79798"/>
                    <a:pt x="113636" y="86890"/>
                  </a:cubicBezTo>
                </a:path>
              </a:pathLst>
            </a:custGeom>
            <a:noFill/>
            <a:ln w="9525" cap="flat" cmpd="sng">
              <a:solidFill>
                <a:schemeClr val="accent3"/>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 name="Shape 1112"/>
            <p:cNvSpPr/>
            <p:nvPr/>
          </p:nvSpPr>
          <p:spPr>
            <a:xfrm>
              <a:off x="4314389" y="3408507"/>
              <a:ext cx="1450007" cy="942504"/>
            </a:xfrm>
            <a:prstGeom prst="roundRect">
              <a:avLst>
                <a:gd name="adj" fmla="val 16667"/>
              </a:avLst>
            </a:prstGeom>
            <a:solidFill>
              <a:schemeClr val="accent4"/>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 name="Shape 1113"/>
            <p:cNvSpPr txBox="1"/>
            <p:nvPr/>
          </p:nvSpPr>
          <p:spPr>
            <a:xfrm>
              <a:off x="4360398" y="3454516"/>
              <a:ext cx="1357989" cy="850486"/>
            </a:xfrm>
            <a:prstGeom prst="rect">
              <a:avLst/>
            </a:prstGeom>
            <a:noFill/>
            <a:ln>
              <a:noFill/>
            </a:ln>
          </p:spPr>
          <p:txBody>
            <a:bodyPr lIns="64750" tIns="64750" rIns="64750" bIns="6475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1700" b="0" i="0" u="none" strike="noStrike" cap="none">
                  <a:solidFill>
                    <a:schemeClr val="lt1"/>
                  </a:solidFill>
                  <a:latin typeface="Calibri"/>
                  <a:ea typeface="Calibri"/>
                  <a:cs typeface="Calibri"/>
                  <a:sym typeface="Calibri"/>
                </a:rPr>
                <a:t>CTE</a:t>
              </a:r>
            </a:p>
          </p:txBody>
        </p:sp>
        <p:sp>
          <p:nvSpPr>
            <p:cNvPr id="12" name="Shape 1114"/>
            <p:cNvSpPr/>
            <p:nvPr/>
          </p:nvSpPr>
          <p:spPr>
            <a:xfrm>
              <a:off x="2051406" y="475447"/>
              <a:ext cx="3763715" cy="3763715"/>
            </a:xfrm>
            <a:custGeom>
              <a:avLst/>
              <a:gdLst/>
              <a:ahLst/>
              <a:cxnLst/>
              <a:rect l="0" t="0" r="0" b="0"/>
              <a:pathLst>
                <a:path w="120000" h="120000" extrusionOk="0">
                  <a:moveTo>
                    <a:pt x="67357" y="119547"/>
                  </a:moveTo>
                  <a:cubicBezTo>
                    <a:pt x="62470" y="120150"/>
                    <a:pt x="57529" y="120150"/>
                    <a:pt x="52642" y="119547"/>
                  </a:cubicBezTo>
                </a:path>
              </a:pathLst>
            </a:custGeom>
            <a:noFill/>
            <a:ln w="9525" cap="flat" cmpd="sng">
              <a:solidFill>
                <a:schemeClr val="accent4"/>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 name="Shape 1115"/>
            <p:cNvSpPr/>
            <p:nvPr/>
          </p:nvSpPr>
          <p:spPr>
            <a:xfrm>
              <a:off x="2102132" y="3408507"/>
              <a:ext cx="1450007" cy="942504"/>
            </a:xfrm>
            <a:prstGeom prst="roundRect">
              <a:avLst>
                <a:gd name="adj" fmla="val 16667"/>
              </a:avLst>
            </a:prstGeom>
            <a:solidFill>
              <a:schemeClr val="accent6"/>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1116"/>
            <p:cNvSpPr txBox="1"/>
            <p:nvPr/>
          </p:nvSpPr>
          <p:spPr>
            <a:xfrm>
              <a:off x="2148141" y="3454516"/>
              <a:ext cx="1357989" cy="850486"/>
            </a:xfrm>
            <a:prstGeom prst="rect">
              <a:avLst/>
            </a:prstGeom>
            <a:noFill/>
            <a:ln>
              <a:noFill/>
            </a:ln>
          </p:spPr>
          <p:txBody>
            <a:bodyPr lIns="64750" tIns="64750" rIns="64750" bIns="6475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1700" b="0" i="0" u="none" strike="noStrike" cap="none">
                  <a:solidFill>
                    <a:schemeClr val="lt1"/>
                  </a:solidFill>
                  <a:latin typeface="Calibri"/>
                  <a:ea typeface="Calibri"/>
                  <a:cs typeface="Calibri"/>
                  <a:sym typeface="Calibri"/>
                </a:rPr>
                <a:t>NCLB Title I Part C Migrant</a:t>
              </a:r>
            </a:p>
          </p:txBody>
        </p:sp>
        <p:sp>
          <p:nvSpPr>
            <p:cNvPr id="15" name="Shape 1117"/>
            <p:cNvSpPr/>
            <p:nvPr/>
          </p:nvSpPr>
          <p:spPr>
            <a:xfrm>
              <a:off x="2051406" y="475447"/>
              <a:ext cx="3763715" cy="3763715"/>
            </a:xfrm>
            <a:custGeom>
              <a:avLst/>
              <a:gdLst/>
              <a:ahLst/>
              <a:cxnLst/>
              <a:rect l="0" t="0" r="0" b="0"/>
              <a:pathLst>
                <a:path w="120000" h="120000" extrusionOk="0">
                  <a:moveTo>
                    <a:pt x="6363" y="86890"/>
                  </a:moveTo>
                  <a:cubicBezTo>
                    <a:pt x="2807" y="79797"/>
                    <a:pt x="693" y="72071"/>
                    <a:pt x="144" y="64156"/>
                  </a:cubicBezTo>
                </a:path>
              </a:pathLst>
            </a:custGeom>
            <a:noFill/>
            <a:ln w="9525" cap="flat" cmpd="sng">
              <a:solidFill>
                <a:srgbClr val="4372C3"/>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1118"/>
            <p:cNvSpPr/>
            <p:nvPr/>
          </p:nvSpPr>
          <p:spPr>
            <a:xfrm>
              <a:off x="1418507" y="1304525"/>
              <a:ext cx="1450007" cy="942504"/>
            </a:xfrm>
            <a:prstGeom prst="roundRect">
              <a:avLst>
                <a:gd name="adj" fmla="val 16667"/>
              </a:avLst>
            </a:prstGeom>
            <a:solidFill>
              <a:schemeClr val="accent6"/>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 name="Shape 1119"/>
            <p:cNvSpPr txBox="1"/>
            <p:nvPr/>
          </p:nvSpPr>
          <p:spPr>
            <a:xfrm>
              <a:off x="1464516" y="1350534"/>
              <a:ext cx="1357989" cy="850486"/>
            </a:xfrm>
            <a:prstGeom prst="rect">
              <a:avLst/>
            </a:prstGeom>
            <a:noFill/>
            <a:ln>
              <a:noFill/>
            </a:ln>
          </p:spPr>
          <p:txBody>
            <a:bodyPr lIns="64750" tIns="64750" rIns="64750" bIns="6475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1700" b="0" i="0" u="none" strike="noStrike" cap="none">
                  <a:solidFill>
                    <a:schemeClr val="lt1"/>
                  </a:solidFill>
                  <a:latin typeface="Calibri"/>
                  <a:ea typeface="Calibri"/>
                  <a:cs typeface="Calibri"/>
                  <a:sym typeface="Calibri"/>
                </a:rPr>
                <a:t>NCLB Title I Part A At Risk</a:t>
              </a:r>
            </a:p>
          </p:txBody>
        </p:sp>
        <p:sp>
          <p:nvSpPr>
            <p:cNvPr id="18" name="Shape 1120"/>
            <p:cNvSpPr/>
            <p:nvPr/>
          </p:nvSpPr>
          <p:spPr>
            <a:xfrm>
              <a:off x="2051406" y="475447"/>
              <a:ext cx="3763715" cy="3763715"/>
            </a:xfrm>
            <a:custGeom>
              <a:avLst/>
              <a:gdLst/>
              <a:ahLst/>
              <a:cxnLst/>
              <a:rect l="0" t="0" r="0" b="0"/>
              <a:pathLst>
                <a:path w="120000" h="120000" extrusionOk="0">
                  <a:moveTo>
                    <a:pt x="14435" y="20963"/>
                  </a:moveTo>
                  <a:lnTo>
                    <a:pt x="14434" y="20963"/>
                  </a:lnTo>
                  <a:cubicBezTo>
                    <a:pt x="19030" y="15599"/>
                    <a:pt x="24536" y="11089"/>
                    <a:pt x="30699" y="7640"/>
                  </a:cubicBezTo>
                </a:path>
              </a:pathLst>
            </a:custGeom>
            <a:noFill/>
            <a:ln w="9525" cap="flat" cmpd="sng">
              <a:solidFill>
                <a:schemeClr val="accent6"/>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19" name="Shape 1121"/>
          <p:cNvSpPr txBox="1"/>
          <p:nvPr/>
        </p:nvSpPr>
        <p:spPr>
          <a:xfrm>
            <a:off x="3608176" y="2419144"/>
            <a:ext cx="2339700" cy="23543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100" b="0" i="0" u="none" strike="noStrike" cap="none" dirty="0">
                <a:solidFill>
                  <a:schemeClr val="dk1"/>
                </a:solidFill>
                <a:latin typeface="Calibri"/>
                <a:ea typeface="Calibri"/>
                <a:cs typeface="Calibri"/>
                <a:sym typeface="Calibri"/>
              </a:rPr>
              <a:t>Program Performance </a:t>
            </a:r>
          </a:p>
          <a:p>
            <a:pPr marL="0" marR="0" lvl="0" indent="0" algn="ctr" rtl="0">
              <a:spcBef>
                <a:spcPts val="0"/>
              </a:spcBef>
              <a:buSzPct val="25000"/>
              <a:buNone/>
            </a:pPr>
            <a:r>
              <a:rPr lang="en-US" sz="2100" b="0" i="0" u="none" strike="noStrike" cap="none" dirty="0">
                <a:solidFill>
                  <a:schemeClr val="dk1"/>
                </a:solidFill>
                <a:latin typeface="Calibri"/>
                <a:ea typeface="Calibri"/>
                <a:cs typeface="Calibri"/>
                <a:sym typeface="Calibri"/>
              </a:rPr>
              <a:t>&amp;</a:t>
            </a:r>
          </a:p>
          <a:p>
            <a:pPr marL="0" marR="0" lvl="0" indent="0" algn="ctr" rtl="0">
              <a:spcBef>
                <a:spcPts val="0"/>
              </a:spcBef>
              <a:buSzPct val="25000"/>
              <a:buNone/>
            </a:pPr>
            <a:r>
              <a:rPr lang="en-US" sz="2100" b="0" i="0" u="none" strike="noStrike" cap="none" dirty="0">
                <a:solidFill>
                  <a:schemeClr val="dk1"/>
                </a:solidFill>
                <a:latin typeface="Calibri"/>
                <a:ea typeface="Calibri"/>
                <a:cs typeface="Calibri"/>
                <a:sym typeface="Calibri"/>
              </a:rPr>
              <a:t>Program Effectiveness</a:t>
            </a:r>
          </a:p>
        </p:txBody>
      </p:sp>
      <p:pic>
        <p:nvPicPr>
          <p:cNvPr id="2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305155070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476"/>
        <p:cNvGrpSpPr/>
        <p:nvPr/>
      </p:nvGrpSpPr>
      <p:grpSpPr>
        <a:xfrm>
          <a:off x="0" y="0"/>
          <a:ext cx="0" cy="0"/>
          <a:chOff x="0" y="0"/>
          <a:chExt cx="0" cy="0"/>
        </a:xfrm>
      </p:grpSpPr>
      <p:sp>
        <p:nvSpPr>
          <p:cNvPr id="1477" name="Shape 1477"/>
          <p:cNvSpPr txBox="1"/>
          <p:nvPr/>
        </p:nvSpPr>
        <p:spPr>
          <a:xfrm>
            <a:off x="0" y="378279"/>
            <a:ext cx="9144000" cy="68852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3200" dirty="0" smtClean="0">
                <a:solidFill>
                  <a:srgbClr val="000000"/>
                </a:solidFill>
                <a:latin typeface="Calibri"/>
                <a:ea typeface="Calibri"/>
                <a:cs typeface="Calibri"/>
                <a:sym typeface="Calibri"/>
              </a:rPr>
              <a:t>BE</a:t>
            </a:r>
            <a:r>
              <a:rPr lang="en-US" sz="3200" dirty="0">
                <a:solidFill>
                  <a:srgbClr val="000000"/>
                </a:solidFill>
                <a:latin typeface="Calibri"/>
                <a:ea typeface="Calibri"/>
                <a:cs typeface="Calibri"/>
                <a:sym typeface="Calibri"/>
              </a:rPr>
              <a:t>/ESL (Indicators 1-</a:t>
            </a:r>
            <a:r>
              <a:rPr lang="en-US" sz="3200" dirty="0">
                <a:latin typeface="Calibri"/>
                <a:ea typeface="Calibri"/>
                <a:cs typeface="Calibri"/>
                <a:sym typeface="Calibri"/>
              </a:rPr>
              <a:t>9</a:t>
            </a:r>
            <a:r>
              <a:rPr lang="en-US" sz="3200" dirty="0">
                <a:solidFill>
                  <a:srgbClr val="000000"/>
                </a:solidFill>
                <a:latin typeface="Calibri"/>
                <a:ea typeface="Calibri"/>
                <a:cs typeface="Calibri"/>
                <a:sym typeface="Calibri"/>
              </a:rPr>
              <a:t>)</a:t>
            </a:r>
          </a:p>
        </p:txBody>
      </p:sp>
      <p:sp>
        <p:nvSpPr>
          <p:cNvPr id="1478" name="Shape 1478"/>
          <p:cNvSpPr txBox="1"/>
          <p:nvPr/>
        </p:nvSpPr>
        <p:spPr>
          <a:xfrm>
            <a:off x="713620" y="1357586"/>
            <a:ext cx="3822095" cy="4617459"/>
          </a:xfrm>
          <a:prstGeom prst="rect">
            <a:avLst/>
          </a:prstGeom>
          <a:noFill/>
          <a:ln>
            <a:noFill/>
          </a:ln>
        </p:spPr>
        <p:txBody>
          <a:bodyPr lIns="91425" tIns="45700" rIns="91425" bIns="45700" anchor="t" anchorCtr="0">
            <a:noAutofit/>
          </a:bodyPr>
          <a:lstStyle/>
          <a:p>
            <a:pPr marL="342900" marR="0" lvl="0" indent="-349250" algn="l" rtl="0">
              <a:spcBef>
                <a:spcPts val="0"/>
              </a:spcBef>
              <a:spcAft>
                <a:spcPts val="0"/>
              </a:spcAft>
              <a:buClr>
                <a:srgbClr val="000000"/>
              </a:buClr>
              <a:buSzPct val="100000"/>
              <a:buFont typeface="Calibri"/>
              <a:buChar char="•"/>
            </a:pPr>
            <a:r>
              <a:rPr lang="en-US" sz="1900" dirty="0">
                <a:solidFill>
                  <a:srgbClr val="000000"/>
                </a:solidFill>
                <a:latin typeface="Calibri"/>
                <a:ea typeface="Calibri"/>
                <a:cs typeface="Calibri"/>
                <a:sym typeface="Calibri"/>
              </a:rPr>
              <a:t>ELLs are advancing academically </a:t>
            </a:r>
            <a:r>
              <a:rPr lang="en-US" sz="1900" dirty="0" smtClean="0">
                <a:solidFill>
                  <a:srgbClr val="000000"/>
                </a:solidFill>
                <a:latin typeface="Calibri"/>
                <a:ea typeface="Calibri"/>
                <a:cs typeface="Calibri"/>
                <a:sym typeface="Calibri"/>
              </a:rPr>
              <a:t>as per STAAR performance</a:t>
            </a:r>
          </a:p>
          <a:p>
            <a:pPr marL="342900" indent="-349250">
              <a:buClr>
                <a:srgbClr val="000000"/>
              </a:buClr>
              <a:buSzPct val="100000"/>
              <a:buFont typeface="Calibri"/>
              <a:buChar char="•"/>
            </a:pPr>
            <a:r>
              <a:rPr lang="en-US" sz="1900" dirty="0" smtClean="0">
                <a:solidFill>
                  <a:srgbClr val="000000"/>
                </a:solidFill>
                <a:latin typeface="Calibri"/>
                <a:ea typeface="Calibri"/>
                <a:cs typeface="Calibri"/>
                <a:sym typeface="Calibri"/>
              </a:rPr>
              <a:t>ELLs </a:t>
            </a:r>
            <a:r>
              <a:rPr lang="en-US" sz="1900" dirty="0">
                <a:solidFill>
                  <a:srgbClr val="000000"/>
                </a:solidFill>
                <a:latin typeface="Calibri"/>
                <a:ea typeface="Calibri"/>
                <a:cs typeface="Calibri"/>
                <a:sym typeface="Calibri"/>
              </a:rPr>
              <a:t>Not Served in BE or ESL are advancing academically as per STAAR </a:t>
            </a:r>
            <a:r>
              <a:rPr lang="en-US" sz="1900" dirty="0" smtClean="0">
                <a:solidFill>
                  <a:srgbClr val="000000"/>
                </a:solidFill>
                <a:latin typeface="Calibri"/>
                <a:ea typeface="Calibri"/>
                <a:cs typeface="Calibri"/>
                <a:sym typeface="Calibri"/>
              </a:rPr>
              <a:t>performance</a:t>
            </a:r>
          </a:p>
          <a:p>
            <a:pPr marL="342900" marR="0" lvl="0" indent="-349250" algn="l" rtl="0">
              <a:spcBef>
                <a:spcPts val="0"/>
              </a:spcBef>
              <a:spcAft>
                <a:spcPts val="0"/>
              </a:spcAft>
              <a:buClr>
                <a:srgbClr val="000000"/>
              </a:buClr>
              <a:buSzPct val="100000"/>
              <a:buFont typeface="Calibri"/>
              <a:buChar char="•"/>
            </a:pPr>
            <a:r>
              <a:rPr lang="en-US" sz="1900" dirty="0" smtClean="0">
                <a:solidFill>
                  <a:srgbClr val="000000"/>
                </a:solidFill>
                <a:latin typeface="Calibri"/>
                <a:ea typeface="Calibri"/>
                <a:cs typeface="Calibri"/>
                <a:sym typeface="Calibri"/>
              </a:rPr>
              <a:t>ELLs </a:t>
            </a:r>
            <a:r>
              <a:rPr lang="en-US" sz="1900" dirty="0">
                <a:solidFill>
                  <a:srgbClr val="000000"/>
                </a:solidFill>
                <a:latin typeface="Calibri"/>
                <a:ea typeface="Calibri"/>
                <a:cs typeface="Calibri"/>
                <a:sym typeface="Calibri"/>
              </a:rPr>
              <a:t>are graduating and not dropping out of school</a:t>
            </a:r>
          </a:p>
          <a:p>
            <a:pPr marL="342900" marR="0" lvl="0" indent="-349250" algn="l" rtl="0">
              <a:spcBef>
                <a:spcPts val="360"/>
              </a:spcBef>
              <a:spcAft>
                <a:spcPts val="0"/>
              </a:spcAft>
              <a:buClr>
                <a:srgbClr val="000000"/>
              </a:buClr>
              <a:buSzPct val="100000"/>
              <a:buFont typeface="Calibri"/>
              <a:buChar char="•"/>
            </a:pPr>
            <a:r>
              <a:rPr lang="en-US" sz="1900" dirty="0">
                <a:solidFill>
                  <a:srgbClr val="000000"/>
                </a:solidFill>
                <a:latin typeface="Calibri"/>
                <a:ea typeface="Calibri"/>
                <a:cs typeface="Calibri"/>
                <a:sym typeface="Calibri"/>
              </a:rPr>
              <a:t>ELLs grades 2-12 are not scoring beginning proficiency level for two consecutive years on TELPAS Reading</a:t>
            </a:r>
          </a:p>
          <a:p>
            <a:pPr marL="342900" marR="0" lvl="0" indent="-349250" algn="l" rtl="0">
              <a:spcBef>
                <a:spcPts val="360"/>
              </a:spcBef>
              <a:spcAft>
                <a:spcPts val="0"/>
              </a:spcAft>
              <a:buClr>
                <a:srgbClr val="000000"/>
              </a:buClr>
              <a:buSzPct val="100000"/>
              <a:buFont typeface="Calibri"/>
              <a:buChar char="•"/>
            </a:pPr>
            <a:r>
              <a:rPr lang="en-US" sz="1900" dirty="0">
                <a:solidFill>
                  <a:srgbClr val="000000"/>
                </a:solidFill>
                <a:latin typeface="Calibri"/>
                <a:ea typeface="Calibri"/>
                <a:cs typeface="Calibri"/>
                <a:sym typeface="Calibri"/>
              </a:rPr>
              <a:t>ELLs grades 5-12, 5 + years demonstrate progress on TELPAS Composite rating  and are not continuing to be rated B or I</a:t>
            </a:r>
          </a:p>
        </p:txBody>
      </p:sp>
      <p:pic>
        <p:nvPicPr>
          <p:cNvPr id="1479" name="Shape 1479"/>
          <p:cNvPicPr preferRelativeResize="0"/>
          <p:nvPr/>
        </p:nvPicPr>
        <p:blipFill rotWithShape="1">
          <a:blip r:embed="rId3">
            <a:alphaModFix/>
          </a:blip>
          <a:srcRect l="3196" t="2244" r="19871" b="26034"/>
          <a:stretch/>
        </p:blipFill>
        <p:spPr>
          <a:xfrm>
            <a:off x="4813905" y="1224541"/>
            <a:ext cx="3784858" cy="4738410"/>
          </a:xfrm>
          <a:prstGeom prst="rect">
            <a:avLst/>
          </a:prstGeom>
          <a:noFill/>
          <a:ln w="9525" cap="flat" cmpd="sng">
            <a:solidFill>
              <a:srgbClr val="000000"/>
            </a:solidFill>
            <a:prstDash val="solid"/>
            <a:round/>
            <a:headEnd type="none" w="med" len="med"/>
            <a:tailEnd type="none" w="med" len="med"/>
          </a:ln>
        </p:spPr>
      </p:pic>
      <p:pic>
        <p:nvPicPr>
          <p:cNvPr id="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310375813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483"/>
        <p:cNvGrpSpPr/>
        <p:nvPr/>
      </p:nvGrpSpPr>
      <p:grpSpPr>
        <a:xfrm>
          <a:off x="0" y="0"/>
          <a:ext cx="0" cy="0"/>
          <a:chOff x="0" y="0"/>
          <a:chExt cx="0" cy="0"/>
        </a:xfrm>
      </p:grpSpPr>
      <p:pic>
        <p:nvPicPr>
          <p:cNvPr id="1484" name="Shape 1484"/>
          <p:cNvPicPr preferRelativeResize="0"/>
          <p:nvPr/>
        </p:nvPicPr>
        <p:blipFill rotWithShape="1">
          <a:blip r:embed="rId3">
            <a:alphaModFix/>
          </a:blip>
          <a:srcRect l="3769" r="25638" b="24098"/>
          <a:stretch/>
        </p:blipFill>
        <p:spPr>
          <a:xfrm>
            <a:off x="184296" y="0"/>
            <a:ext cx="8772175" cy="6858000"/>
          </a:xfrm>
          <a:prstGeom prst="rect">
            <a:avLst/>
          </a:prstGeom>
          <a:noFill/>
          <a:ln>
            <a:noFill/>
          </a:ln>
        </p:spPr>
      </p:pic>
      <p:sp>
        <p:nvSpPr>
          <p:cNvPr id="1485" name="Shape 1485"/>
          <p:cNvSpPr txBox="1"/>
          <p:nvPr/>
        </p:nvSpPr>
        <p:spPr>
          <a:xfrm>
            <a:off x="152946" y="1082525"/>
            <a:ext cx="8803525" cy="4398300"/>
          </a:xfrm>
          <a:prstGeom prst="rect">
            <a:avLst/>
          </a:prstGeom>
          <a:noFill/>
          <a:ln w="9525"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p:txBody>
      </p:sp>
      <p:sp>
        <p:nvSpPr>
          <p:cNvPr id="1486" name="Shape 1486"/>
          <p:cNvSpPr txBox="1"/>
          <p:nvPr/>
        </p:nvSpPr>
        <p:spPr>
          <a:xfrm>
            <a:off x="152946" y="5492600"/>
            <a:ext cx="8803525" cy="1200300"/>
          </a:xfrm>
          <a:prstGeom prst="rect">
            <a:avLst/>
          </a:prstGeom>
          <a:noFill/>
          <a:ln w="9525"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7542457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9900" y="131798"/>
            <a:ext cx="8704497" cy="6726202"/>
            <a:chOff x="59900" y="131798"/>
            <a:chExt cx="8704497" cy="6726202"/>
          </a:xfrm>
        </p:grpSpPr>
        <p:pic>
          <p:nvPicPr>
            <p:cNvPr id="3" name="Picture 2" descr="McAllen IS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00" y="131798"/>
              <a:ext cx="8704497" cy="6726202"/>
            </a:xfrm>
            <a:prstGeom prst="rect">
              <a:avLst/>
            </a:prstGeom>
          </p:spPr>
        </p:pic>
        <p:sp>
          <p:nvSpPr>
            <p:cNvPr id="4" name="Rectangle 3"/>
            <p:cNvSpPr/>
            <p:nvPr/>
          </p:nvSpPr>
          <p:spPr>
            <a:xfrm>
              <a:off x="1018330" y="539174"/>
              <a:ext cx="1078232" cy="43134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Rectangle 1"/>
          <p:cNvSpPr/>
          <p:nvPr/>
        </p:nvSpPr>
        <p:spPr>
          <a:xfrm>
            <a:off x="7757225" y="1120690"/>
            <a:ext cx="535410" cy="4706898"/>
          </a:xfrm>
          <a:prstGeom prst="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347291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5266" cy="1600200"/>
          </a:xfrm>
        </p:spPr>
        <p:txBody>
          <a:bodyPr>
            <a:normAutofit/>
          </a:bodyPr>
          <a:lstStyle/>
          <a:p>
            <a:r>
              <a:rPr lang="en-US" sz="4400" dirty="0" smtClean="0"/>
              <a:t>2017 Staging Framework</a:t>
            </a:r>
            <a:endParaRPr lang="en-US" sz="4400" dirty="0"/>
          </a:p>
        </p:txBody>
      </p:sp>
      <p:sp>
        <p:nvSpPr>
          <p:cNvPr id="3" name="Shape 1343"/>
          <p:cNvSpPr txBox="1">
            <a:spLocks/>
          </p:cNvSpPr>
          <p:nvPr/>
        </p:nvSpPr>
        <p:spPr>
          <a:xfrm>
            <a:off x="628650" y="1602530"/>
            <a:ext cx="7886700" cy="4351338"/>
          </a:xfrm>
          <a:prstGeom prst="rect">
            <a:avLst/>
          </a:prstGeom>
          <a:blipFill rotWithShape="1">
            <a:blip r:embed="rId2">
              <a:alphaModFix/>
            </a:blip>
            <a:stretch>
              <a:fillRect l="-1545" t="-2240"/>
            </a:stretch>
          </a:blipFill>
          <a:ln>
            <a:noFill/>
          </a:ln>
        </p:spPr>
        <p:txBody>
          <a:bodyPr lIns="91425" tIns="45700" rIns="91425" bIns="45700" anchor="t"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nSpc>
                <a:spcPct val="90000"/>
              </a:lnSpc>
              <a:spcBef>
                <a:spcPts val="0"/>
              </a:spcBef>
              <a:buFont typeface="Arial" pitchFamily="34" charset="0"/>
              <a:buNone/>
            </a:pPr>
            <a:r>
              <a:rPr lang="en-US" sz="2800" smtClean="0">
                <a:latin typeface="Calibri"/>
                <a:ea typeface="Calibri"/>
                <a:cs typeface="Calibri"/>
                <a:sym typeface="Calibri"/>
              </a:rPr>
              <a:t> </a:t>
            </a:r>
            <a:endParaRPr lang="en-US" sz="2800">
              <a:latin typeface="Calibri"/>
              <a:ea typeface="Calibri"/>
              <a:cs typeface="Calibri"/>
              <a:sym typeface="Calibri"/>
            </a:endParaRPr>
          </a:p>
        </p:txBody>
      </p:sp>
      <p:pic>
        <p:nvPicPr>
          <p:cNvPr id="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45033902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5266" cy="1600200"/>
          </a:xfrm>
        </p:spPr>
        <p:txBody>
          <a:bodyPr>
            <a:normAutofit/>
          </a:bodyPr>
          <a:lstStyle/>
          <a:p>
            <a:r>
              <a:rPr lang="en-US" sz="4400" dirty="0" smtClean="0"/>
              <a:t>2017 Staging Framework</a:t>
            </a:r>
            <a:endParaRPr lang="en-US" sz="4400" dirty="0"/>
          </a:p>
        </p:txBody>
      </p:sp>
      <p:graphicFrame>
        <p:nvGraphicFramePr>
          <p:cNvPr id="5" name="Shape 1357"/>
          <p:cNvGraphicFramePr/>
          <p:nvPr>
            <p:extLst>
              <p:ext uri="{D42A27DB-BD31-4B8C-83A1-F6EECF244321}">
                <p14:modId xmlns:p14="http://schemas.microsoft.com/office/powerpoint/2010/main" val="640025931"/>
              </p:ext>
            </p:extLst>
          </p:nvPr>
        </p:nvGraphicFramePr>
        <p:xfrm>
          <a:off x="1477434" y="1717516"/>
          <a:ext cx="6095025" cy="2841872"/>
        </p:xfrm>
        <a:graphic>
          <a:graphicData uri="http://schemas.openxmlformats.org/drawingml/2006/table">
            <a:tbl>
              <a:tblPr firstRow="1" firstCol="1" bandRow="1">
                <a:noFill/>
              </a:tblPr>
              <a:tblGrid>
                <a:gridCol w="1219005"/>
                <a:gridCol w="1219005"/>
                <a:gridCol w="1219005"/>
                <a:gridCol w="1219005"/>
                <a:gridCol w="1219005"/>
              </a:tblGrid>
              <a:tr h="354504">
                <a:tc>
                  <a:txBody>
                    <a:bodyPr/>
                    <a:lstStyle/>
                    <a:p>
                      <a:pPr marL="0" marR="0" lvl="0" indent="0" algn="ctr" rtl="0">
                        <a:spcBef>
                          <a:spcPts val="0"/>
                        </a:spcBef>
                        <a:spcAft>
                          <a:spcPts val="0"/>
                        </a:spcAft>
                        <a:buSzPct val="25000"/>
                        <a:buNone/>
                      </a:pPr>
                      <a:r>
                        <a:rPr lang="en-US" sz="1400" b="1" dirty="0" smtClean="0"/>
                        <a:t>STAGE</a:t>
                      </a:r>
                      <a:endParaRPr lang="en-US" sz="1400" b="1" dirty="0"/>
                    </a:p>
                  </a:txBody>
                  <a:tcPr marL="51425" marR="51425" marT="0" marB="0" anchor="ctr"/>
                </a:tc>
                <a:tc>
                  <a:txBody>
                    <a:bodyPr/>
                    <a:lstStyle/>
                    <a:p>
                      <a:pPr marL="0" marR="0" lvl="0" indent="0" algn="ctr" rtl="0">
                        <a:spcBef>
                          <a:spcPts val="0"/>
                        </a:spcBef>
                        <a:spcAft>
                          <a:spcPts val="0"/>
                        </a:spcAft>
                        <a:buSzPct val="25000"/>
                        <a:buNone/>
                      </a:pPr>
                      <a:r>
                        <a:rPr lang="en-US" sz="1400" b="1" dirty="0"/>
                        <a:t>BE/ESL</a:t>
                      </a:r>
                    </a:p>
                  </a:txBody>
                  <a:tcPr marL="51425" marR="51425" marT="0" marB="0" anchor="ctr"/>
                </a:tc>
                <a:tc>
                  <a:txBody>
                    <a:bodyPr/>
                    <a:lstStyle/>
                    <a:p>
                      <a:pPr marL="0" marR="0" lvl="0" indent="0" algn="ctr" rtl="0">
                        <a:spcBef>
                          <a:spcPts val="0"/>
                        </a:spcBef>
                        <a:spcAft>
                          <a:spcPts val="0"/>
                        </a:spcAft>
                        <a:buSzPct val="25000"/>
                        <a:buNone/>
                      </a:pPr>
                      <a:r>
                        <a:rPr lang="en-US" sz="1400" b="1" dirty="0"/>
                        <a:t>CTE</a:t>
                      </a:r>
                    </a:p>
                  </a:txBody>
                  <a:tcPr marL="51425" marR="51425" marT="0" marB="0" anchor="ctr"/>
                </a:tc>
                <a:tc>
                  <a:txBody>
                    <a:bodyPr/>
                    <a:lstStyle/>
                    <a:p>
                      <a:pPr marL="0" marR="0" lvl="0" indent="0" algn="ctr" rtl="0">
                        <a:spcBef>
                          <a:spcPts val="0"/>
                        </a:spcBef>
                        <a:spcAft>
                          <a:spcPts val="0"/>
                        </a:spcAft>
                        <a:buSzPct val="25000"/>
                        <a:buNone/>
                      </a:pPr>
                      <a:r>
                        <a:rPr lang="en-US" sz="1400" b="1" dirty="0" smtClean="0"/>
                        <a:t>ESSA</a:t>
                      </a:r>
                      <a:endParaRPr lang="en-US" sz="1400" b="1" dirty="0"/>
                    </a:p>
                  </a:txBody>
                  <a:tcPr marL="51425" marR="51425" marT="0" marB="0" anchor="ctr"/>
                </a:tc>
                <a:tc>
                  <a:txBody>
                    <a:bodyPr/>
                    <a:lstStyle/>
                    <a:p>
                      <a:pPr marL="0" marR="0" lvl="0" indent="0" algn="ctr" rtl="0">
                        <a:spcBef>
                          <a:spcPts val="0"/>
                        </a:spcBef>
                        <a:spcAft>
                          <a:spcPts val="0"/>
                        </a:spcAft>
                        <a:buSzPct val="25000"/>
                        <a:buNone/>
                      </a:pPr>
                      <a:r>
                        <a:rPr lang="en-US" sz="1400" b="1" dirty="0" smtClean="0"/>
                        <a:t>SPED</a:t>
                      </a:r>
                      <a:endParaRPr lang="en-US" sz="1400" b="1" baseline="30000" dirty="0"/>
                    </a:p>
                  </a:txBody>
                  <a:tcPr marL="51425" marR="51425" marT="0" marB="0" anchor="ctr"/>
                </a:tc>
              </a:tr>
              <a:tr h="621842">
                <a:tc>
                  <a:txBody>
                    <a:bodyPr/>
                    <a:lstStyle/>
                    <a:p>
                      <a:pPr marL="0" marR="0" lvl="0" indent="0" algn="ctr" rtl="0">
                        <a:spcBef>
                          <a:spcPts val="0"/>
                        </a:spcBef>
                        <a:spcAft>
                          <a:spcPts val="0"/>
                        </a:spcAft>
                        <a:buSzPct val="25000"/>
                        <a:buNone/>
                      </a:pPr>
                      <a:r>
                        <a:rPr lang="en-US" sz="1400" b="1" dirty="0"/>
                        <a:t>1</a:t>
                      </a:r>
                    </a:p>
                  </a:txBody>
                  <a:tcPr marL="51425" marR="51425" marT="0" marB="0" anchor="ctr"/>
                </a:tc>
                <a:tc>
                  <a:txBody>
                    <a:bodyPr/>
                    <a:lstStyle/>
                    <a:p>
                      <a:pPr marL="0" marR="0" lvl="0" indent="0" algn="ctr" rtl="0">
                        <a:spcBef>
                          <a:spcPts val="0"/>
                        </a:spcBef>
                        <a:spcAft>
                          <a:spcPts val="0"/>
                        </a:spcAft>
                        <a:buSzPct val="25000"/>
                        <a:buNone/>
                      </a:pPr>
                      <a:r>
                        <a:rPr lang="en-US" sz="1400" dirty="0"/>
                        <a:t>0.2 – </a:t>
                      </a:r>
                      <a:r>
                        <a:rPr lang="en-US" sz="1400" dirty="0" smtClean="0"/>
                        <a:t>1.2</a:t>
                      </a:r>
                      <a:endParaRPr lang="en-US" sz="1400" dirty="0"/>
                    </a:p>
                  </a:txBody>
                  <a:tcPr marL="51425" marR="51425" marT="0" marB="0" anchor="ctr"/>
                </a:tc>
                <a:tc>
                  <a:txBody>
                    <a:bodyPr/>
                    <a:lstStyle/>
                    <a:p>
                      <a:pPr marL="0" marR="0" lvl="0" indent="0" algn="ctr" rtl="0">
                        <a:spcBef>
                          <a:spcPts val="0"/>
                        </a:spcBef>
                        <a:spcAft>
                          <a:spcPts val="0"/>
                        </a:spcAft>
                        <a:buSzPct val="25000"/>
                        <a:buNone/>
                      </a:pPr>
                      <a:r>
                        <a:rPr lang="en-US" sz="1400" dirty="0"/>
                        <a:t>0.2 – 0.8</a:t>
                      </a:r>
                    </a:p>
                  </a:txBody>
                  <a:tcPr marL="51425" marR="51425" marT="0" marB="0" anchor="ctr"/>
                </a:tc>
                <a:tc>
                  <a:txBody>
                    <a:bodyPr/>
                    <a:lstStyle/>
                    <a:p>
                      <a:pPr marL="0" marR="0" lvl="0" indent="0" algn="ctr" rtl="0">
                        <a:spcBef>
                          <a:spcPts val="0"/>
                        </a:spcBef>
                        <a:spcAft>
                          <a:spcPts val="0"/>
                        </a:spcAft>
                        <a:buSzPct val="25000"/>
                        <a:buNone/>
                      </a:pPr>
                      <a:r>
                        <a:rPr lang="en-US" sz="1400"/>
                        <a:t>0.2 – 0.9</a:t>
                      </a:r>
                    </a:p>
                  </a:txBody>
                  <a:tcPr marL="51425" marR="51425" marT="0" marB="0" anchor="ctr"/>
                </a:tc>
                <a:tc>
                  <a:txBody>
                    <a:bodyPr/>
                    <a:lstStyle/>
                    <a:p>
                      <a:pPr marL="0" marR="0" lvl="0" indent="0" algn="ctr" rtl="0">
                        <a:spcBef>
                          <a:spcPts val="0"/>
                        </a:spcBef>
                        <a:spcAft>
                          <a:spcPts val="0"/>
                        </a:spcAft>
                        <a:buSzPct val="25000"/>
                        <a:buNone/>
                      </a:pPr>
                      <a:r>
                        <a:rPr lang="en-US" sz="1400" dirty="0" smtClean="0"/>
                        <a:t>0.1 </a:t>
                      </a:r>
                      <a:r>
                        <a:rPr lang="en-US" sz="1400" dirty="0"/>
                        <a:t>– 1.3</a:t>
                      </a:r>
                    </a:p>
                  </a:txBody>
                  <a:tcPr marL="51425" marR="51425" marT="0" marB="0" anchor="ctr"/>
                </a:tc>
              </a:tr>
              <a:tr h="621842">
                <a:tc>
                  <a:txBody>
                    <a:bodyPr/>
                    <a:lstStyle/>
                    <a:p>
                      <a:pPr marL="0" marR="0" lvl="0" indent="0" algn="ctr" rtl="0">
                        <a:spcBef>
                          <a:spcPts val="0"/>
                        </a:spcBef>
                        <a:spcAft>
                          <a:spcPts val="0"/>
                        </a:spcAft>
                        <a:buSzPct val="25000"/>
                        <a:buNone/>
                      </a:pPr>
                      <a:r>
                        <a:rPr lang="en-US" sz="1400" b="1" dirty="0"/>
                        <a:t>2</a:t>
                      </a:r>
                    </a:p>
                  </a:txBody>
                  <a:tcPr marL="51425" marR="51425" marT="0" marB="0" anchor="ctr"/>
                </a:tc>
                <a:tc>
                  <a:txBody>
                    <a:bodyPr/>
                    <a:lstStyle/>
                    <a:p>
                      <a:pPr marL="0" marR="0" lvl="0" indent="0" algn="ctr" rtl="0">
                        <a:spcBef>
                          <a:spcPts val="0"/>
                        </a:spcBef>
                        <a:spcAft>
                          <a:spcPts val="0"/>
                        </a:spcAft>
                        <a:buSzPct val="25000"/>
                        <a:buNone/>
                      </a:pPr>
                      <a:r>
                        <a:rPr lang="en-US" sz="1400" dirty="0" smtClean="0"/>
                        <a:t>1.3 </a:t>
                      </a:r>
                      <a:r>
                        <a:rPr lang="en-US" sz="1400" dirty="0"/>
                        <a:t>– </a:t>
                      </a:r>
                      <a:r>
                        <a:rPr lang="en-US" sz="1400" dirty="0" smtClean="0"/>
                        <a:t>1.7</a:t>
                      </a:r>
                      <a:endParaRPr lang="en-US" sz="1400" dirty="0"/>
                    </a:p>
                  </a:txBody>
                  <a:tcPr marL="51425" marR="51425" marT="0" marB="0" anchor="ctr"/>
                </a:tc>
                <a:tc>
                  <a:txBody>
                    <a:bodyPr/>
                    <a:lstStyle/>
                    <a:p>
                      <a:pPr marL="0" marR="0" lvl="0" indent="0" algn="ctr" rtl="0">
                        <a:spcBef>
                          <a:spcPts val="0"/>
                        </a:spcBef>
                        <a:spcAft>
                          <a:spcPts val="0"/>
                        </a:spcAft>
                        <a:buSzPct val="25000"/>
                        <a:buNone/>
                      </a:pPr>
                      <a:r>
                        <a:rPr lang="en-US" sz="1400" dirty="0"/>
                        <a:t>0.9 – </a:t>
                      </a:r>
                      <a:r>
                        <a:rPr lang="en-US" sz="1400" dirty="0" smtClean="0"/>
                        <a:t>1.3</a:t>
                      </a:r>
                      <a:endParaRPr lang="en-US" sz="1400" dirty="0"/>
                    </a:p>
                  </a:txBody>
                  <a:tcPr marL="51425" marR="51425" marT="0" marB="0" anchor="ctr"/>
                </a:tc>
                <a:tc>
                  <a:txBody>
                    <a:bodyPr/>
                    <a:lstStyle/>
                    <a:p>
                      <a:pPr marL="0" marR="0" lvl="0" indent="0" algn="ctr" rtl="0">
                        <a:spcBef>
                          <a:spcPts val="0"/>
                        </a:spcBef>
                        <a:spcAft>
                          <a:spcPts val="0"/>
                        </a:spcAft>
                        <a:buSzPct val="25000"/>
                        <a:buNone/>
                      </a:pPr>
                      <a:r>
                        <a:rPr lang="en-US" sz="1400" dirty="0"/>
                        <a:t>1.0 – 1.5</a:t>
                      </a:r>
                    </a:p>
                  </a:txBody>
                  <a:tcPr marL="51425" marR="51425" marT="0" marB="0" anchor="ctr"/>
                </a:tc>
                <a:tc>
                  <a:txBody>
                    <a:bodyPr/>
                    <a:lstStyle/>
                    <a:p>
                      <a:pPr marL="0" marR="0" lvl="0" indent="0" algn="ctr" rtl="0">
                        <a:spcBef>
                          <a:spcPts val="0"/>
                        </a:spcBef>
                        <a:spcAft>
                          <a:spcPts val="0"/>
                        </a:spcAft>
                        <a:buSzPct val="25000"/>
                        <a:buNone/>
                      </a:pPr>
                      <a:r>
                        <a:rPr lang="en-US" sz="1400" dirty="0"/>
                        <a:t>1.4 – 1.5</a:t>
                      </a:r>
                    </a:p>
                  </a:txBody>
                  <a:tcPr marL="51425" marR="51425" marT="0" marB="0" anchor="ctr"/>
                </a:tc>
              </a:tr>
              <a:tr h="621842">
                <a:tc>
                  <a:txBody>
                    <a:bodyPr/>
                    <a:lstStyle/>
                    <a:p>
                      <a:pPr marL="0" marR="0" lvl="0" indent="0" algn="ctr" rtl="0">
                        <a:spcBef>
                          <a:spcPts val="0"/>
                        </a:spcBef>
                        <a:spcAft>
                          <a:spcPts val="0"/>
                        </a:spcAft>
                        <a:buSzPct val="25000"/>
                        <a:buNone/>
                      </a:pPr>
                      <a:r>
                        <a:rPr lang="en-US" sz="1400" b="1" dirty="0"/>
                        <a:t>3</a:t>
                      </a:r>
                    </a:p>
                  </a:txBody>
                  <a:tcPr marL="51425" marR="51425" marT="0" marB="0" anchor="ctr"/>
                </a:tc>
                <a:tc>
                  <a:txBody>
                    <a:bodyPr/>
                    <a:lstStyle/>
                    <a:p>
                      <a:pPr marL="0" marR="0" lvl="0" indent="0" algn="ctr" rtl="0">
                        <a:spcBef>
                          <a:spcPts val="0"/>
                        </a:spcBef>
                        <a:spcAft>
                          <a:spcPts val="0"/>
                        </a:spcAft>
                        <a:buSzPct val="25000"/>
                        <a:buNone/>
                      </a:pPr>
                      <a:r>
                        <a:rPr lang="en-US" sz="1400" dirty="0" smtClean="0"/>
                        <a:t>1.8 </a:t>
                      </a:r>
                      <a:r>
                        <a:rPr lang="en-US" sz="1400" dirty="0"/>
                        <a:t>– </a:t>
                      </a:r>
                      <a:r>
                        <a:rPr lang="en-US" sz="1400" dirty="0" smtClean="0"/>
                        <a:t>2.0</a:t>
                      </a:r>
                      <a:endParaRPr lang="en-US" sz="1400" dirty="0"/>
                    </a:p>
                  </a:txBody>
                  <a:tcPr marL="51425" marR="51425" marT="0" marB="0" anchor="ctr"/>
                </a:tc>
                <a:tc>
                  <a:txBody>
                    <a:bodyPr/>
                    <a:lstStyle/>
                    <a:p>
                      <a:pPr marL="0" marR="0" lvl="0" indent="0" algn="ctr" rtl="0">
                        <a:spcBef>
                          <a:spcPts val="0"/>
                        </a:spcBef>
                        <a:spcAft>
                          <a:spcPts val="0"/>
                        </a:spcAft>
                        <a:buSzPct val="25000"/>
                        <a:buNone/>
                      </a:pPr>
                      <a:r>
                        <a:rPr lang="en-US" sz="1400" dirty="0" smtClean="0"/>
                        <a:t>1.4 </a:t>
                      </a:r>
                      <a:r>
                        <a:rPr lang="en-US" sz="1400" dirty="0"/>
                        <a:t>– </a:t>
                      </a:r>
                      <a:r>
                        <a:rPr lang="en-US" sz="1400" dirty="0" smtClean="0"/>
                        <a:t>1.5</a:t>
                      </a:r>
                      <a:endParaRPr lang="en-US" sz="1400" dirty="0"/>
                    </a:p>
                  </a:txBody>
                  <a:tcPr marL="51425" marR="51425" marT="0" marB="0" anchor="ctr"/>
                </a:tc>
                <a:tc>
                  <a:txBody>
                    <a:bodyPr/>
                    <a:lstStyle/>
                    <a:p>
                      <a:pPr marL="0" marR="0" lvl="0" indent="0" algn="ctr" rtl="0">
                        <a:spcBef>
                          <a:spcPts val="0"/>
                        </a:spcBef>
                        <a:spcAft>
                          <a:spcPts val="0"/>
                        </a:spcAft>
                        <a:buSzPct val="25000"/>
                        <a:buNone/>
                      </a:pPr>
                      <a:r>
                        <a:rPr lang="en-US" sz="1400" dirty="0"/>
                        <a:t>1.6 – 2.2</a:t>
                      </a:r>
                    </a:p>
                  </a:txBody>
                  <a:tcPr marL="51425" marR="51425" marT="0" marB="0" anchor="ctr"/>
                </a:tc>
                <a:tc>
                  <a:txBody>
                    <a:bodyPr/>
                    <a:lstStyle/>
                    <a:p>
                      <a:pPr marL="0" marR="0" lvl="0" indent="0" algn="ctr" rtl="0">
                        <a:spcBef>
                          <a:spcPts val="0"/>
                        </a:spcBef>
                        <a:spcAft>
                          <a:spcPts val="0"/>
                        </a:spcAft>
                        <a:buSzPct val="25000"/>
                        <a:buNone/>
                      </a:pPr>
                      <a:r>
                        <a:rPr lang="en-US" sz="1400" dirty="0"/>
                        <a:t>1.6 – 1.8</a:t>
                      </a:r>
                    </a:p>
                  </a:txBody>
                  <a:tcPr marL="51425" marR="51425" marT="0" marB="0" anchor="ctr"/>
                </a:tc>
              </a:tr>
              <a:tr h="621842">
                <a:tc>
                  <a:txBody>
                    <a:bodyPr/>
                    <a:lstStyle/>
                    <a:p>
                      <a:pPr marL="0" marR="0" lvl="0" indent="0" algn="ctr" rtl="0">
                        <a:spcBef>
                          <a:spcPts val="0"/>
                        </a:spcBef>
                        <a:spcAft>
                          <a:spcPts val="0"/>
                        </a:spcAft>
                        <a:buSzPct val="25000"/>
                        <a:buNone/>
                      </a:pPr>
                      <a:r>
                        <a:rPr lang="en-US" sz="1400" b="1" dirty="0"/>
                        <a:t>4</a:t>
                      </a:r>
                    </a:p>
                  </a:txBody>
                  <a:tcPr marL="51425" marR="51425" marT="0" marB="0" anchor="ctr"/>
                </a:tc>
                <a:tc>
                  <a:txBody>
                    <a:bodyPr/>
                    <a:lstStyle/>
                    <a:p>
                      <a:pPr marL="0" marR="0" lvl="0" indent="0" algn="ctr" rtl="0">
                        <a:spcBef>
                          <a:spcPts val="0"/>
                        </a:spcBef>
                        <a:spcAft>
                          <a:spcPts val="0"/>
                        </a:spcAft>
                        <a:buSzPct val="25000"/>
                        <a:buNone/>
                      </a:pPr>
                      <a:r>
                        <a:rPr lang="en-US" sz="1400" dirty="0" smtClean="0"/>
                        <a:t>2.1 </a:t>
                      </a:r>
                      <a:r>
                        <a:rPr lang="en-US" sz="1400" dirty="0"/>
                        <a:t>– </a:t>
                      </a:r>
                      <a:r>
                        <a:rPr lang="en-US" sz="1400" dirty="0" smtClean="0"/>
                        <a:t>3.2</a:t>
                      </a:r>
                      <a:endParaRPr lang="en-US" sz="1400" dirty="0"/>
                    </a:p>
                  </a:txBody>
                  <a:tcPr marL="51425" marR="51425" marT="0" marB="0" anchor="ctr"/>
                </a:tc>
                <a:tc>
                  <a:txBody>
                    <a:bodyPr/>
                    <a:lstStyle/>
                    <a:p>
                      <a:pPr marL="0" marR="0" lvl="0" indent="0" algn="ctr" rtl="0">
                        <a:spcBef>
                          <a:spcPts val="0"/>
                        </a:spcBef>
                        <a:spcAft>
                          <a:spcPts val="0"/>
                        </a:spcAft>
                        <a:buSzPct val="25000"/>
                        <a:buNone/>
                      </a:pPr>
                      <a:r>
                        <a:rPr lang="en-US" sz="1400" dirty="0" smtClean="0"/>
                        <a:t>1.6 </a:t>
                      </a:r>
                      <a:r>
                        <a:rPr lang="en-US" sz="1400" dirty="0"/>
                        <a:t>– </a:t>
                      </a:r>
                      <a:r>
                        <a:rPr lang="en-US" sz="1400" dirty="0" smtClean="0"/>
                        <a:t>2.4</a:t>
                      </a:r>
                      <a:endParaRPr lang="en-US" sz="1400" dirty="0"/>
                    </a:p>
                  </a:txBody>
                  <a:tcPr marL="51425" marR="51425" marT="0" marB="0" anchor="ctr"/>
                </a:tc>
                <a:tc>
                  <a:txBody>
                    <a:bodyPr/>
                    <a:lstStyle/>
                    <a:p>
                      <a:pPr marL="0" marR="0" lvl="0" indent="0" algn="ctr" rtl="0">
                        <a:spcBef>
                          <a:spcPts val="0"/>
                        </a:spcBef>
                        <a:spcAft>
                          <a:spcPts val="0"/>
                        </a:spcAft>
                        <a:buSzPct val="25000"/>
                        <a:buNone/>
                      </a:pPr>
                      <a:r>
                        <a:rPr lang="en-US" sz="1400"/>
                        <a:t>2.3 – 3.0</a:t>
                      </a:r>
                    </a:p>
                  </a:txBody>
                  <a:tcPr marL="51425" marR="51425" marT="0" marB="0" anchor="ctr"/>
                </a:tc>
                <a:tc>
                  <a:txBody>
                    <a:bodyPr/>
                    <a:lstStyle/>
                    <a:p>
                      <a:pPr marL="0" marR="0" lvl="0" indent="0" algn="ctr" rtl="0">
                        <a:spcBef>
                          <a:spcPts val="0"/>
                        </a:spcBef>
                        <a:spcAft>
                          <a:spcPts val="0"/>
                        </a:spcAft>
                        <a:buSzPct val="25000"/>
                        <a:buNone/>
                      </a:pPr>
                      <a:r>
                        <a:rPr lang="en-US" sz="1400" dirty="0"/>
                        <a:t>1.9 – 2.2</a:t>
                      </a:r>
                    </a:p>
                  </a:txBody>
                  <a:tcPr marL="51425" marR="51425" marT="0" marB="0" anchor="ctr"/>
                </a:tc>
              </a:tr>
            </a:tbl>
          </a:graphicData>
        </a:graphic>
      </p:graphicFrame>
      <p:sp>
        <p:nvSpPr>
          <p:cNvPr id="6" name="Shape 1358"/>
          <p:cNvSpPr/>
          <p:nvPr/>
        </p:nvSpPr>
        <p:spPr>
          <a:xfrm>
            <a:off x="762000" y="972718"/>
            <a:ext cx="7519866" cy="438581"/>
          </a:xfrm>
          <a:prstGeom prst="rect">
            <a:avLst/>
          </a:prstGeom>
          <a:noFill/>
          <a:ln>
            <a:noFill/>
          </a:ln>
        </p:spPr>
        <p:txBody>
          <a:bodyPr lIns="68575" tIns="34275" rIns="68575" bIns="34275" anchor="ctr" anchorCtr="0">
            <a:noAutofit/>
          </a:bodyPr>
          <a:lstStyle/>
          <a:p>
            <a:pPr marR="0" lvl="0" algn="ctr" rtl="0">
              <a:spcBef>
                <a:spcPts val="0"/>
              </a:spcBef>
              <a:spcAft>
                <a:spcPts val="0"/>
              </a:spcAft>
              <a:buSzPct val="25000"/>
              <a:buNone/>
            </a:pPr>
            <a:r>
              <a:rPr lang="en-US" sz="2000" b="1" dirty="0">
                <a:solidFill>
                  <a:schemeClr val="dk1"/>
                </a:solidFill>
                <a:latin typeface="Calibri"/>
                <a:ea typeface="Calibri"/>
                <a:cs typeface="Calibri"/>
                <a:sym typeface="Calibri"/>
              </a:rPr>
              <a:t>Mean Ranges by Program Area for a 90%/10% </a:t>
            </a:r>
            <a:r>
              <a:rPr lang="en-US" sz="2000" b="1" dirty="0" smtClean="0">
                <a:solidFill>
                  <a:schemeClr val="dk1"/>
                </a:solidFill>
                <a:latin typeface="Calibri"/>
                <a:ea typeface="Calibri"/>
                <a:cs typeface="Calibri"/>
                <a:sym typeface="Calibri"/>
              </a:rPr>
              <a:t>Distribution</a:t>
            </a:r>
            <a:endParaRPr lang="en-US" sz="2000" b="1" baseline="30000" dirty="0">
              <a:solidFill>
                <a:srgbClr val="FF0000"/>
              </a:solidFill>
              <a:latin typeface="Calibri"/>
              <a:ea typeface="Calibri"/>
              <a:cs typeface="Calibri"/>
              <a:sym typeface="Calibri"/>
            </a:endParaRPr>
          </a:p>
        </p:txBody>
      </p:sp>
      <p:pic>
        <p:nvPicPr>
          <p:cNvPr id="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33641855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7279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Shape 293"/>
          <p:cNvPicPr preferRelativeResize="0"/>
          <p:nvPr/>
        </p:nvPicPr>
        <p:blipFill>
          <a:blip r:embed="rId4">
            <a:alphaModFix/>
          </a:blip>
          <a:stretch>
            <a:fillRect/>
          </a:stretch>
        </p:blipFill>
        <p:spPr>
          <a:xfrm>
            <a:off x="2032405" y="567780"/>
            <a:ext cx="5266754" cy="54159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29914424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752"/>
        <p:cNvGrpSpPr/>
        <p:nvPr/>
      </p:nvGrpSpPr>
      <p:grpSpPr>
        <a:xfrm>
          <a:off x="0" y="0"/>
          <a:ext cx="0" cy="0"/>
          <a:chOff x="0" y="0"/>
          <a:chExt cx="0" cy="0"/>
        </a:xfrm>
      </p:grpSpPr>
      <p:grpSp>
        <p:nvGrpSpPr>
          <p:cNvPr id="1753" name="Shape 1753"/>
          <p:cNvGrpSpPr/>
          <p:nvPr/>
        </p:nvGrpSpPr>
        <p:grpSpPr>
          <a:xfrm>
            <a:off x="3338742" y="2299767"/>
            <a:ext cx="3038092" cy="3038093"/>
            <a:chOff x="2043301" y="195452"/>
            <a:chExt cx="3038092" cy="3038093"/>
          </a:xfrm>
        </p:grpSpPr>
        <p:sp>
          <p:nvSpPr>
            <p:cNvPr id="1754" name="Shape 1754"/>
            <p:cNvSpPr/>
            <p:nvPr/>
          </p:nvSpPr>
          <p:spPr>
            <a:xfrm>
              <a:off x="2043301" y="195452"/>
              <a:ext cx="1484698" cy="1484698"/>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gradFill>
              <a:gsLst>
                <a:gs pos="0">
                  <a:srgbClr val="992F2C"/>
                </a:gs>
                <a:gs pos="80000">
                  <a:srgbClr val="C93D39"/>
                </a:gs>
                <a:gs pos="100000">
                  <a:srgbClr val="CD3B37"/>
                </a:gs>
              </a:gsLst>
              <a:lin ang="16200038" scaled="0"/>
            </a:gradFill>
            <a:ln>
              <a:noFill/>
            </a:ln>
            <a:effectLst>
              <a:outerShdw blurRad="50799" dist="38100" dir="5400000" algn="t"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755" name="Shape 1755"/>
            <p:cNvSpPr txBox="1"/>
            <p:nvPr/>
          </p:nvSpPr>
          <p:spPr>
            <a:xfrm>
              <a:off x="2478176" y="630327"/>
              <a:ext cx="1049998" cy="1049998"/>
            </a:xfrm>
            <a:prstGeom prst="rect">
              <a:avLst/>
            </a:prstGeom>
            <a:noFill/>
            <a:ln>
              <a:noFill/>
            </a:ln>
            <a:effectLst>
              <a:outerShdw blurRad="50799" dist="38100" dir="5400000" algn="t" rotWithShape="0">
                <a:srgbClr val="000000">
                  <a:alpha val="40000"/>
                </a:srgbClr>
              </a:outerShdw>
            </a:effectLst>
          </p:spPr>
          <p:txBody>
            <a:bodyPr lIns="85325" tIns="85325" rIns="85325" bIns="85325" anchor="ctr" anchorCtr="0">
              <a:noAutofit/>
            </a:bodyPr>
            <a:lstStyle/>
            <a:p>
              <a:pPr marL="0" marR="0" lvl="0" indent="0" algn="ctr" rtl="0">
                <a:lnSpc>
                  <a:spcPct val="90000"/>
                </a:lnSpc>
                <a:spcBef>
                  <a:spcPts val="0"/>
                </a:spcBef>
                <a:spcAft>
                  <a:spcPts val="0"/>
                </a:spcAft>
                <a:buSzPct val="25000"/>
                <a:buNone/>
              </a:pPr>
              <a:r>
                <a:rPr lang="en-US" sz="1200" b="1">
                  <a:solidFill>
                    <a:schemeClr val="lt1"/>
                  </a:solidFill>
                  <a:latin typeface="Questrial"/>
                  <a:ea typeface="Questrial"/>
                  <a:cs typeface="Questrial"/>
                  <a:sym typeface="Questrial"/>
                </a:rPr>
                <a:t>Data Analysis</a:t>
              </a:r>
            </a:p>
          </p:txBody>
        </p:sp>
        <p:sp>
          <p:nvSpPr>
            <p:cNvPr id="1756" name="Shape 1756"/>
            <p:cNvSpPr/>
            <p:nvPr/>
          </p:nvSpPr>
          <p:spPr>
            <a:xfrm rot="5400000">
              <a:off x="3596695" y="195452"/>
              <a:ext cx="1484698" cy="1484698"/>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gradFill>
              <a:gsLst>
                <a:gs pos="0">
                  <a:srgbClr val="759436"/>
                </a:gs>
                <a:gs pos="80000">
                  <a:srgbClr val="9AC447"/>
                </a:gs>
                <a:gs pos="100000">
                  <a:srgbClr val="9CC646"/>
                </a:gs>
              </a:gsLst>
              <a:lin ang="16200038" scaled="0"/>
            </a:gradFill>
            <a:ln>
              <a:noFill/>
            </a:ln>
            <a:effectLst>
              <a:outerShdw blurRad="50799" dist="38100" dir="5400000" algn="t"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757" name="Shape 1757"/>
            <p:cNvSpPr txBox="1"/>
            <p:nvPr/>
          </p:nvSpPr>
          <p:spPr>
            <a:xfrm>
              <a:off x="3596638" y="630327"/>
              <a:ext cx="1190443" cy="1049998"/>
            </a:xfrm>
            <a:prstGeom prst="rect">
              <a:avLst/>
            </a:prstGeom>
            <a:noFill/>
            <a:ln>
              <a:noFill/>
            </a:ln>
            <a:effectLst>
              <a:outerShdw blurRad="50799" dist="38100" dir="5400000" algn="t" rotWithShape="0">
                <a:srgbClr val="000000">
                  <a:alpha val="40000"/>
                </a:srgbClr>
              </a:outerShdw>
            </a:effectLst>
          </p:spPr>
          <p:txBody>
            <a:bodyPr lIns="85325" tIns="85325" rIns="85325" bIns="85325" anchor="ctr" anchorCtr="0">
              <a:noAutofit/>
            </a:bodyPr>
            <a:lstStyle/>
            <a:p>
              <a:pPr marL="0" marR="0" lvl="0" indent="0" algn="ctr" rtl="0">
                <a:lnSpc>
                  <a:spcPct val="90000"/>
                </a:lnSpc>
                <a:spcBef>
                  <a:spcPts val="0"/>
                </a:spcBef>
                <a:spcAft>
                  <a:spcPts val="0"/>
                </a:spcAft>
                <a:buSzPct val="25000"/>
                <a:buNone/>
              </a:pPr>
              <a:r>
                <a:rPr lang="en-US" sz="1200" b="1" dirty="0">
                  <a:solidFill>
                    <a:schemeClr val="lt1"/>
                  </a:solidFill>
                  <a:latin typeface="Questrial"/>
                  <a:ea typeface="Questrial"/>
                  <a:cs typeface="Questrial"/>
                  <a:sym typeface="Questrial"/>
                </a:rPr>
                <a:t>Needs Assessment</a:t>
              </a:r>
            </a:p>
          </p:txBody>
        </p:sp>
        <p:sp>
          <p:nvSpPr>
            <p:cNvPr id="1758" name="Shape 1758"/>
            <p:cNvSpPr/>
            <p:nvPr/>
          </p:nvSpPr>
          <p:spPr>
            <a:xfrm rot="10800000">
              <a:off x="3596695" y="1748847"/>
              <a:ext cx="1484698" cy="1484698"/>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gradFill>
              <a:gsLst>
                <a:gs pos="0">
                  <a:srgbClr val="5D437D"/>
                </a:gs>
                <a:gs pos="80000">
                  <a:srgbClr val="7B58A6"/>
                </a:gs>
                <a:gs pos="100000">
                  <a:srgbClr val="7C56A8"/>
                </a:gs>
              </a:gsLst>
              <a:lin ang="16200038" scaled="0"/>
            </a:gradFill>
            <a:ln>
              <a:noFill/>
            </a:ln>
            <a:effectLst>
              <a:outerShdw blurRad="50799" dist="38100" dir="5400000" algn="t"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759" name="Shape 1759"/>
            <p:cNvSpPr txBox="1"/>
            <p:nvPr/>
          </p:nvSpPr>
          <p:spPr>
            <a:xfrm>
              <a:off x="3596639" y="1748790"/>
              <a:ext cx="1049998" cy="1049998"/>
            </a:xfrm>
            <a:prstGeom prst="rect">
              <a:avLst/>
            </a:prstGeom>
            <a:noFill/>
            <a:ln>
              <a:noFill/>
            </a:ln>
            <a:effectLst>
              <a:outerShdw blurRad="50799" dist="38100" dir="5400000" algn="t" rotWithShape="0">
                <a:srgbClr val="000000">
                  <a:alpha val="40000"/>
                </a:srgbClr>
              </a:outerShdw>
            </a:effectLst>
          </p:spPr>
          <p:txBody>
            <a:bodyPr lIns="78225" tIns="78225" rIns="78225" bIns="78225" anchor="ctr" anchorCtr="0">
              <a:noAutofit/>
            </a:bodyPr>
            <a:lstStyle/>
            <a:p>
              <a:pPr marL="0" marR="0" lvl="0" indent="0" algn="ctr" rtl="0">
                <a:lnSpc>
                  <a:spcPct val="90000"/>
                </a:lnSpc>
                <a:spcBef>
                  <a:spcPts val="0"/>
                </a:spcBef>
                <a:spcAft>
                  <a:spcPts val="0"/>
                </a:spcAft>
                <a:buSzPct val="25000"/>
                <a:buNone/>
              </a:pPr>
              <a:r>
                <a:rPr lang="en-US" sz="1100" b="1">
                  <a:solidFill>
                    <a:schemeClr val="lt1"/>
                  </a:solidFill>
                  <a:latin typeface="Questrial"/>
                  <a:ea typeface="Questrial"/>
                  <a:cs typeface="Questrial"/>
                  <a:sym typeface="Questrial"/>
                </a:rPr>
                <a:t>Improvement Plan</a:t>
              </a:r>
            </a:p>
          </p:txBody>
        </p:sp>
        <p:sp>
          <p:nvSpPr>
            <p:cNvPr id="1760" name="Shape 1760"/>
            <p:cNvSpPr/>
            <p:nvPr/>
          </p:nvSpPr>
          <p:spPr>
            <a:xfrm rot="-5400000">
              <a:off x="2043301" y="1748847"/>
              <a:ext cx="1484698" cy="1484698"/>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gradFill>
              <a:gsLst>
                <a:gs pos="0">
                  <a:srgbClr val="28879E"/>
                </a:gs>
                <a:gs pos="80000">
                  <a:srgbClr val="34B1D1"/>
                </a:gs>
                <a:gs pos="100000">
                  <a:srgbClr val="31B4D5"/>
                </a:gs>
              </a:gsLst>
              <a:lin ang="16200038" scaled="0"/>
            </a:gradFill>
            <a:ln>
              <a:noFill/>
            </a:ln>
            <a:effectLst>
              <a:outerShdw blurRad="50799" dist="38100" dir="5400000" algn="t"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761" name="Shape 1761"/>
            <p:cNvSpPr txBox="1"/>
            <p:nvPr/>
          </p:nvSpPr>
          <p:spPr>
            <a:xfrm>
              <a:off x="2478176" y="1748790"/>
              <a:ext cx="1049998" cy="1049998"/>
            </a:xfrm>
            <a:prstGeom prst="rect">
              <a:avLst/>
            </a:prstGeom>
            <a:noFill/>
            <a:ln>
              <a:noFill/>
            </a:ln>
            <a:effectLst>
              <a:outerShdw blurRad="50799" dist="38100" dir="5400000" algn="t" rotWithShape="0">
                <a:srgbClr val="000000">
                  <a:alpha val="40000"/>
                </a:srgbClr>
              </a:outerShdw>
            </a:effectLst>
          </p:spPr>
          <p:txBody>
            <a:bodyPr lIns="85325" tIns="85325" rIns="85325" bIns="85325" anchor="ctr" anchorCtr="0">
              <a:noAutofit/>
            </a:bodyPr>
            <a:lstStyle/>
            <a:p>
              <a:pPr marL="0" marR="0" lvl="0" indent="0" algn="ctr" rtl="0">
                <a:lnSpc>
                  <a:spcPct val="90000"/>
                </a:lnSpc>
                <a:spcBef>
                  <a:spcPts val="0"/>
                </a:spcBef>
                <a:spcAft>
                  <a:spcPts val="0"/>
                </a:spcAft>
                <a:buSzPct val="25000"/>
                <a:buNone/>
              </a:pPr>
              <a:r>
                <a:rPr lang="en-US" sz="1200" b="1">
                  <a:solidFill>
                    <a:schemeClr val="lt1"/>
                  </a:solidFill>
                  <a:latin typeface="Questrial"/>
                  <a:ea typeface="Questrial"/>
                  <a:cs typeface="Questrial"/>
                  <a:sym typeface="Questrial"/>
                </a:rPr>
                <a:t>Implement &amp; Monitor</a:t>
              </a:r>
            </a:p>
          </p:txBody>
        </p:sp>
        <p:sp>
          <p:nvSpPr>
            <p:cNvPr id="1762" name="Shape 1762"/>
            <p:cNvSpPr/>
            <p:nvPr/>
          </p:nvSpPr>
          <p:spPr>
            <a:xfrm>
              <a:off x="3306032" y="1405890"/>
              <a:ext cx="512700" cy="445799"/>
            </a:xfrm>
            <a:custGeom>
              <a:avLst/>
              <a:gdLst/>
              <a:ahLst/>
              <a:cxnLst/>
              <a:rect l="0" t="0" r="0" b="0"/>
              <a:pathLst>
                <a:path w="120000" h="120000" extrusionOk="0">
                  <a:moveTo>
                    <a:pt x="6521" y="60000"/>
                  </a:moveTo>
                  <a:lnTo>
                    <a:pt x="6521" y="60000"/>
                  </a:lnTo>
                  <a:cubicBezTo>
                    <a:pt x="6521" y="34374"/>
                    <a:pt x="25366" y="12492"/>
                    <a:pt x="51106" y="8231"/>
                  </a:cubicBezTo>
                  <a:cubicBezTo>
                    <a:pt x="76846" y="3969"/>
                    <a:pt x="101959" y="18573"/>
                    <a:pt x="110520" y="42782"/>
                  </a:cubicBezTo>
                  <a:lnTo>
                    <a:pt x="116426" y="42782"/>
                  </a:lnTo>
                  <a:lnTo>
                    <a:pt x="106957" y="59999"/>
                  </a:lnTo>
                  <a:lnTo>
                    <a:pt x="90341" y="42782"/>
                  </a:lnTo>
                  <a:lnTo>
                    <a:pt x="95921" y="42782"/>
                  </a:lnTo>
                  <a:cubicBezTo>
                    <a:pt x="87357" y="27415"/>
                    <a:pt x="68570" y="19474"/>
                    <a:pt x="50446" y="23561"/>
                  </a:cubicBezTo>
                  <a:cubicBezTo>
                    <a:pt x="32322" y="27648"/>
                    <a:pt x="19564" y="42702"/>
                    <a:pt x="19564" y="59999"/>
                  </a:cubicBezTo>
                  <a:close/>
                </a:path>
              </a:pathLst>
            </a:custGeom>
            <a:solidFill>
              <a:srgbClr val="F1DAD9"/>
            </a:solidFill>
            <a:ln>
              <a:noFill/>
            </a:ln>
            <a:effectLst>
              <a:outerShdw blurRad="50799" dist="38100" dir="5400000" algn="t"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763" name="Shape 1763"/>
            <p:cNvSpPr/>
            <p:nvPr/>
          </p:nvSpPr>
          <p:spPr>
            <a:xfrm rot="10800000">
              <a:off x="3305967" y="1577308"/>
              <a:ext cx="512700" cy="445799"/>
            </a:xfrm>
            <a:custGeom>
              <a:avLst/>
              <a:gdLst/>
              <a:ahLst/>
              <a:cxnLst/>
              <a:rect l="0" t="0" r="0" b="0"/>
              <a:pathLst>
                <a:path w="120000" h="120000" extrusionOk="0">
                  <a:moveTo>
                    <a:pt x="6521" y="60000"/>
                  </a:moveTo>
                  <a:lnTo>
                    <a:pt x="6521" y="60000"/>
                  </a:lnTo>
                  <a:cubicBezTo>
                    <a:pt x="6521" y="34374"/>
                    <a:pt x="25366" y="12492"/>
                    <a:pt x="51106" y="8231"/>
                  </a:cubicBezTo>
                  <a:cubicBezTo>
                    <a:pt x="76846" y="3969"/>
                    <a:pt x="101959" y="18573"/>
                    <a:pt x="110520" y="42782"/>
                  </a:cubicBezTo>
                  <a:lnTo>
                    <a:pt x="116426" y="42782"/>
                  </a:lnTo>
                  <a:lnTo>
                    <a:pt x="106957" y="59999"/>
                  </a:lnTo>
                  <a:lnTo>
                    <a:pt x="90341" y="42782"/>
                  </a:lnTo>
                  <a:lnTo>
                    <a:pt x="95921" y="42782"/>
                  </a:lnTo>
                  <a:cubicBezTo>
                    <a:pt x="87357" y="27415"/>
                    <a:pt x="68570" y="19474"/>
                    <a:pt x="50446" y="23561"/>
                  </a:cubicBezTo>
                  <a:cubicBezTo>
                    <a:pt x="32322" y="27648"/>
                    <a:pt x="19564" y="42702"/>
                    <a:pt x="19564" y="59999"/>
                  </a:cubicBezTo>
                  <a:close/>
                </a:path>
              </a:pathLst>
            </a:custGeom>
            <a:solidFill>
              <a:srgbClr val="F1DAD9"/>
            </a:solidFill>
            <a:ln>
              <a:noFill/>
            </a:ln>
            <a:effectLst>
              <a:outerShdw blurRad="50799" dist="38100" dir="5400000" algn="t"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grpSp>
      <p:sp>
        <p:nvSpPr>
          <p:cNvPr id="1764" name="Shape 1764"/>
          <p:cNvSpPr txBox="1"/>
          <p:nvPr/>
        </p:nvSpPr>
        <p:spPr>
          <a:xfrm>
            <a:off x="-152400" y="857342"/>
            <a:ext cx="3048000" cy="623099"/>
          </a:xfrm>
          <a:prstGeom prst="rect">
            <a:avLst/>
          </a:prstGeom>
          <a:noFill/>
          <a:ln>
            <a:noFill/>
          </a:ln>
        </p:spPr>
        <p:txBody>
          <a:bodyPr lIns="67850" tIns="34250" rIns="67850" bIns="34250" anchor="t" anchorCtr="0">
            <a:noAutofit/>
          </a:bodyPr>
          <a:lstStyle/>
          <a:p>
            <a:pPr marL="0" marR="0" lvl="0" indent="0" algn="ctr" rtl="0">
              <a:spcBef>
                <a:spcPts val="0"/>
              </a:spcBef>
              <a:buSzPct val="25000"/>
              <a:buNone/>
            </a:pPr>
            <a:r>
              <a:rPr lang="en-US" sz="3600" b="1">
                <a:solidFill>
                  <a:srgbClr val="1F497D"/>
                </a:solidFill>
                <a:latin typeface="Questrial"/>
                <a:ea typeface="Questrial"/>
                <a:cs typeface="Questrial"/>
                <a:sym typeface="Questrial"/>
              </a:rPr>
              <a:t>Data</a:t>
            </a:r>
          </a:p>
        </p:txBody>
      </p:sp>
      <p:sp>
        <p:nvSpPr>
          <p:cNvPr id="1765" name="Shape 1765"/>
          <p:cNvSpPr txBox="1"/>
          <p:nvPr/>
        </p:nvSpPr>
        <p:spPr>
          <a:xfrm>
            <a:off x="3415525" y="874800"/>
            <a:ext cx="2666998" cy="623099"/>
          </a:xfrm>
          <a:prstGeom prst="rect">
            <a:avLst/>
          </a:prstGeom>
          <a:noFill/>
          <a:ln>
            <a:noFill/>
          </a:ln>
        </p:spPr>
        <p:txBody>
          <a:bodyPr lIns="67850" tIns="34250" rIns="67850" bIns="34250" anchor="t" anchorCtr="0">
            <a:noAutofit/>
          </a:bodyPr>
          <a:lstStyle/>
          <a:p>
            <a:pPr marL="0" marR="0" lvl="0" indent="0" algn="ctr" rtl="0">
              <a:spcBef>
                <a:spcPts val="0"/>
              </a:spcBef>
              <a:buSzPct val="25000"/>
              <a:buNone/>
            </a:pPr>
            <a:r>
              <a:rPr lang="en-US" sz="3600" b="1">
                <a:solidFill>
                  <a:srgbClr val="1F497D"/>
                </a:solidFill>
                <a:latin typeface="Questrial"/>
                <a:ea typeface="Questrial"/>
                <a:cs typeface="Questrial"/>
                <a:sym typeface="Questrial"/>
              </a:rPr>
              <a:t>Process</a:t>
            </a:r>
          </a:p>
        </p:txBody>
      </p:sp>
      <p:sp>
        <p:nvSpPr>
          <p:cNvPr id="1766" name="Shape 1766"/>
          <p:cNvSpPr txBox="1"/>
          <p:nvPr/>
        </p:nvSpPr>
        <p:spPr>
          <a:xfrm>
            <a:off x="6409137" y="857342"/>
            <a:ext cx="2666998" cy="623099"/>
          </a:xfrm>
          <a:prstGeom prst="rect">
            <a:avLst/>
          </a:prstGeom>
          <a:noFill/>
          <a:ln>
            <a:noFill/>
          </a:ln>
        </p:spPr>
        <p:txBody>
          <a:bodyPr lIns="67850" tIns="34250" rIns="67850" bIns="34250" anchor="t" anchorCtr="0">
            <a:noAutofit/>
          </a:bodyPr>
          <a:lstStyle/>
          <a:p>
            <a:pPr marL="0" marR="0" lvl="0" indent="0" algn="ctr" rtl="0">
              <a:spcBef>
                <a:spcPts val="0"/>
              </a:spcBef>
              <a:buSzPct val="25000"/>
              <a:buNone/>
            </a:pPr>
            <a:r>
              <a:rPr lang="en-US" sz="3600" b="1">
                <a:solidFill>
                  <a:srgbClr val="1F497D"/>
                </a:solidFill>
                <a:latin typeface="Questrial"/>
                <a:ea typeface="Questrial"/>
                <a:cs typeface="Questrial"/>
                <a:sym typeface="Questrial"/>
              </a:rPr>
              <a:t>Reporting</a:t>
            </a:r>
          </a:p>
        </p:txBody>
      </p:sp>
      <p:sp>
        <p:nvSpPr>
          <p:cNvPr id="1767" name="Shape 1767"/>
          <p:cNvSpPr txBox="1"/>
          <p:nvPr/>
        </p:nvSpPr>
        <p:spPr>
          <a:xfrm>
            <a:off x="152409" y="1570909"/>
            <a:ext cx="2514599" cy="1300200"/>
          </a:xfrm>
          <a:prstGeom prst="rect">
            <a:avLst/>
          </a:prstGeom>
          <a:noFill/>
          <a:ln w="38100" cap="flat" cmpd="sng">
            <a:solidFill>
              <a:srgbClr val="564B3C"/>
            </a:solidFill>
            <a:prstDash val="solid"/>
            <a:round/>
            <a:headEnd type="none" w="med" len="med"/>
            <a:tailEnd type="none" w="med" len="med"/>
          </a:ln>
        </p:spPr>
        <p:txBody>
          <a:bodyPr lIns="67850" tIns="34250" rIns="67850" bIns="34250" anchor="t" anchorCtr="0">
            <a:noAutofit/>
          </a:bodyPr>
          <a:lstStyle/>
          <a:p>
            <a:pPr marL="0" marR="0" lvl="0" indent="0" algn="l" rtl="0">
              <a:spcBef>
                <a:spcPts val="0"/>
              </a:spcBef>
              <a:buSzPct val="25000"/>
              <a:buNone/>
            </a:pPr>
            <a:r>
              <a:rPr lang="en-US" sz="1600" b="1" u="sng">
                <a:solidFill>
                  <a:schemeClr val="dk1"/>
                </a:solidFill>
                <a:latin typeface="Questrial"/>
                <a:ea typeface="Questrial"/>
                <a:cs typeface="Questrial"/>
                <a:sym typeface="Questrial"/>
              </a:rPr>
              <a:t>State</a:t>
            </a:r>
          </a:p>
          <a:p>
            <a:pPr marL="282446" marR="0" lvl="0" indent="-282446" algn="l" rtl="0">
              <a:spcBef>
                <a:spcPts val="0"/>
              </a:spcBef>
              <a:buClr>
                <a:srgbClr val="000000"/>
              </a:buClr>
              <a:buSzPct val="100000"/>
              <a:buFont typeface="Arial"/>
              <a:buChar char="•"/>
            </a:pPr>
            <a:r>
              <a:rPr lang="en-US" sz="1600">
                <a:solidFill>
                  <a:schemeClr val="dk1"/>
                </a:solidFill>
                <a:latin typeface="Questrial"/>
                <a:ea typeface="Questrial"/>
                <a:cs typeface="Questrial"/>
                <a:sym typeface="Questrial"/>
              </a:rPr>
              <a:t>Districts &amp; Campuses</a:t>
            </a:r>
          </a:p>
          <a:p>
            <a:pPr marL="282446" marR="0" lvl="0" indent="-282446" algn="l" rtl="0">
              <a:spcBef>
                <a:spcPts val="0"/>
              </a:spcBef>
              <a:buClr>
                <a:srgbClr val="000000"/>
              </a:buClr>
              <a:buSzPct val="100000"/>
              <a:buFont typeface="Arial"/>
              <a:buChar char="•"/>
            </a:pPr>
            <a:r>
              <a:rPr lang="en-US" sz="1600">
                <a:solidFill>
                  <a:schemeClr val="dk1"/>
                </a:solidFill>
                <a:latin typeface="Questrial"/>
                <a:ea typeface="Questrial"/>
                <a:cs typeface="Questrial"/>
                <a:sym typeface="Questrial"/>
              </a:rPr>
              <a:t>IR or Met Standard</a:t>
            </a:r>
          </a:p>
          <a:p>
            <a:pPr marL="282446" marR="0" lvl="0" indent="-282446" algn="l" rtl="0">
              <a:spcBef>
                <a:spcPts val="0"/>
              </a:spcBef>
              <a:buClr>
                <a:srgbClr val="000000"/>
              </a:buClr>
              <a:buSzPct val="100000"/>
              <a:buFont typeface="Arial"/>
              <a:buChar char="•"/>
            </a:pPr>
            <a:r>
              <a:rPr lang="en-US" sz="1600" b="1">
                <a:solidFill>
                  <a:schemeClr val="dk1"/>
                </a:solidFill>
                <a:latin typeface="Questrial"/>
                <a:ea typeface="Questrial"/>
                <a:cs typeface="Questrial"/>
                <a:sym typeface="Questrial"/>
              </a:rPr>
              <a:t>Indexes &amp; Safeguards</a:t>
            </a:r>
          </a:p>
        </p:txBody>
      </p:sp>
      <p:sp>
        <p:nvSpPr>
          <p:cNvPr id="1768" name="Shape 1768"/>
          <p:cNvSpPr txBox="1"/>
          <p:nvPr/>
        </p:nvSpPr>
        <p:spPr>
          <a:xfrm>
            <a:off x="152409" y="3323510"/>
            <a:ext cx="2514599" cy="1053900"/>
          </a:xfrm>
          <a:prstGeom prst="rect">
            <a:avLst/>
          </a:prstGeom>
          <a:noFill/>
          <a:ln w="38100" cap="flat" cmpd="sng">
            <a:solidFill>
              <a:srgbClr val="564B3C"/>
            </a:solidFill>
            <a:prstDash val="solid"/>
            <a:round/>
            <a:headEnd type="none" w="med" len="med"/>
            <a:tailEnd type="none" w="med" len="med"/>
          </a:ln>
        </p:spPr>
        <p:txBody>
          <a:bodyPr lIns="67850" tIns="34250" rIns="67850" bIns="34250" anchor="t" anchorCtr="0">
            <a:noAutofit/>
          </a:bodyPr>
          <a:lstStyle/>
          <a:p>
            <a:pPr marL="0" marR="0" lvl="0" indent="0" algn="l" rtl="0">
              <a:spcBef>
                <a:spcPts val="0"/>
              </a:spcBef>
              <a:buSzPct val="25000"/>
              <a:buNone/>
            </a:pPr>
            <a:r>
              <a:rPr lang="en-US" sz="1600" b="1" u="sng">
                <a:solidFill>
                  <a:schemeClr val="dk1"/>
                </a:solidFill>
                <a:latin typeface="Questrial"/>
                <a:ea typeface="Questrial"/>
                <a:cs typeface="Questrial"/>
                <a:sym typeface="Questrial"/>
              </a:rPr>
              <a:t>Federal  (ESEA Waiver)</a:t>
            </a:r>
          </a:p>
          <a:p>
            <a:pPr marL="282446" marR="0" lvl="0" indent="-282446" algn="l" rtl="0">
              <a:spcBef>
                <a:spcPts val="0"/>
              </a:spcBef>
              <a:buClr>
                <a:srgbClr val="000000"/>
              </a:buClr>
              <a:buSzPct val="100000"/>
              <a:buFont typeface="Arial"/>
              <a:buChar char="•"/>
            </a:pPr>
            <a:r>
              <a:rPr lang="en-US" sz="1600">
                <a:solidFill>
                  <a:schemeClr val="dk1"/>
                </a:solidFill>
                <a:latin typeface="Questrial"/>
                <a:ea typeface="Questrial"/>
                <a:cs typeface="Questrial"/>
                <a:sym typeface="Questrial"/>
              </a:rPr>
              <a:t>Districts &amp; Campuses</a:t>
            </a:r>
          </a:p>
          <a:p>
            <a:pPr marL="282446" marR="0" lvl="0" indent="-282446" algn="l" rtl="0">
              <a:spcBef>
                <a:spcPts val="0"/>
              </a:spcBef>
              <a:buClr>
                <a:srgbClr val="000000"/>
              </a:buClr>
              <a:buSzPct val="100000"/>
              <a:buFont typeface="Arial"/>
              <a:buChar char="•"/>
            </a:pPr>
            <a:r>
              <a:rPr lang="en-US" sz="1600">
                <a:solidFill>
                  <a:schemeClr val="dk1"/>
                </a:solidFill>
                <a:latin typeface="Questrial"/>
                <a:ea typeface="Questrial"/>
                <a:cs typeface="Questrial"/>
                <a:sym typeface="Questrial"/>
              </a:rPr>
              <a:t>Priority and Focus</a:t>
            </a:r>
          </a:p>
          <a:p>
            <a:pPr marL="282446" marR="0" lvl="0" indent="-282446" algn="l" rtl="0">
              <a:spcBef>
                <a:spcPts val="0"/>
              </a:spcBef>
              <a:buClr>
                <a:srgbClr val="000000"/>
              </a:buClr>
              <a:buSzPct val="100000"/>
              <a:buFont typeface="Arial"/>
              <a:buChar char="•"/>
            </a:pPr>
            <a:r>
              <a:rPr lang="en-US" sz="1600" b="1">
                <a:solidFill>
                  <a:schemeClr val="dk1"/>
                </a:solidFill>
                <a:latin typeface="Questrial"/>
                <a:ea typeface="Questrial"/>
                <a:cs typeface="Questrial"/>
                <a:sym typeface="Questrial"/>
              </a:rPr>
              <a:t>Safeguards</a:t>
            </a:r>
          </a:p>
        </p:txBody>
      </p:sp>
      <p:sp>
        <p:nvSpPr>
          <p:cNvPr id="1769" name="Shape 1769"/>
          <p:cNvSpPr txBox="1"/>
          <p:nvPr/>
        </p:nvSpPr>
        <p:spPr>
          <a:xfrm>
            <a:off x="152409" y="4847510"/>
            <a:ext cx="2514599" cy="1053900"/>
          </a:xfrm>
          <a:prstGeom prst="rect">
            <a:avLst/>
          </a:prstGeom>
          <a:noFill/>
          <a:ln w="38100" cap="flat" cmpd="sng">
            <a:solidFill>
              <a:srgbClr val="564B3C"/>
            </a:solidFill>
            <a:prstDash val="solid"/>
            <a:round/>
            <a:headEnd type="none" w="med" len="med"/>
            <a:tailEnd type="none" w="med" len="med"/>
          </a:ln>
        </p:spPr>
        <p:txBody>
          <a:bodyPr lIns="67850" tIns="34250" rIns="67850" bIns="34250" anchor="t" anchorCtr="0">
            <a:noAutofit/>
          </a:bodyPr>
          <a:lstStyle/>
          <a:p>
            <a:pPr marL="0" marR="0" lvl="0" indent="0" algn="l" rtl="0">
              <a:spcBef>
                <a:spcPts val="0"/>
              </a:spcBef>
              <a:buSzPct val="25000"/>
              <a:buNone/>
            </a:pPr>
            <a:r>
              <a:rPr lang="en-US" sz="1600" b="1" u="sng" dirty="0">
                <a:solidFill>
                  <a:srgbClr val="FF0000"/>
                </a:solidFill>
                <a:latin typeface="Questrial"/>
                <a:ea typeface="Questrial"/>
                <a:cs typeface="Questrial"/>
                <a:sym typeface="Questrial"/>
              </a:rPr>
              <a:t>Performance-Based Monitoring (PBM) </a:t>
            </a:r>
          </a:p>
          <a:p>
            <a:pPr marL="282446" marR="0" lvl="0" indent="-282446" algn="l" rtl="0">
              <a:spcBef>
                <a:spcPts val="0"/>
              </a:spcBef>
              <a:buClr>
                <a:srgbClr val="000000"/>
              </a:buClr>
              <a:buSzPct val="100000"/>
              <a:buFont typeface="Arial"/>
              <a:buChar char="•"/>
            </a:pPr>
            <a:r>
              <a:rPr lang="en-US" sz="1600" dirty="0">
                <a:solidFill>
                  <a:schemeClr val="dk1"/>
                </a:solidFill>
                <a:latin typeface="Questrial"/>
                <a:ea typeface="Questrial"/>
                <a:cs typeface="Questrial"/>
                <a:sym typeface="Questrial"/>
              </a:rPr>
              <a:t>Districts</a:t>
            </a:r>
          </a:p>
          <a:p>
            <a:pPr marL="282446" marR="0" lvl="0" indent="-282446" algn="l" rtl="0">
              <a:spcBef>
                <a:spcPts val="0"/>
              </a:spcBef>
              <a:buClr>
                <a:srgbClr val="000000"/>
              </a:buClr>
              <a:buSzPct val="100000"/>
              <a:buFont typeface="Arial"/>
              <a:buChar char="•"/>
            </a:pPr>
            <a:r>
              <a:rPr lang="en-US" sz="1600" b="1" dirty="0">
                <a:solidFill>
                  <a:schemeClr val="dk1"/>
                </a:solidFill>
                <a:latin typeface="Questrial"/>
                <a:ea typeface="Questrial"/>
                <a:cs typeface="Questrial"/>
                <a:sym typeface="Questrial"/>
              </a:rPr>
              <a:t>PBMAS</a:t>
            </a:r>
          </a:p>
        </p:txBody>
      </p:sp>
      <p:sp>
        <p:nvSpPr>
          <p:cNvPr id="1770" name="Shape 1770"/>
          <p:cNvSpPr/>
          <p:nvPr/>
        </p:nvSpPr>
        <p:spPr>
          <a:xfrm rot="2322836">
            <a:off x="2631404" y="2562484"/>
            <a:ext cx="991952" cy="213833"/>
          </a:xfrm>
          <a:prstGeom prst="rightArrow">
            <a:avLst>
              <a:gd name="adj1" fmla="val 50000"/>
              <a:gd name="adj2" fmla="val 50000"/>
            </a:avLst>
          </a:prstGeom>
          <a:solidFill>
            <a:srgbClr val="93A299"/>
          </a:solidFill>
          <a:ln w="25400" cap="flat" cmpd="sng">
            <a:solidFill>
              <a:srgbClr val="6B7670"/>
            </a:solidFill>
            <a:prstDash val="solid"/>
            <a:round/>
            <a:headEnd type="none" w="med" len="med"/>
            <a:tailEnd type="none" w="med" len="med"/>
          </a:ln>
        </p:spPr>
        <p:txBody>
          <a:bodyPr lIns="67850" tIns="34250" rIns="67850" bIns="34250" anchor="ctr" anchorCtr="0">
            <a:noAutofit/>
          </a:bodyPr>
          <a:lstStyle/>
          <a:p>
            <a:pPr marL="0" marR="0" lvl="0" indent="0" algn="ctr" rtl="0">
              <a:spcBef>
                <a:spcPts val="0"/>
              </a:spcBef>
              <a:buNone/>
            </a:pPr>
            <a:endParaRPr sz="1800">
              <a:solidFill>
                <a:srgbClr val="FFFFFF"/>
              </a:solidFill>
              <a:latin typeface="Questrial"/>
              <a:ea typeface="Questrial"/>
              <a:cs typeface="Questrial"/>
              <a:sym typeface="Questrial"/>
            </a:endParaRPr>
          </a:p>
        </p:txBody>
      </p:sp>
      <p:sp>
        <p:nvSpPr>
          <p:cNvPr id="1771" name="Shape 1771"/>
          <p:cNvSpPr/>
          <p:nvPr/>
        </p:nvSpPr>
        <p:spPr>
          <a:xfrm rot="-2477705">
            <a:off x="2609946" y="5242644"/>
            <a:ext cx="1273757" cy="204070"/>
          </a:xfrm>
          <a:prstGeom prst="rightArrow">
            <a:avLst>
              <a:gd name="adj1" fmla="val 50000"/>
              <a:gd name="adj2" fmla="val 50000"/>
            </a:avLst>
          </a:prstGeom>
          <a:solidFill>
            <a:srgbClr val="93A299"/>
          </a:solidFill>
          <a:ln w="25400" cap="flat" cmpd="sng">
            <a:solidFill>
              <a:srgbClr val="6B7670"/>
            </a:solidFill>
            <a:prstDash val="solid"/>
            <a:round/>
            <a:headEnd type="none" w="med" len="med"/>
            <a:tailEnd type="none" w="med" len="med"/>
          </a:ln>
        </p:spPr>
        <p:txBody>
          <a:bodyPr lIns="67850" tIns="34250" rIns="67850" bIns="34250" anchor="ctr" anchorCtr="0">
            <a:noAutofit/>
          </a:bodyPr>
          <a:lstStyle/>
          <a:p>
            <a:pPr marL="0" marR="0" lvl="0" indent="0" algn="ctr" rtl="0">
              <a:spcBef>
                <a:spcPts val="0"/>
              </a:spcBef>
              <a:buNone/>
            </a:pPr>
            <a:endParaRPr sz="1800">
              <a:solidFill>
                <a:srgbClr val="FFFFFF"/>
              </a:solidFill>
              <a:latin typeface="Questrial"/>
              <a:ea typeface="Questrial"/>
              <a:cs typeface="Questrial"/>
              <a:sym typeface="Questrial"/>
            </a:endParaRPr>
          </a:p>
        </p:txBody>
      </p:sp>
      <p:sp>
        <p:nvSpPr>
          <p:cNvPr id="1772" name="Shape 1772"/>
          <p:cNvSpPr/>
          <p:nvPr/>
        </p:nvSpPr>
        <p:spPr>
          <a:xfrm>
            <a:off x="2740761" y="3780717"/>
            <a:ext cx="505798" cy="237598"/>
          </a:xfrm>
          <a:prstGeom prst="rightArrow">
            <a:avLst>
              <a:gd name="adj1" fmla="val 50000"/>
              <a:gd name="adj2" fmla="val 50000"/>
            </a:avLst>
          </a:prstGeom>
          <a:solidFill>
            <a:srgbClr val="93A299"/>
          </a:solidFill>
          <a:ln w="25400" cap="flat" cmpd="sng">
            <a:solidFill>
              <a:srgbClr val="6B7670"/>
            </a:solidFill>
            <a:prstDash val="solid"/>
            <a:round/>
            <a:headEnd type="none" w="med" len="med"/>
            <a:tailEnd type="none" w="med" len="med"/>
          </a:ln>
        </p:spPr>
        <p:txBody>
          <a:bodyPr lIns="67850" tIns="34250" rIns="67850" bIns="34250" anchor="ctr" anchorCtr="0">
            <a:noAutofit/>
          </a:bodyPr>
          <a:lstStyle/>
          <a:p>
            <a:pPr marL="0" marR="0" lvl="0" indent="0" algn="ctr" rtl="0">
              <a:spcBef>
                <a:spcPts val="0"/>
              </a:spcBef>
              <a:buNone/>
            </a:pPr>
            <a:endParaRPr sz="1800">
              <a:solidFill>
                <a:srgbClr val="FFFFFF"/>
              </a:solidFill>
              <a:latin typeface="Questrial"/>
              <a:ea typeface="Questrial"/>
              <a:cs typeface="Questrial"/>
              <a:sym typeface="Questrial"/>
            </a:endParaRPr>
          </a:p>
        </p:txBody>
      </p:sp>
      <p:sp>
        <p:nvSpPr>
          <p:cNvPr id="1773" name="Shape 1773"/>
          <p:cNvSpPr/>
          <p:nvPr/>
        </p:nvSpPr>
        <p:spPr>
          <a:xfrm>
            <a:off x="6428844" y="3628310"/>
            <a:ext cx="963000" cy="381000"/>
          </a:xfrm>
          <a:prstGeom prst="rightArrow">
            <a:avLst>
              <a:gd name="adj1" fmla="val 50000"/>
              <a:gd name="adj2" fmla="val 50000"/>
            </a:avLst>
          </a:prstGeom>
          <a:solidFill>
            <a:srgbClr val="564B3C"/>
          </a:solidFill>
          <a:ln w="25400" cap="flat" cmpd="sng">
            <a:solidFill>
              <a:srgbClr val="6B7670"/>
            </a:solidFill>
            <a:prstDash val="solid"/>
            <a:round/>
            <a:headEnd type="none" w="med" len="med"/>
            <a:tailEnd type="none" w="med" len="med"/>
          </a:ln>
          <a:effectLst>
            <a:outerShdw blurRad="50799" dist="38100" dir="5400000" algn="t" rotWithShape="0">
              <a:srgbClr val="000000">
                <a:alpha val="40000"/>
              </a:srgbClr>
            </a:outerShdw>
          </a:effectLst>
        </p:spPr>
        <p:txBody>
          <a:bodyPr lIns="67850" tIns="34250" rIns="67850" bIns="34250" anchor="ctr" anchorCtr="0">
            <a:noAutofit/>
          </a:bodyPr>
          <a:lstStyle/>
          <a:p>
            <a:pPr marL="0" marR="0" lvl="0" indent="0" algn="ctr" rtl="0">
              <a:spcBef>
                <a:spcPts val="0"/>
              </a:spcBef>
              <a:buNone/>
            </a:pPr>
            <a:endParaRPr sz="1800">
              <a:solidFill>
                <a:srgbClr val="FFFFFF"/>
              </a:solidFill>
              <a:latin typeface="Questrial"/>
              <a:ea typeface="Questrial"/>
              <a:cs typeface="Questrial"/>
              <a:sym typeface="Questrial"/>
            </a:endParaRPr>
          </a:p>
        </p:txBody>
      </p:sp>
      <p:sp>
        <p:nvSpPr>
          <p:cNvPr id="1774" name="Shape 1774"/>
          <p:cNvSpPr/>
          <p:nvPr/>
        </p:nvSpPr>
        <p:spPr>
          <a:xfrm rot="2322836">
            <a:off x="2661611" y="2527455"/>
            <a:ext cx="991952" cy="213833"/>
          </a:xfrm>
          <a:prstGeom prst="rightArrow">
            <a:avLst>
              <a:gd name="adj1" fmla="val 50000"/>
              <a:gd name="adj2" fmla="val 50000"/>
            </a:avLst>
          </a:prstGeom>
          <a:solidFill>
            <a:srgbClr val="564B3C"/>
          </a:solidFill>
          <a:ln w="25400" cap="flat" cmpd="sng">
            <a:solidFill>
              <a:srgbClr val="6B7670"/>
            </a:solidFill>
            <a:prstDash val="solid"/>
            <a:round/>
            <a:headEnd type="none" w="med" len="med"/>
            <a:tailEnd type="none" w="med" len="med"/>
          </a:ln>
          <a:effectLst>
            <a:outerShdw blurRad="50799" dist="38100" dir="5400000" algn="t" rotWithShape="0">
              <a:srgbClr val="000000">
                <a:alpha val="40000"/>
              </a:srgbClr>
            </a:outerShdw>
          </a:effectLst>
        </p:spPr>
        <p:txBody>
          <a:bodyPr lIns="67850" tIns="34250" rIns="67850" bIns="34250" anchor="ctr" anchorCtr="0">
            <a:noAutofit/>
          </a:bodyPr>
          <a:lstStyle/>
          <a:p>
            <a:pPr marL="0" marR="0" lvl="0" indent="0" algn="ctr" rtl="0">
              <a:spcBef>
                <a:spcPts val="0"/>
              </a:spcBef>
              <a:buNone/>
            </a:pPr>
            <a:endParaRPr sz="1800">
              <a:solidFill>
                <a:srgbClr val="FFFFFF"/>
              </a:solidFill>
              <a:latin typeface="Questrial"/>
              <a:ea typeface="Questrial"/>
              <a:cs typeface="Questrial"/>
              <a:sym typeface="Questrial"/>
            </a:endParaRPr>
          </a:p>
        </p:txBody>
      </p:sp>
      <p:sp>
        <p:nvSpPr>
          <p:cNvPr id="1775" name="Shape 1775"/>
          <p:cNvSpPr/>
          <p:nvPr/>
        </p:nvSpPr>
        <p:spPr>
          <a:xfrm rot="-2478064">
            <a:off x="2641761" y="5213297"/>
            <a:ext cx="1193607" cy="228086"/>
          </a:xfrm>
          <a:prstGeom prst="rightArrow">
            <a:avLst>
              <a:gd name="adj1" fmla="val 50000"/>
              <a:gd name="adj2" fmla="val 50000"/>
            </a:avLst>
          </a:prstGeom>
          <a:solidFill>
            <a:srgbClr val="564B3C"/>
          </a:solidFill>
          <a:ln w="25400" cap="flat" cmpd="sng">
            <a:solidFill>
              <a:srgbClr val="6B7670"/>
            </a:solidFill>
            <a:prstDash val="solid"/>
            <a:round/>
            <a:headEnd type="none" w="med" len="med"/>
            <a:tailEnd type="none" w="med" len="med"/>
          </a:ln>
          <a:effectLst>
            <a:outerShdw blurRad="50799" dist="38100" dir="5400000" algn="t" rotWithShape="0">
              <a:srgbClr val="000000">
                <a:alpha val="40000"/>
              </a:srgbClr>
            </a:outerShdw>
          </a:effectLst>
        </p:spPr>
        <p:txBody>
          <a:bodyPr lIns="67850" tIns="34250" rIns="67850" bIns="34250" anchor="ctr" anchorCtr="0">
            <a:noAutofit/>
          </a:bodyPr>
          <a:lstStyle/>
          <a:p>
            <a:pPr marL="0" marR="0" lvl="0" indent="0" algn="ctr" rtl="0">
              <a:spcBef>
                <a:spcPts val="0"/>
              </a:spcBef>
              <a:buNone/>
            </a:pPr>
            <a:endParaRPr sz="1800">
              <a:solidFill>
                <a:srgbClr val="FFFFFF"/>
              </a:solidFill>
              <a:latin typeface="Questrial"/>
              <a:ea typeface="Questrial"/>
              <a:cs typeface="Questrial"/>
              <a:sym typeface="Questrial"/>
            </a:endParaRPr>
          </a:p>
        </p:txBody>
      </p:sp>
      <p:sp>
        <p:nvSpPr>
          <p:cNvPr id="1776" name="Shape 1776"/>
          <p:cNvSpPr/>
          <p:nvPr/>
        </p:nvSpPr>
        <p:spPr>
          <a:xfrm>
            <a:off x="2770968" y="3745701"/>
            <a:ext cx="505798" cy="237598"/>
          </a:xfrm>
          <a:prstGeom prst="rightArrow">
            <a:avLst>
              <a:gd name="adj1" fmla="val 50000"/>
              <a:gd name="adj2" fmla="val 50000"/>
            </a:avLst>
          </a:prstGeom>
          <a:solidFill>
            <a:srgbClr val="564B3C"/>
          </a:solidFill>
          <a:ln w="25400" cap="flat" cmpd="sng">
            <a:solidFill>
              <a:srgbClr val="6B7670"/>
            </a:solidFill>
            <a:prstDash val="solid"/>
            <a:round/>
            <a:headEnd type="none" w="med" len="med"/>
            <a:tailEnd type="none" w="med" len="med"/>
          </a:ln>
          <a:effectLst>
            <a:outerShdw blurRad="50799" dist="38100" dir="5400000" algn="t" rotWithShape="0">
              <a:srgbClr val="000000">
                <a:alpha val="40000"/>
              </a:srgbClr>
            </a:outerShdw>
          </a:effectLst>
        </p:spPr>
        <p:txBody>
          <a:bodyPr lIns="67850" tIns="34250" rIns="67850" bIns="34250" anchor="ctr" anchorCtr="0">
            <a:noAutofit/>
          </a:bodyPr>
          <a:lstStyle/>
          <a:p>
            <a:pPr marL="0" marR="0" lvl="0" indent="0" algn="ctr" rtl="0">
              <a:spcBef>
                <a:spcPts val="0"/>
              </a:spcBef>
              <a:buNone/>
            </a:pPr>
            <a:endParaRPr sz="1800">
              <a:solidFill>
                <a:srgbClr val="FFFFFF"/>
              </a:solidFill>
              <a:latin typeface="Questrial"/>
              <a:ea typeface="Questrial"/>
              <a:cs typeface="Questrial"/>
              <a:sym typeface="Questrial"/>
            </a:endParaRPr>
          </a:p>
        </p:txBody>
      </p:sp>
      <p:sp>
        <p:nvSpPr>
          <p:cNvPr id="1777" name="Shape 1777"/>
          <p:cNvSpPr/>
          <p:nvPr/>
        </p:nvSpPr>
        <p:spPr>
          <a:xfrm>
            <a:off x="7391846" y="2871109"/>
            <a:ext cx="1675509" cy="1819200"/>
          </a:xfrm>
          <a:prstGeom prst="ellipse">
            <a:avLst/>
          </a:prstGeom>
          <a:solidFill>
            <a:srgbClr val="564B3C"/>
          </a:solidFill>
          <a:ln>
            <a:noFill/>
          </a:ln>
          <a:effectLst>
            <a:outerShdw blurRad="50799" dist="38100" dir="5400000" algn="t" rotWithShape="0">
              <a:srgbClr val="000000">
                <a:alpha val="40000"/>
              </a:srgbClr>
            </a:outerShdw>
          </a:effectLst>
        </p:spPr>
        <p:txBody>
          <a:bodyPr lIns="67850" tIns="34250" rIns="67850" bIns="34250" anchor="ctr" anchorCtr="0">
            <a:noAutofit/>
          </a:bodyPr>
          <a:lstStyle/>
          <a:p>
            <a:pPr marL="0" marR="0" lvl="0" indent="0" algn="ctr" rtl="0">
              <a:spcBef>
                <a:spcPts val="0"/>
              </a:spcBef>
              <a:buNone/>
            </a:pPr>
            <a:endParaRPr sz="1800">
              <a:solidFill>
                <a:srgbClr val="FFFFFF"/>
              </a:solidFill>
              <a:latin typeface="Questrial"/>
              <a:ea typeface="Questrial"/>
              <a:cs typeface="Questrial"/>
              <a:sym typeface="Questrial"/>
            </a:endParaRPr>
          </a:p>
        </p:txBody>
      </p:sp>
      <p:sp>
        <p:nvSpPr>
          <p:cNvPr id="1778" name="Shape 1778"/>
          <p:cNvSpPr txBox="1"/>
          <p:nvPr/>
        </p:nvSpPr>
        <p:spPr>
          <a:xfrm>
            <a:off x="7314754" y="3064335"/>
            <a:ext cx="1752600" cy="1531198"/>
          </a:xfrm>
          <a:prstGeom prst="rect">
            <a:avLst/>
          </a:prstGeom>
          <a:noFill/>
          <a:ln>
            <a:noFill/>
          </a:ln>
        </p:spPr>
        <p:txBody>
          <a:bodyPr lIns="67850" tIns="34250" rIns="67850" bIns="34250" anchor="t" anchorCtr="0">
            <a:noAutofit/>
          </a:bodyPr>
          <a:lstStyle/>
          <a:p>
            <a:pPr marL="0" marR="0" lvl="0" indent="0" algn="ctr" rtl="0">
              <a:spcBef>
                <a:spcPts val="0"/>
              </a:spcBef>
              <a:buSzPct val="25000"/>
              <a:buNone/>
            </a:pPr>
            <a:r>
              <a:rPr lang="en-US" sz="1900" b="1">
                <a:solidFill>
                  <a:srgbClr val="FFFFFF"/>
                </a:solidFill>
                <a:latin typeface="Questrial"/>
                <a:ea typeface="Questrial"/>
                <a:cs typeface="Questrial"/>
                <a:sym typeface="Questrial"/>
              </a:rPr>
              <a:t>Targeted Improvement</a:t>
            </a:r>
          </a:p>
          <a:p>
            <a:pPr marL="0" marR="0" lvl="0" indent="0" algn="ctr" rtl="0">
              <a:spcBef>
                <a:spcPts val="0"/>
              </a:spcBef>
              <a:buSzPct val="25000"/>
              <a:buNone/>
            </a:pPr>
            <a:r>
              <a:rPr lang="en-US" sz="1900" b="1">
                <a:solidFill>
                  <a:srgbClr val="FFFFFF"/>
                </a:solidFill>
                <a:latin typeface="Questrial"/>
                <a:ea typeface="Questrial"/>
                <a:cs typeface="Questrial"/>
                <a:sym typeface="Questrial"/>
              </a:rPr>
              <a:t>Plan with</a:t>
            </a:r>
          </a:p>
          <a:p>
            <a:pPr marL="0" marR="0" lvl="0" indent="0" algn="ctr" rtl="0">
              <a:spcBef>
                <a:spcPts val="0"/>
              </a:spcBef>
              <a:buSzPct val="25000"/>
              <a:buNone/>
            </a:pPr>
            <a:r>
              <a:rPr lang="en-US" sz="1900" b="1">
                <a:solidFill>
                  <a:srgbClr val="FFFFFF"/>
                </a:solidFill>
                <a:latin typeface="Questrial"/>
                <a:ea typeface="Questrial"/>
                <a:cs typeface="Questrial"/>
                <a:sym typeface="Questrial"/>
              </a:rPr>
              <a:t>Progress Reports</a:t>
            </a:r>
          </a:p>
        </p:txBody>
      </p:sp>
      <p:pic>
        <p:nvPicPr>
          <p:cNvPr id="2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785657287"/>
      </p:ext>
    </p:extLst>
  </p:cSld>
  <p:clrMapOvr>
    <a:masterClrMapping/>
  </p:clrMapOvr>
  <p:transition spd="med">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790"/>
        <p:cNvGrpSpPr/>
        <p:nvPr/>
      </p:nvGrpSpPr>
      <p:grpSpPr>
        <a:xfrm>
          <a:off x="0" y="0"/>
          <a:ext cx="0" cy="0"/>
          <a:chOff x="0" y="0"/>
          <a:chExt cx="0" cy="0"/>
        </a:xfrm>
      </p:grpSpPr>
      <p:pic>
        <p:nvPicPr>
          <p:cNvPr id="1791" name="Shape 1791"/>
          <p:cNvPicPr preferRelativeResize="0"/>
          <p:nvPr/>
        </p:nvPicPr>
        <p:blipFill rotWithShape="1">
          <a:blip r:embed="rId3">
            <a:alphaModFix/>
          </a:blip>
          <a:srcRect/>
          <a:stretch/>
        </p:blipFill>
        <p:spPr>
          <a:xfrm>
            <a:off x="0" y="10694"/>
            <a:ext cx="9144000" cy="6857999"/>
          </a:xfrm>
          <a:prstGeom prst="rect">
            <a:avLst/>
          </a:prstGeom>
          <a:noFill/>
          <a:ln>
            <a:noFill/>
          </a:ln>
        </p:spPr>
      </p:pic>
      <p:sp>
        <p:nvSpPr>
          <p:cNvPr id="1792" name="Shape 1792"/>
          <p:cNvSpPr txBox="1"/>
          <p:nvPr/>
        </p:nvSpPr>
        <p:spPr>
          <a:xfrm>
            <a:off x="221653" y="4917936"/>
            <a:ext cx="8700600" cy="1300500"/>
          </a:xfrm>
          <a:prstGeom prst="rect">
            <a:avLst/>
          </a:prstGeom>
          <a:noFill/>
          <a:ln>
            <a:noFill/>
          </a:ln>
        </p:spPr>
        <p:txBody>
          <a:bodyPr lIns="90450" tIns="45200" rIns="90450" bIns="45200" anchor="t" anchorCtr="0">
            <a:noAutofit/>
          </a:bodyPr>
          <a:lstStyle/>
          <a:p>
            <a:pPr marL="0" marR="0" lvl="0" indent="0" algn="r" rtl="0">
              <a:lnSpc>
                <a:spcPct val="100000"/>
              </a:lnSpc>
              <a:spcBef>
                <a:spcPts val="0"/>
              </a:spcBef>
              <a:spcAft>
                <a:spcPts val="0"/>
              </a:spcAft>
              <a:buClr>
                <a:schemeClr val="lt1"/>
              </a:buClr>
              <a:buSzPct val="25000"/>
              <a:buFont typeface="Calibri"/>
              <a:buNone/>
            </a:pPr>
            <a:r>
              <a:rPr lang="en-US" sz="4800" b="1" i="0" u="none" strike="noStrike" cap="none">
                <a:solidFill>
                  <a:srgbClr val="C00000"/>
                </a:solidFill>
                <a:latin typeface="Calibri"/>
                <a:ea typeface="Calibri"/>
                <a:cs typeface="Calibri"/>
                <a:sym typeface="Calibri"/>
              </a:rPr>
              <a:t>DATA ANALYSIS</a:t>
            </a:r>
          </a:p>
          <a:p>
            <a:pPr marL="0" marR="0" lvl="0" indent="0" algn="r" rtl="0">
              <a:lnSpc>
                <a:spcPct val="100000"/>
              </a:lnSpc>
              <a:spcBef>
                <a:spcPts val="0"/>
              </a:spcBef>
              <a:spcAft>
                <a:spcPts val="0"/>
              </a:spcAft>
              <a:buClr>
                <a:srgbClr val="000000"/>
              </a:buClr>
              <a:buFont typeface="Arial"/>
              <a:buNone/>
            </a:pPr>
            <a:endParaRPr sz="5400" b="0" i="0" u="none" strike="noStrike" cap="none">
              <a:solidFill>
                <a:schemeClr val="dk1"/>
              </a:solidFill>
              <a:latin typeface="Calibri"/>
              <a:ea typeface="Calibri"/>
              <a:cs typeface="Calibri"/>
              <a:sym typeface="Calibri"/>
            </a:endParaRPr>
          </a:p>
        </p:txBody>
      </p:sp>
      <p:grpSp>
        <p:nvGrpSpPr>
          <p:cNvPr id="1793" name="Shape 1793"/>
          <p:cNvGrpSpPr/>
          <p:nvPr/>
        </p:nvGrpSpPr>
        <p:grpSpPr>
          <a:xfrm>
            <a:off x="584116" y="903485"/>
            <a:ext cx="3957196" cy="3624336"/>
            <a:chOff x="2680639" y="204139"/>
            <a:chExt cx="3173118" cy="3173118"/>
          </a:xfrm>
        </p:grpSpPr>
        <p:sp>
          <p:nvSpPr>
            <p:cNvPr id="1794" name="Shape 1794"/>
            <p:cNvSpPr/>
            <p:nvPr/>
          </p:nvSpPr>
          <p:spPr>
            <a:xfrm>
              <a:off x="2680639" y="204139"/>
              <a:ext cx="1550700" cy="1550700"/>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gradFill>
              <a:gsLst>
                <a:gs pos="0">
                  <a:srgbClr val="992F2C"/>
                </a:gs>
                <a:gs pos="80000">
                  <a:srgbClr val="C93D39"/>
                </a:gs>
                <a:gs pos="100000">
                  <a:srgbClr val="CD3B37"/>
                </a:gs>
              </a:gsLst>
              <a:lin ang="16200038" scaled="0"/>
            </a:gradFill>
            <a:ln>
              <a:noFill/>
            </a:ln>
            <a:effectLst>
              <a:outerShdw blurRad="50799" dist="38100" dir="2700000" algn="tl"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900">
                <a:solidFill>
                  <a:schemeClr val="dk1"/>
                </a:solidFill>
                <a:latin typeface="Calibri"/>
                <a:ea typeface="Calibri"/>
                <a:cs typeface="Calibri"/>
                <a:sym typeface="Calibri"/>
              </a:endParaRPr>
            </a:p>
          </p:txBody>
        </p:sp>
        <p:sp>
          <p:nvSpPr>
            <p:cNvPr id="1795" name="Shape 1795"/>
            <p:cNvSpPr txBox="1"/>
            <p:nvPr/>
          </p:nvSpPr>
          <p:spPr>
            <a:xfrm>
              <a:off x="3134841" y="658341"/>
              <a:ext cx="1096499" cy="1096500"/>
            </a:xfrm>
            <a:prstGeom prst="rect">
              <a:avLst/>
            </a:prstGeom>
            <a:noFill/>
            <a:ln>
              <a:noFill/>
            </a:ln>
            <a:effectLst>
              <a:outerShdw blurRad="50799" dist="38100" dir="2700000" algn="tl" rotWithShape="0">
                <a:srgbClr val="000000">
                  <a:alpha val="40000"/>
                </a:srgbClr>
              </a:outerShdw>
            </a:effectLst>
          </p:spPr>
          <p:txBody>
            <a:bodyPr lIns="92450" tIns="92450" rIns="92450" bIns="92450" anchor="ctr" anchorCtr="0">
              <a:noAutofit/>
            </a:bodyPr>
            <a:lstStyle/>
            <a:p>
              <a:pPr marL="0" marR="0" lvl="0" indent="0" algn="ctr" rtl="0">
                <a:lnSpc>
                  <a:spcPct val="90000"/>
                </a:lnSpc>
                <a:spcBef>
                  <a:spcPts val="0"/>
                </a:spcBef>
                <a:spcAft>
                  <a:spcPts val="0"/>
                </a:spcAft>
                <a:buSzPct val="25000"/>
                <a:buNone/>
              </a:pPr>
              <a:r>
                <a:rPr lang="en-US" sz="1300">
                  <a:solidFill>
                    <a:schemeClr val="lt1"/>
                  </a:solidFill>
                  <a:latin typeface="Calibri"/>
                  <a:ea typeface="Calibri"/>
                  <a:cs typeface="Calibri"/>
                  <a:sym typeface="Calibri"/>
                </a:rPr>
                <a:t>Data Analysis</a:t>
              </a:r>
            </a:p>
            <a:p>
              <a:pPr marL="0" marR="0" lvl="0" indent="0" algn="ctr" rtl="0">
                <a:lnSpc>
                  <a:spcPct val="90000"/>
                </a:lnSpc>
                <a:spcBef>
                  <a:spcPts val="455"/>
                </a:spcBef>
                <a:spcAft>
                  <a:spcPts val="0"/>
                </a:spcAft>
                <a:buSzPct val="25000"/>
                <a:buNone/>
              </a:pPr>
              <a:r>
                <a:rPr lang="en-US" sz="1300">
                  <a:solidFill>
                    <a:schemeClr val="lt1"/>
                  </a:solidFill>
                  <a:latin typeface="Calibri"/>
                  <a:ea typeface="Calibri"/>
                  <a:cs typeface="Calibri"/>
                  <a:sym typeface="Calibri"/>
                </a:rPr>
                <a:t>WHAT</a:t>
              </a:r>
            </a:p>
          </p:txBody>
        </p:sp>
        <p:sp>
          <p:nvSpPr>
            <p:cNvPr id="1796" name="Shape 1796"/>
            <p:cNvSpPr/>
            <p:nvPr/>
          </p:nvSpPr>
          <p:spPr>
            <a:xfrm rot="5400000">
              <a:off x="4303057" y="204139"/>
              <a:ext cx="1550700" cy="1550700"/>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solidFill>
              <a:srgbClr val="BFBFBF"/>
            </a:solidFill>
            <a:ln>
              <a:noFill/>
            </a:ln>
            <a:effectLst>
              <a:outerShdw blurRad="50799" dist="38100" dir="2700000" algn="tl"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900">
                <a:solidFill>
                  <a:schemeClr val="dk1"/>
                </a:solidFill>
                <a:latin typeface="Calibri"/>
                <a:ea typeface="Calibri"/>
                <a:cs typeface="Calibri"/>
                <a:sym typeface="Calibri"/>
              </a:endParaRPr>
            </a:p>
          </p:txBody>
        </p:sp>
        <p:sp>
          <p:nvSpPr>
            <p:cNvPr id="1797" name="Shape 1797"/>
            <p:cNvSpPr txBox="1"/>
            <p:nvPr/>
          </p:nvSpPr>
          <p:spPr>
            <a:xfrm>
              <a:off x="4303014" y="658341"/>
              <a:ext cx="1096500" cy="1096500"/>
            </a:xfrm>
            <a:prstGeom prst="rect">
              <a:avLst/>
            </a:prstGeom>
            <a:noFill/>
            <a:ln>
              <a:noFill/>
            </a:ln>
            <a:effectLst>
              <a:outerShdw blurRad="50799" dist="38100" dir="2700000" algn="tl" rotWithShape="0">
                <a:srgbClr val="000000">
                  <a:alpha val="40000"/>
                </a:srgbClr>
              </a:outerShdw>
            </a:effectLst>
          </p:spPr>
          <p:txBody>
            <a:bodyPr lIns="92450" tIns="92450" rIns="92450" bIns="92450" anchor="ctr" anchorCtr="0">
              <a:noAutofit/>
            </a:bodyPr>
            <a:lstStyle/>
            <a:p>
              <a:pPr marL="0" marR="0" lvl="0" indent="0" algn="ctr" rtl="0">
                <a:lnSpc>
                  <a:spcPct val="90000"/>
                </a:lnSpc>
                <a:spcBef>
                  <a:spcPts val="0"/>
                </a:spcBef>
                <a:spcAft>
                  <a:spcPts val="0"/>
                </a:spcAft>
                <a:buSzPct val="25000"/>
                <a:buNone/>
              </a:pPr>
              <a:r>
                <a:rPr lang="en-US" sz="1300">
                  <a:solidFill>
                    <a:schemeClr val="lt1"/>
                  </a:solidFill>
                  <a:latin typeface="Calibri"/>
                  <a:ea typeface="Calibri"/>
                  <a:cs typeface="Calibri"/>
                  <a:sym typeface="Calibri"/>
                </a:rPr>
                <a:t>Needs Assessment</a:t>
              </a:r>
            </a:p>
            <a:p>
              <a:pPr marL="0" marR="0" lvl="0" indent="0" algn="ctr" rtl="0">
                <a:lnSpc>
                  <a:spcPct val="90000"/>
                </a:lnSpc>
                <a:spcBef>
                  <a:spcPts val="455"/>
                </a:spcBef>
                <a:spcAft>
                  <a:spcPts val="0"/>
                </a:spcAft>
                <a:buSzPct val="25000"/>
                <a:buNone/>
              </a:pPr>
              <a:r>
                <a:rPr lang="en-US" sz="1300">
                  <a:solidFill>
                    <a:schemeClr val="lt1"/>
                  </a:solidFill>
                  <a:latin typeface="Calibri"/>
                  <a:ea typeface="Calibri"/>
                  <a:cs typeface="Calibri"/>
                  <a:sym typeface="Calibri"/>
                </a:rPr>
                <a:t>WHY</a:t>
              </a:r>
            </a:p>
          </p:txBody>
        </p:sp>
        <p:sp>
          <p:nvSpPr>
            <p:cNvPr id="1798" name="Shape 1798"/>
            <p:cNvSpPr/>
            <p:nvPr/>
          </p:nvSpPr>
          <p:spPr>
            <a:xfrm rot="10800000">
              <a:off x="4303057" y="1826557"/>
              <a:ext cx="1550700" cy="1550700"/>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solidFill>
              <a:srgbClr val="BFBFBF"/>
            </a:solidFill>
            <a:ln>
              <a:noFill/>
            </a:ln>
            <a:effectLst>
              <a:outerShdw blurRad="50799" dist="38100" dir="2700000" algn="tl"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900">
                <a:solidFill>
                  <a:schemeClr val="dk1"/>
                </a:solidFill>
                <a:latin typeface="Calibri"/>
                <a:ea typeface="Calibri"/>
                <a:cs typeface="Calibri"/>
                <a:sym typeface="Calibri"/>
              </a:endParaRPr>
            </a:p>
          </p:txBody>
        </p:sp>
        <p:sp>
          <p:nvSpPr>
            <p:cNvPr id="1799" name="Shape 1799"/>
            <p:cNvSpPr txBox="1"/>
            <p:nvPr/>
          </p:nvSpPr>
          <p:spPr>
            <a:xfrm>
              <a:off x="4303014" y="1826514"/>
              <a:ext cx="1096500" cy="1096500"/>
            </a:xfrm>
            <a:prstGeom prst="rect">
              <a:avLst/>
            </a:prstGeom>
            <a:noFill/>
            <a:ln>
              <a:noFill/>
            </a:ln>
            <a:effectLst>
              <a:outerShdw blurRad="50799" dist="38100" dir="2700000" algn="tl" rotWithShape="0">
                <a:srgbClr val="000000">
                  <a:alpha val="40000"/>
                </a:srgbClr>
              </a:outerShdw>
            </a:effectLst>
          </p:spPr>
          <p:txBody>
            <a:bodyPr lIns="92450" tIns="92450" rIns="92450" bIns="92450" anchor="ctr" anchorCtr="0">
              <a:noAutofit/>
            </a:bodyPr>
            <a:lstStyle/>
            <a:p>
              <a:pPr marL="0" marR="0" lvl="0" indent="0" algn="ctr" rtl="0">
                <a:lnSpc>
                  <a:spcPct val="90000"/>
                </a:lnSpc>
                <a:spcBef>
                  <a:spcPts val="0"/>
                </a:spcBef>
                <a:spcAft>
                  <a:spcPts val="0"/>
                </a:spcAft>
                <a:buSzPct val="25000"/>
                <a:buNone/>
              </a:pPr>
              <a:r>
                <a:rPr lang="en-US" sz="1300">
                  <a:solidFill>
                    <a:srgbClr val="D8D8D8"/>
                  </a:solidFill>
                  <a:latin typeface="Calibri"/>
                  <a:ea typeface="Calibri"/>
                  <a:cs typeface="Calibri"/>
                  <a:sym typeface="Calibri"/>
                </a:rPr>
                <a:t>Improvement Plan</a:t>
              </a:r>
            </a:p>
            <a:p>
              <a:pPr marL="0" marR="0" lvl="0" indent="0" algn="ctr" rtl="0">
                <a:lnSpc>
                  <a:spcPct val="90000"/>
                </a:lnSpc>
                <a:spcBef>
                  <a:spcPts val="455"/>
                </a:spcBef>
                <a:spcAft>
                  <a:spcPts val="0"/>
                </a:spcAft>
                <a:buSzPct val="25000"/>
                <a:buNone/>
              </a:pPr>
              <a:r>
                <a:rPr lang="en-US" sz="1300">
                  <a:solidFill>
                    <a:srgbClr val="D8D8D8"/>
                  </a:solidFill>
                  <a:latin typeface="Calibri"/>
                  <a:ea typeface="Calibri"/>
                  <a:cs typeface="Calibri"/>
                  <a:sym typeface="Calibri"/>
                </a:rPr>
                <a:t>HOW</a:t>
              </a:r>
            </a:p>
          </p:txBody>
        </p:sp>
        <p:sp>
          <p:nvSpPr>
            <p:cNvPr id="1800" name="Shape 1800"/>
            <p:cNvSpPr/>
            <p:nvPr/>
          </p:nvSpPr>
          <p:spPr>
            <a:xfrm rot="-5400000">
              <a:off x="2680639" y="1826557"/>
              <a:ext cx="1550700" cy="1550700"/>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solidFill>
              <a:srgbClr val="BFBFBF"/>
            </a:solidFill>
            <a:ln>
              <a:noFill/>
            </a:ln>
            <a:effectLst>
              <a:outerShdw blurRad="50799" dist="38100" dir="2700000" algn="tl"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900">
                <a:solidFill>
                  <a:schemeClr val="dk1"/>
                </a:solidFill>
                <a:latin typeface="Calibri"/>
                <a:ea typeface="Calibri"/>
                <a:cs typeface="Calibri"/>
                <a:sym typeface="Calibri"/>
              </a:endParaRPr>
            </a:p>
          </p:txBody>
        </p:sp>
        <p:sp>
          <p:nvSpPr>
            <p:cNvPr id="1801" name="Shape 1801"/>
            <p:cNvSpPr txBox="1"/>
            <p:nvPr/>
          </p:nvSpPr>
          <p:spPr>
            <a:xfrm>
              <a:off x="3134841" y="1826514"/>
              <a:ext cx="1096499" cy="1096500"/>
            </a:xfrm>
            <a:prstGeom prst="rect">
              <a:avLst/>
            </a:prstGeom>
            <a:noFill/>
            <a:ln>
              <a:noFill/>
            </a:ln>
            <a:effectLst>
              <a:outerShdw blurRad="50799" dist="38100" dir="2700000" algn="tl" rotWithShape="0">
                <a:srgbClr val="000000">
                  <a:alpha val="40000"/>
                </a:srgbClr>
              </a:outerShdw>
            </a:effectLst>
          </p:spPr>
          <p:txBody>
            <a:bodyPr lIns="92450" tIns="92450" rIns="92450" bIns="92450" anchor="ctr" anchorCtr="0">
              <a:noAutofit/>
            </a:bodyPr>
            <a:lstStyle/>
            <a:p>
              <a:pPr marL="0" marR="0" lvl="0" indent="0" algn="ctr" rtl="0">
                <a:lnSpc>
                  <a:spcPct val="90000"/>
                </a:lnSpc>
                <a:spcBef>
                  <a:spcPts val="0"/>
                </a:spcBef>
                <a:spcAft>
                  <a:spcPts val="0"/>
                </a:spcAft>
                <a:buSzPct val="25000"/>
                <a:buNone/>
              </a:pPr>
              <a:r>
                <a:rPr lang="en-US" sz="1300">
                  <a:solidFill>
                    <a:schemeClr val="lt1"/>
                  </a:solidFill>
                  <a:latin typeface="Calibri"/>
                  <a:ea typeface="Calibri"/>
                  <a:cs typeface="Calibri"/>
                  <a:sym typeface="Calibri"/>
                </a:rPr>
                <a:t>Implement &amp; Monitor</a:t>
              </a:r>
            </a:p>
          </p:txBody>
        </p:sp>
        <p:sp>
          <p:nvSpPr>
            <p:cNvPr id="1802" name="Shape 1802"/>
            <p:cNvSpPr/>
            <p:nvPr/>
          </p:nvSpPr>
          <p:spPr>
            <a:xfrm>
              <a:off x="3999489" y="1468374"/>
              <a:ext cx="535500" cy="465600"/>
            </a:xfrm>
            <a:custGeom>
              <a:avLst/>
              <a:gdLst/>
              <a:ahLst/>
              <a:cxnLst/>
              <a:rect l="0" t="0" r="0" b="0"/>
              <a:pathLst>
                <a:path w="120000" h="120000" extrusionOk="0">
                  <a:moveTo>
                    <a:pt x="6521" y="60000"/>
                  </a:moveTo>
                  <a:lnTo>
                    <a:pt x="6521" y="60000"/>
                  </a:lnTo>
                  <a:cubicBezTo>
                    <a:pt x="6521" y="34373"/>
                    <a:pt x="25367" y="12492"/>
                    <a:pt x="51107" y="8230"/>
                  </a:cubicBezTo>
                  <a:cubicBezTo>
                    <a:pt x="76847" y="3969"/>
                    <a:pt x="101960" y="18574"/>
                    <a:pt x="110520" y="42783"/>
                  </a:cubicBezTo>
                  <a:lnTo>
                    <a:pt x="116427" y="42783"/>
                  </a:lnTo>
                  <a:lnTo>
                    <a:pt x="106956" y="59999"/>
                  </a:lnTo>
                  <a:lnTo>
                    <a:pt x="90340" y="42783"/>
                  </a:lnTo>
                  <a:lnTo>
                    <a:pt x="95921" y="42783"/>
                  </a:lnTo>
                  <a:lnTo>
                    <a:pt x="95921" y="42783"/>
                  </a:lnTo>
                  <a:cubicBezTo>
                    <a:pt x="87358" y="27415"/>
                    <a:pt x="68571" y="19474"/>
                    <a:pt x="50447" y="23561"/>
                  </a:cubicBezTo>
                  <a:cubicBezTo>
                    <a:pt x="32323" y="27648"/>
                    <a:pt x="19565" y="42701"/>
                    <a:pt x="19565" y="59999"/>
                  </a:cubicBezTo>
                  <a:close/>
                </a:path>
              </a:pathLst>
            </a:custGeom>
            <a:gradFill>
              <a:gsLst>
                <a:gs pos="0">
                  <a:srgbClr val="B49E9D"/>
                </a:gs>
                <a:gs pos="80000">
                  <a:srgbClr val="EDD0CF"/>
                </a:gs>
                <a:gs pos="100000">
                  <a:srgbClr val="EFD1CF"/>
                </a:gs>
              </a:gsLst>
              <a:lin ang="16200038" scaled="0"/>
            </a:gradFill>
            <a:ln>
              <a:noFill/>
            </a:ln>
            <a:effectLst>
              <a:outerShdw blurRad="50799" dist="38100" dir="2700000" algn="tl"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900">
                <a:solidFill>
                  <a:schemeClr val="dk1"/>
                </a:solidFill>
                <a:latin typeface="Calibri"/>
                <a:ea typeface="Calibri"/>
                <a:cs typeface="Calibri"/>
                <a:sym typeface="Calibri"/>
              </a:endParaRPr>
            </a:p>
          </p:txBody>
        </p:sp>
        <p:sp>
          <p:nvSpPr>
            <p:cNvPr id="1803" name="Shape 1803"/>
            <p:cNvSpPr/>
            <p:nvPr/>
          </p:nvSpPr>
          <p:spPr>
            <a:xfrm rot="10800000">
              <a:off x="3999405" y="1647424"/>
              <a:ext cx="535500" cy="465600"/>
            </a:xfrm>
            <a:custGeom>
              <a:avLst/>
              <a:gdLst/>
              <a:ahLst/>
              <a:cxnLst/>
              <a:rect l="0" t="0" r="0" b="0"/>
              <a:pathLst>
                <a:path w="120000" h="120000" extrusionOk="0">
                  <a:moveTo>
                    <a:pt x="6521" y="60000"/>
                  </a:moveTo>
                  <a:lnTo>
                    <a:pt x="6521" y="60000"/>
                  </a:lnTo>
                  <a:cubicBezTo>
                    <a:pt x="6521" y="34373"/>
                    <a:pt x="25367" y="12492"/>
                    <a:pt x="51107" y="8230"/>
                  </a:cubicBezTo>
                  <a:cubicBezTo>
                    <a:pt x="76847" y="3969"/>
                    <a:pt x="101960" y="18574"/>
                    <a:pt x="110520" y="42783"/>
                  </a:cubicBezTo>
                  <a:lnTo>
                    <a:pt x="116427" y="42783"/>
                  </a:lnTo>
                  <a:lnTo>
                    <a:pt x="106956" y="59999"/>
                  </a:lnTo>
                  <a:lnTo>
                    <a:pt x="90340" y="42783"/>
                  </a:lnTo>
                  <a:lnTo>
                    <a:pt x="95921" y="42783"/>
                  </a:lnTo>
                  <a:lnTo>
                    <a:pt x="95921" y="42783"/>
                  </a:lnTo>
                  <a:cubicBezTo>
                    <a:pt x="87358" y="27415"/>
                    <a:pt x="68571" y="19474"/>
                    <a:pt x="50447" y="23561"/>
                  </a:cubicBezTo>
                  <a:cubicBezTo>
                    <a:pt x="32323" y="27648"/>
                    <a:pt x="19565" y="42701"/>
                    <a:pt x="19565" y="59999"/>
                  </a:cubicBezTo>
                  <a:close/>
                </a:path>
              </a:pathLst>
            </a:custGeom>
            <a:gradFill>
              <a:gsLst>
                <a:gs pos="0">
                  <a:srgbClr val="B49E9D"/>
                </a:gs>
                <a:gs pos="80000">
                  <a:srgbClr val="EDD0CF"/>
                </a:gs>
                <a:gs pos="100000">
                  <a:srgbClr val="EFD1CF"/>
                </a:gs>
              </a:gsLst>
              <a:lin ang="16200038" scaled="0"/>
            </a:gradFill>
            <a:ln>
              <a:noFill/>
            </a:ln>
            <a:effectLst>
              <a:outerShdw blurRad="50799" dist="38100" dir="2700000" algn="tl"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90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65926673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28102" cy="1600200"/>
          </a:xfrm>
        </p:spPr>
        <p:txBody>
          <a:bodyPr/>
          <a:lstStyle/>
          <a:p>
            <a:pPr algn="ctr"/>
            <a:r>
              <a:rPr lang="en-US" dirty="0" smtClean="0"/>
              <a:t>Steps for Data Analysis</a:t>
            </a:r>
            <a:endParaRPr lang="en-US" dirty="0"/>
          </a:p>
        </p:txBody>
      </p:sp>
      <p:graphicFrame>
        <p:nvGraphicFramePr>
          <p:cNvPr id="4" name="Diagram 3"/>
          <p:cNvGraphicFramePr/>
          <p:nvPr>
            <p:extLst>
              <p:ext uri="{D42A27DB-BD31-4B8C-83A1-F6EECF244321}">
                <p14:modId xmlns:p14="http://schemas.microsoft.com/office/powerpoint/2010/main" val="3858655906"/>
              </p:ext>
            </p:extLst>
          </p:nvPr>
        </p:nvGraphicFramePr>
        <p:xfrm>
          <a:off x="1430094" y="79636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2991442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 Framework</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a:t>
            </a:r>
            <a:r>
              <a:rPr lang="en-US" b="0" dirty="0" smtClean="0"/>
              <a:t>Education </a:t>
            </a:r>
            <a:r>
              <a:rPr lang="en-US" b="0" dirty="0"/>
              <a:t>Service Center</a:t>
            </a:r>
          </a:p>
        </p:txBody>
      </p:sp>
      <p:pic>
        <p:nvPicPr>
          <p:cNvPr id="5" name="Picture 4"/>
          <p:cNvPicPr>
            <a:picLocks noChangeAspect="1"/>
          </p:cNvPicPr>
          <p:nvPr/>
        </p:nvPicPr>
        <p:blipFill rotWithShape="1">
          <a:blip r:embed="rId3"/>
          <a:srcRect t="4862"/>
          <a:stretch/>
        </p:blipFill>
        <p:spPr>
          <a:xfrm rot="16200000">
            <a:off x="2342392" y="161991"/>
            <a:ext cx="4400263" cy="5293306"/>
          </a:xfrm>
          <a:prstGeom prst="rect">
            <a:avLst/>
          </a:prstGeom>
        </p:spPr>
      </p:pic>
    </p:spTree>
    <p:extLst>
      <p:ext uri="{BB962C8B-B14F-4D97-AF65-F5344CB8AC3E}">
        <p14:creationId xmlns:p14="http://schemas.microsoft.com/office/powerpoint/2010/main" val="386111557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2122"/>
        <p:cNvGrpSpPr/>
        <p:nvPr/>
      </p:nvGrpSpPr>
      <p:grpSpPr>
        <a:xfrm>
          <a:off x="0" y="0"/>
          <a:ext cx="0" cy="0"/>
          <a:chOff x="0" y="0"/>
          <a:chExt cx="0" cy="0"/>
        </a:xfrm>
      </p:grpSpPr>
      <p:pic>
        <p:nvPicPr>
          <p:cNvPr id="2123" name="Shape 2123"/>
          <p:cNvPicPr preferRelativeResize="0"/>
          <p:nvPr/>
        </p:nvPicPr>
        <p:blipFill rotWithShape="1">
          <a:blip r:embed="rId3">
            <a:alphaModFix/>
          </a:blip>
          <a:srcRect/>
          <a:stretch/>
        </p:blipFill>
        <p:spPr>
          <a:xfrm>
            <a:off x="0" y="0"/>
            <a:ext cx="9144000" cy="6857999"/>
          </a:xfrm>
          <a:prstGeom prst="rect">
            <a:avLst/>
          </a:prstGeom>
          <a:noFill/>
          <a:ln>
            <a:noFill/>
          </a:ln>
        </p:spPr>
      </p:pic>
      <p:sp>
        <p:nvSpPr>
          <p:cNvPr id="2124" name="Shape 2124"/>
          <p:cNvSpPr txBox="1"/>
          <p:nvPr/>
        </p:nvSpPr>
        <p:spPr>
          <a:xfrm>
            <a:off x="0" y="1725969"/>
            <a:ext cx="5266480" cy="2462212"/>
          </a:xfrm>
          <a:prstGeom prst="rect">
            <a:avLst/>
          </a:prstGeom>
          <a:solidFill>
            <a:schemeClr val="dk1">
              <a:alpha val="69803"/>
            </a:schemeClr>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FF00"/>
              </a:buClr>
              <a:buSzPct val="25000"/>
              <a:buFont typeface="Calibri"/>
              <a:buNone/>
            </a:pPr>
            <a:r>
              <a:rPr lang="en-US" sz="3200" b="1" i="1" u="none" strike="noStrike" cap="none">
                <a:solidFill>
                  <a:srgbClr val="FFFF00"/>
                </a:solidFill>
                <a:latin typeface="Calibri"/>
                <a:ea typeface="Calibri"/>
                <a:cs typeface="Calibri"/>
                <a:sym typeface="Calibri"/>
              </a:rPr>
              <a:t>“A problem properly stated is half solved.”</a:t>
            </a:r>
          </a:p>
          <a:p>
            <a:pPr marL="0" marR="0" lvl="0" indent="0" algn="ctr" rtl="0">
              <a:lnSpc>
                <a:spcPct val="100000"/>
              </a:lnSpc>
              <a:spcBef>
                <a:spcPts val="0"/>
              </a:spcBef>
              <a:spcAft>
                <a:spcPts val="0"/>
              </a:spcAft>
              <a:buClr>
                <a:srgbClr val="000000"/>
              </a:buClr>
              <a:buFont typeface="Arial"/>
              <a:buNone/>
            </a:pPr>
            <a:endParaRPr sz="3200" b="1" i="1" u="none" strike="noStrike" cap="none">
              <a:solidFill>
                <a:srgbClr val="FFFF00"/>
              </a:solidFill>
              <a:latin typeface="Calibri"/>
              <a:ea typeface="Calibri"/>
              <a:cs typeface="Calibri"/>
              <a:sym typeface="Calibri"/>
            </a:endParaRPr>
          </a:p>
          <a:p>
            <a:pPr marL="0" marR="0" lvl="0" indent="0" algn="r" rtl="0">
              <a:lnSpc>
                <a:spcPct val="100000"/>
              </a:lnSpc>
              <a:spcBef>
                <a:spcPts val="0"/>
              </a:spcBef>
              <a:spcAft>
                <a:spcPts val="0"/>
              </a:spcAft>
              <a:buClr>
                <a:srgbClr val="FFFF00"/>
              </a:buClr>
              <a:buSzPct val="25000"/>
              <a:buFont typeface="Calibri"/>
              <a:buNone/>
            </a:pPr>
            <a:r>
              <a:rPr lang="en-US" sz="1800" b="1" i="1" u="none" strike="noStrike" cap="none">
                <a:solidFill>
                  <a:srgbClr val="FFFF00"/>
                </a:solidFill>
                <a:latin typeface="Calibri"/>
                <a:ea typeface="Calibri"/>
                <a:cs typeface="Calibri"/>
                <a:sym typeface="Calibri"/>
              </a:rPr>
              <a:t>John Dewey</a:t>
            </a:r>
          </a:p>
        </p:txBody>
      </p:sp>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6200"/>
            <a:ext cx="9144000" cy="6687967"/>
          </a:xfrm>
          <a:prstGeom prst="rect">
            <a:avLst/>
          </a:prstGeom>
        </p:spPr>
      </p:pic>
    </p:spTree>
    <p:extLst>
      <p:ext uri="{BB962C8B-B14F-4D97-AF65-F5344CB8AC3E}">
        <p14:creationId xmlns:p14="http://schemas.microsoft.com/office/powerpoint/2010/main" val="50193534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980"/>
        <p:cNvGrpSpPr/>
        <p:nvPr/>
      </p:nvGrpSpPr>
      <p:grpSpPr>
        <a:xfrm>
          <a:off x="0" y="0"/>
          <a:ext cx="0" cy="0"/>
          <a:chOff x="0" y="0"/>
          <a:chExt cx="0" cy="0"/>
        </a:xfrm>
      </p:grpSpPr>
      <p:graphicFrame>
        <p:nvGraphicFramePr>
          <p:cNvPr id="1981" name="Shape 1981"/>
          <p:cNvGraphicFramePr/>
          <p:nvPr>
            <p:extLst>
              <p:ext uri="{D42A27DB-BD31-4B8C-83A1-F6EECF244321}">
                <p14:modId xmlns:p14="http://schemas.microsoft.com/office/powerpoint/2010/main" val="808467622"/>
              </p:ext>
            </p:extLst>
          </p:nvPr>
        </p:nvGraphicFramePr>
        <p:xfrm>
          <a:off x="797187" y="1332706"/>
          <a:ext cx="7512469" cy="4553287"/>
        </p:xfrm>
        <a:graphic>
          <a:graphicData uri="http://schemas.openxmlformats.org/drawingml/2006/table">
            <a:tbl>
              <a:tblPr>
                <a:noFill/>
              </a:tblPr>
              <a:tblGrid>
                <a:gridCol w="5777806"/>
                <a:gridCol w="1734663"/>
              </a:tblGrid>
              <a:tr h="531670">
                <a:tc>
                  <a:txBody>
                    <a:bodyPr/>
                    <a:lstStyle/>
                    <a:p>
                      <a:pPr marL="0" marR="0" lvl="0" indent="0" algn="l" rtl="0">
                        <a:lnSpc>
                          <a:spcPct val="100000"/>
                        </a:lnSpc>
                        <a:spcBef>
                          <a:spcPts val="0"/>
                        </a:spcBef>
                        <a:spcAft>
                          <a:spcPts val="0"/>
                        </a:spcAft>
                        <a:buClr>
                          <a:srgbClr val="000000"/>
                        </a:buClr>
                        <a:buSzPct val="25000"/>
                        <a:buFont typeface="Calibri"/>
                        <a:buNone/>
                      </a:pPr>
                      <a:r>
                        <a:rPr lang="en-US" sz="2400" b="1" u="none" strike="noStrike" cap="none">
                          <a:latin typeface="Calibri"/>
                          <a:ea typeface="Calibri"/>
                          <a:cs typeface="Calibri"/>
                          <a:sym typeface="Calibri"/>
                        </a:rPr>
                        <a:t>Criteria</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DAEEF3"/>
                    </a:solidFill>
                  </a:tcPr>
                </a:tc>
                <a:tc>
                  <a:txBody>
                    <a:bodyPr/>
                    <a:lstStyle/>
                    <a:p>
                      <a:pPr marL="0" marR="0" lvl="0" indent="0" algn="ctr" rtl="0">
                        <a:lnSpc>
                          <a:spcPct val="100000"/>
                        </a:lnSpc>
                        <a:spcBef>
                          <a:spcPts val="0"/>
                        </a:spcBef>
                        <a:spcAft>
                          <a:spcPts val="0"/>
                        </a:spcAft>
                        <a:buClr>
                          <a:srgbClr val="000000"/>
                        </a:buClr>
                        <a:buSzPct val="25000"/>
                        <a:buFont typeface="Calibri"/>
                        <a:buNone/>
                      </a:pPr>
                      <a:r>
                        <a:rPr lang="en-US" sz="2400" b="1" u="none" strike="noStrike" cap="none">
                          <a:latin typeface="Calibri"/>
                          <a:ea typeface="Calibri"/>
                          <a:cs typeface="Calibri"/>
                          <a:sym typeface="Calibri"/>
                        </a:rPr>
                        <a:t>Y/N</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DAEEF3"/>
                    </a:solidFill>
                  </a:tcPr>
                </a:tc>
              </a:tr>
              <a:tr h="556300">
                <a:tc>
                  <a:txBody>
                    <a:bodyPr/>
                    <a:lstStyle/>
                    <a:p>
                      <a:pPr marL="0" marR="0" lvl="0" indent="0" algn="l" rtl="0">
                        <a:lnSpc>
                          <a:spcPct val="100000"/>
                        </a:lnSpc>
                        <a:spcBef>
                          <a:spcPts val="0"/>
                        </a:spcBef>
                        <a:spcAft>
                          <a:spcPts val="0"/>
                        </a:spcAft>
                        <a:buClr>
                          <a:srgbClr val="000000"/>
                        </a:buClr>
                        <a:buSzPct val="25000"/>
                        <a:buFont typeface="Calibri"/>
                        <a:buNone/>
                      </a:pPr>
                      <a:r>
                        <a:rPr lang="en-US" sz="2400" u="none" strike="noStrike" cap="none">
                          <a:latin typeface="Calibri"/>
                          <a:ea typeface="Calibri"/>
                          <a:cs typeface="Calibri"/>
                          <a:sym typeface="Calibri"/>
                        </a:rPr>
                        <a:t>Substantiated by facts/data</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2400" u="none" strike="noStrike" cap="none">
                          <a:latin typeface="Calibri"/>
                          <a:ea typeface="Calibri"/>
                          <a:cs typeface="Calibri"/>
                          <a:sym typeface="Calibri"/>
                        </a:rPr>
                        <a:t> </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56300">
                <a:tc>
                  <a:txBody>
                    <a:bodyPr/>
                    <a:lstStyle/>
                    <a:p>
                      <a:pPr marL="0" marR="0" lvl="0" indent="0" algn="l" rtl="0">
                        <a:lnSpc>
                          <a:spcPct val="100000"/>
                        </a:lnSpc>
                        <a:spcBef>
                          <a:spcPts val="0"/>
                        </a:spcBef>
                        <a:spcAft>
                          <a:spcPts val="0"/>
                        </a:spcAft>
                        <a:buClr>
                          <a:srgbClr val="000000"/>
                        </a:buClr>
                        <a:buSzPct val="25000"/>
                        <a:buFont typeface="Calibri"/>
                        <a:buNone/>
                      </a:pPr>
                      <a:r>
                        <a:rPr lang="en-US" sz="2400" u="none" strike="noStrike" cap="none">
                          <a:latin typeface="Calibri"/>
                          <a:ea typeface="Calibri"/>
                          <a:cs typeface="Calibri"/>
                          <a:sym typeface="Calibri"/>
                        </a:rPr>
                        <a:t>Written objectively</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2400" u="none" strike="noStrike" cap="none">
                          <a:latin typeface="Calibri"/>
                          <a:ea typeface="Calibri"/>
                          <a:cs typeface="Calibri"/>
                          <a:sym typeface="Calibri"/>
                        </a:rPr>
                        <a:t> </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56300">
                <a:tc>
                  <a:txBody>
                    <a:bodyPr/>
                    <a:lstStyle/>
                    <a:p>
                      <a:pPr marL="0" marR="0" lvl="0" indent="0" algn="l" rtl="0">
                        <a:lnSpc>
                          <a:spcPct val="100000"/>
                        </a:lnSpc>
                        <a:spcBef>
                          <a:spcPts val="0"/>
                        </a:spcBef>
                        <a:spcAft>
                          <a:spcPts val="0"/>
                        </a:spcAft>
                        <a:buClr>
                          <a:srgbClr val="000000"/>
                        </a:buClr>
                        <a:buSzPct val="25000"/>
                        <a:buFont typeface="Calibri"/>
                        <a:buNone/>
                      </a:pPr>
                      <a:r>
                        <a:rPr lang="en-US" sz="2400" u="none" strike="noStrike" cap="none" dirty="0" smtClean="0">
                          <a:latin typeface="Calibri"/>
                          <a:ea typeface="Calibri"/>
                          <a:cs typeface="Calibri"/>
                          <a:sym typeface="Calibri"/>
                        </a:rPr>
                        <a:t>Uses </a:t>
                      </a:r>
                      <a:r>
                        <a:rPr lang="en-US" sz="2400" u="none" strike="noStrike" cap="none" dirty="0">
                          <a:latin typeface="Calibri"/>
                          <a:ea typeface="Calibri"/>
                          <a:cs typeface="Calibri"/>
                          <a:sym typeface="Calibri"/>
                        </a:rPr>
                        <a:t>concise language</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2400" u="none" strike="noStrike" cap="none">
                          <a:latin typeface="Calibri"/>
                          <a:ea typeface="Calibri"/>
                          <a:cs typeface="Calibri"/>
                          <a:sym typeface="Calibri"/>
                        </a:rPr>
                        <a:t> </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83666">
                <a:tc>
                  <a:txBody>
                    <a:bodyPr/>
                    <a:lstStyle/>
                    <a:p>
                      <a:pPr marL="0" marR="0" lvl="0" indent="0" algn="l" rtl="0">
                        <a:lnSpc>
                          <a:spcPct val="100000"/>
                        </a:lnSpc>
                        <a:spcBef>
                          <a:spcPts val="0"/>
                        </a:spcBef>
                        <a:spcAft>
                          <a:spcPts val="0"/>
                        </a:spcAft>
                        <a:buClr>
                          <a:srgbClr val="000000"/>
                        </a:buClr>
                        <a:buSzPct val="25000"/>
                        <a:buFont typeface="Calibri"/>
                        <a:buNone/>
                      </a:pPr>
                      <a:r>
                        <a:rPr lang="en-US" sz="2400" b="0" i="0" u="none" strike="noStrike" cap="none" dirty="0" smtClean="0">
                          <a:solidFill>
                            <a:srgbClr val="000000"/>
                          </a:solidFill>
                          <a:latin typeface="Calibri"/>
                          <a:ea typeface="Calibri"/>
                          <a:cs typeface="Calibri"/>
                          <a:sym typeface="Calibri"/>
                        </a:rPr>
                        <a:t>Includes </a:t>
                      </a:r>
                      <a:r>
                        <a:rPr lang="en-US" sz="2400" b="0" i="0" u="none" strike="noStrike" cap="none" dirty="0">
                          <a:solidFill>
                            <a:srgbClr val="000000"/>
                          </a:solidFill>
                          <a:latin typeface="Calibri"/>
                          <a:ea typeface="Calibri"/>
                          <a:cs typeface="Calibri"/>
                          <a:sym typeface="Calibri"/>
                        </a:rPr>
                        <a:t>specific details (who, what, when, where)</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2400" u="none" strike="noStrike" cap="none">
                          <a:latin typeface="Calibri"/>
                          <a:ea typeface="Calibri"/>
                          <a:cs typeface="Calibri"/>
                          <a:sym typeface="Calibri"/>
                        </a:rPr>
                        <a:t> </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26889">
                <a:tc>
                  <a:txBody>
                    <a:bodyPr/>
                    <a:lstStyle/>
                    <a:p>
                      <a:pPr marL="0" marR="0" lvl="0" indent="0" algn="l" rtl="0">
                        <a:lnSpc>
                          <a:spcPct val="100000"/>
                        </a:lnSpc>
                        <a:spcBef>
                          <a:spcPts val="0"/>
                        </a:spcBef>
                        <a:spcAft>
                          <a:spcPts val="0"/>
                        </a:spcAft>
                        <a:buClr>
                          <a:srgbClr val="000000"/>
                        </a:buClr>
                        <a:buSzPct val="25000"/>
                        <a:buFont typeface="Calibri"/>
                        <a:buNone/>
                      </a:pPr>
                      <a:r>
                        <a:rPr lang="en-US" sz="2400" u="none" strike="noStrike" cap="none" dirty="0" smtClean="0">
                          <a:latin typeface="Calibri"/>
                          <a:ea typeface="Calibri"/>
                          <a:cs typeface="Calibri"/>
                          <a:sym typeface="Calibri"/>
                        </a:rPr>
                        <a:t>Focuses </a:t>
                      </a:r>
                      <a:r>
                        <a:rPr lang="en-US" sz="2400" u="none" strike="noStrike" cap="none" dirty="0">
                          <a:latin typeface="Calibri"/>
                          <a:ea typeface="Calibri"/>
                          <a:cs typeface="Calibri"/>
                          <a:sym typeface="Calibri"/>
                        </a:rPr>
                        <a:t>on a single, manageable  issue</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2400" u="none" strike="noStrike" cap="none">
                          <a:latin typeface="Calibri"/>
                          <a:ea typeface="Calibri"/>
                          <a:cs typeface="Calibri"/>
                          <a:sym typeface="Calibri"/>
                        </a:rPr>
                        <a:t> </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56300">
                <a:tc>
                  <a:txBody>
                    <a:bodyPr/>
                    <a:lstStyle/>
                    <a:p>
                      <a:pPr marL="0" marR="0" lvl="0" indent="0" algn="l" rtl="0">
                        <a:lnSpc>
                          <a:spcPct val="100000"/>
                        </a:lnSpc>
                        <a:spcBef>
                          <a:spcPts val="0"/>
                        </a:spcBef>
                        <a:spcAft>
                          <a:spcPts val="0"/>
                        </a:spcAft>
                        <a:buClr>
                          <a:srgbClr val="000000"/>
                        </a:buClr>
                        <a:buSzPct val="25000"/>
                        <a:buFont typeface="Calibri"/>
                        <a:buNone/>
                      </a:pPr>
                      <a:r>
                        <a:rPr lang="en-US" sz="2400" u="none" strike="noStrike" cap="none" dirty="0" smtClean="0">
                          <a:latin typeface="Calibri"/>
                          <a:ea typeface="Calibri"/>
                          <a:cs typeface="Calibri"/>
                          <a:sym typeface="Calibri"/>
                        </a:rPr>
                        <a:t>Has </a:t>
                      </a:r>
                      <a:r>
                        <a:rPr lang="en-US" sz="2400" u="none" strike="noStrike" cap="none" dirty="0">
                          <a:latin typeface="Calibri"/>
                          <a:ea typeface="Calibri"/>
                          <a:cs typeface="Calibri"/>
                          <a:sym typeface="Calibri"/>
                        </a:rPr>
                        <a:t>relevance to our campus</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2400" u="none" strike="noStrike" cap="none">
                          <a:latin typeface="Calibri"/>
                          <a:ea typeface="Calibri"/>
                          <a:cs typeface="Calibri"/>
                          <a:sym typeface="Calibri"/>
                        </a:rPr>
                        <a:t> </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38008">
                <a:tc>
                  <a:txBody>
                    <a:bodyPr/>
                    <a:lstStyle/>
                    <a:p>
                      <a:pPr marL="0" marR="0" lvl="0" indent="0" algn="l" rtl="0">
                        <a:lnSpc>
                          <a:spcPct val="100000"/>
                        </a:lnSpc>
                        <a:spcBef>
                          <a:spcPts val="0"/>
                        </a:spcBef>
                        <a:spcAft>
                          <a:spcPts val="0"/>
                        </a:spcAft>
                        <a:buClr>
                          <a:srgbClr val="000000"/>
                        </a:buClr>
                        <a:buSzPct val="25000"/>
                        <a:buFont typeface="Calibri"/>
                        <a:buNone/>
                      </a:pPr>
                      <a:r>
                        <a:rPr lang="en-US" sz="2400" b="0" i="0" u="none" strike="noStrike" cap="none" dirty="0" smtClean="0">
                          <a:solidFill>
                            <a:srgbClr val="000000"/>
                          </a:solidFill>
                          <a:latin typeface="Calibri"/>
                          <a:ea typeface="Calibri"/>
                          <a:cs typeface="Calibri"/>
                          <a:sym typeface="Calibri"/>
                        </a:rPr>
                        <a:t>Avoids </a:t>
                      </a:r>
                      <a:r>
                        <a:rPr lang="en-US" sz="2400" b="0" i="0" u="none" strike="noStrike" cap="none" dirty="0">
                          <a:solidFill>
                            <a:srgbClr val="000000"/>
                          </a:solidFill>
                          <a:latin typeface="Calibri"/>
                          <a:ea typeface="Calibri"/>
                          <a:cs typeface="Calibri"/>
                          <a:sym typeface="Calibri"/>
                        </a:rPr>
                        <a:t>causation or assigning solutions</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2400" u="none" strike="noStrike" cap="none" dirty="0">
                          <a:latin typeface="Calibri"/>
                          <a:ea typeface="Calibri"/>
                          <a:cs typeface="Calibri"/>
                          <a:sym typeface="Calibri"/>
                        </a:rPr>
                        <a:t> </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
        <p:nvSpPr>
          <p:cNvPr id="1982" name="Shape 1982"/>
          <p:cNvSpPr txBox="1"/>
          <p:nvPr/>
        </p:nvSpPr>
        <p:spPr>
          <a:xfrm>
            <a:off x="797187" y="410399"/>
            <a:ext cx="7633069" cy="922307"/>
          </a:xfrm>
          <a:prstGeom prst="rect">
            <a:avLst/>
          </a:prstGeom>
          <a:noFill/>
          <a:ln>
            <a:noFill/>
          </a:ln>
        </p:spPr>
        <p:txBody>
          <a:bodyPr lIns="90450" tIns="45200" rIns="90450" bIns="45200" anchor="t"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3600" b="1" dirty="0" smtClean="0">
                <a:solidFill>
                  <a:srgbClr val="C00000"/>
                </a:solidFill>
                <a:latin typeface="Calibri"/>
                <a:ea typeface="Calibri"/>
                <a:cs typeface="Calibri"/>
                <a:sym typeface="Calibri"/>
              </a:rPr>
              <a:t>A w</a:t>
            </a:r>
            <a:r>
              <a:rPr lang="en-US" sz="3600" b="1" i="0" u="none" strike="noStrike" cap="none" dirty="0" smtClean="0">
                <a:solidFill>
                  <a:srgbClr val="C00000"/>
                </a:solidFill>
                <a:latin typeface="Calibri"/>
                <a:ea typeface="Calibri"/>
                <a:cs typeface="Calibri"/>
                <a:sym typeface="Calibri"/>
              </a:rPr>
              <a:t>ell </a:t>
            </a:r>
            <a:r>
              <a:rPr lang="en-US" sz="3600" b="1" i="0" u="none" strike="noStrike" cap="none" dirty="0">
                <a:solidFill>
                  <a:srgbClr val="C00000"/>
                </a:solidFill>
                <a:latin typeface="Calibri"/>
                <a:ea typeface="Calibri"/>
                <a:cs typeface="Calibri"/>
                <a:sym typeface="Calibri"/>
              </a:rPr>
              <a:t>written problem statements </a:t>
            </a:r>
            <a:r>
              <a:rPr lang="en-US" sz="3600" b="1" i="0" u="none" strike="noStrike" cap="none" dirty="0" smtClean="0">
                <a:solidFill>
                  <a:srgbClr val="C00000"/>
                </a:solidFill>
                <a:latin typeface="Calibri"/>
                <a:ea typeface="Calibri"/>
                <a:cs typeface="Calibri"/>
                <a:sym typeface="Calibri"/>
              </a:rPr>
              <a:t>is…</a:t>
            </a:r>
            <a:endParaRPr lang="en-US" sz="3600" b="1" i="0" u="none" strike="noStrike" cap="none" dirty="0">
              <a:solidFill>
                <a:srgbClr val="C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Font typeface="Arial"/>
              <a:buNone/>
            </a:pPr>
            <a:endParaRPr sz="4800" b="0" i="0" u="none" strike="noStrike" cap="none" dirty="0">
              <a:solidFill>
                <a:schemeClr val="dk1"/>
              </a:solidFill>
              <a:latin typeface="Calibri"/>
              <a:ea typeface="Calibri"/>
              <a:cs typeface="Calibri"/>
              <a:sym typeface="Calibri"/>
            </a:endParaRPr>
          </a:p>
        </p:txBody>
      </p:sp>
      <p:pic>
        <p:nvPicPr>
          <p:cNvPr id="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374990971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987"/>
        <p:cNvGrpSpPr/>
        <p:nvPr/>
      </p:nvGrpSpPr>
      <p:grpSpPr>
        <a:xfrm>
          <a:off x="0" y="0"/>
          <a:ext cx="0" cy="0"/>
          <a:chOff x="0" y="0"/>
          <a:chExt cx="0" cy="0"/>
        </a:xfrm>
      </p:grpSpPr>
      <p:sp>
        <p:nvSpPr>
          <p:cNvPr id="1988" name="Shape 1988"/>
          <p:cNvSpPr txBox="1">
            <a:spLocks noGrp="1"/>
          </p:cNvSpPr>
          <p:nvPr>
            <p:ph type="body" idx="1"/>
          </p:nvPr>
        </p:nvSpPr>
        <p:spPr>
          <a:xfrm>
            <a:off x="783696" y="1600202"/>
            <a:ext cx="4589252" cy="3992928"/>
          </a:xfrm>
          <a:prstGeom prst="rect">
            <a:avLst/>
          </a:prstGeom>
          <a:solidFill>
            <a:schemeClr val="dk1"/>
          </a:solidFill>
          <a:ln>
            <a:noFill/>
          </a:ln>
        </p:spPr>
        <p:txBody>
          <a:bodyPr lIns="67950" tIns="34250" rIns="67950" bIns="34250"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US" sz="3600" b="1" i="0" u="none" strike="noStrike" cap="none" dirty="0">
                <a:solidFill>
                  <a:srgbClr val="FFFFFF"/>
                </a:solidFill>
                <a:latin typeface="Calibri"/>
                <a:ea typeface="Calibri"/>
                <a:cs typeface="Calibri"/>
                <a:sym typeface="Calibri"/>
              </a:rPr>
              <a:t>ELLs have a 50% pass rate in reading due to a lack of parental involvement</a:t>
            </a:r>
          </a:p>
        </p:txBody>
      </p:sp>
      <p:sp>
        <p:nvSpPr>
          <p:cNvPr id="1989" name="Shape 1989"/>
          <p:cNvSpPr txBox="1"/>
          <p:nvPr/>
        </p:nvSpPr>
        <p:spPr>
          <a:xfrm>
            <a:off x="161268" y="450013"/>
            <a:ext cx="8700692" cy="1094118"/>
          </a:xfrm>
          <a:prstGeom prst="rect">
            <a:avLst/>
          </a:prstGeom>
          <a:noFill/>
          <a:ln>
            <a:noFill/>
          </a:ln>
        </p:spPr>
        <p:txBody>
          <a:bodyPr lIns="90450" tIns="45200" rIns="90450" bIns="45200" anchor="t"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4000" b="1" i="0" u="none" strike="noStrike" cap="none" dirty="0">
                <a:solidFill>
                  <a:srgbClr val="C00000"/>
                </a:solidFill>
                <a:latin typeface="Calibri"/>
                <a:ea typeface="Calibri"/>
                <a:cs typeface="Calibri"/>
                <a:sym typeface="Calibri"/>
              </a:rPr>
              <a:t>PROBLEM STATEMENT QUALITY CHECK</a:t>
            </a:r>
          </a:p>
          <a:p>
            <a:pPr marL="0" marR="0" lvl="0" indent="0" algn="l" rtl="0">
              <a:lnSpc>
                <a:spcPct val="100000"/>
              </a:lnSpc>
              <a:spcBef>
                <a:spcPts val="0"/>
              </a:spcBef>
              <a:spcAft>
                <a:spcPts val="0"/>
              </a:spcAft>
              <a:buClr>
                <a:srgbClr val="000000"/>
              </a:buClr>
              <a:buFont typeface="Arial"/>
              <a:buNone/>
            </a:pPr>
            <a:endParaRPr sz="5400" b="0" i="0" u="none" strike="noStrike" cap="none" dirty="0">
              <a:solidFill>
                <a:schemeClr val="dk1"/>
              </a:solidFill>
              <a:latin typeface="Calibri"/>
              <a:ea typeface="Calibri"/>
              <a:cs typeface="Calibri"/>
              <a:sym typeface="Calibri"/>
            </a:endParaRPr>
          </a:p>
        </p:txBody>
      </p:sp>
      <p:pic>
        <p:nvPicPr>
          <p:cNvPr id="1990" name="Shape 1990" descr="C:\Users\rdegollado\AppData\Local\Microsoft\Windows\Temporary Internet Files\Content.IE5\S6Y95DZC\Example[1].jpg"/>
          <p:cNvPicPr preferRelativeResize="0"/>
          <p:nvPr/>
        </p:nvPicPr>
        <p:blipFill rotWithShape="1">
          <a:blip r:embed="rId3">
            <a:alphaModFix/>
          </a:blip>
          <a:srcRect/>
          <a:stretch/>
        </p:blipFill>
        <p:spPr>
          <a:xfrm>
            <a:off x="6062091" y="2559811"/>
            <a:ext cx="1572767" cy="2170176"/>
          </a:xfrm>
          <a:prstGeom prst="rect">
            <a:avLst/>
          </a:prstGeom>
          <a:noFill/>
          <a:ln>
            <a:noFill/>
          </a:ln>
        </p:spPr>
      </p:pic>
      <p:pic>
        <p:nvPicPr>
          <p:cNvPr id="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a:t>
            </a:r>
            <a:r>
              <a:rPr lang="en-US" b="0" dirty="0" smtClean="0"/>
              <a:t>Education </a:t>
            </a:r>
            <a:r>
              <a:rPr lang="en-US" b="0" dirty="0"/>
              <a:t>Service Center</a:t>
            </a:r>
          </a:p>
        </p:txBody>
      </p:sp>
    </p:spTree>
    <p:extLst>
      <p:ext uri="{BB962C8B-B14F-4D97-AF65-F5344CB8AC3E}">
        <p14:creationId xmlns:p14="http://schemas.microsoft.com/office/powerpoint/2010/main" val="76330702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2066"/>
        <p:cNvGrpSpPr/>
        <p:nvPr/>
      </p:nvGrpSpPr>
      <p:grpSpPr>
        <a:xfrm>
          <a:off x="0" y="0"/>
          <a:ext cx="0" cy="0"/>
          <a:chOff x="0" y="0"/>
          <a:chExt cx="0" cy="0"/>
        </a:xfrm>
      </p:grpSpPr>
      <p:sp>
        <p:nvSpPr>
          <p:cNvPr id="2068" name="Shape 2068"/>
          <p:cNvSpPr txBox="1"/>
          <p:nvPr/>
        </p:nvSpPr>
        <p:spPr>
          <a:xfrm>
            <a:off x="161268" y="450013"/>
            <a:ext cx="8700692" cy="1094118"/>
          </a:xfrm>
          <a:prstGeom prst="rect">
            <a:avLst/>
          </a:prstGeom>
          <a:noFill/>
          <a:ln>
            <a:noFill/>
          </a:ln>
        </p:spPr>
        <p:txBody>
          <a:bodyPr lIns="90450" tIns="45200" rIns="90450" bIns="45200" anchor="t"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4000" b="1" i="0" u="none" strike="noStrike" cap="none" dirty="0">
                <a:solidFill>
                  <a:srgbClr val="C00000"/>
                </a:solidFill>
                <a:latin typeface="Calibri"/>
                <a:ea typeface="Calibri"/>
                <a:cs typeface="Calibri"/>
                <a:sym typeface="Calibri"/>
              </a:rPr>
              <a:t>PROBLEM STATEMENT QUALITY CHECK</a:t>
            </a:r>
          </a:p>
          <a:p>
            <a:pPr marL="0" marR="0" lvl="0" indent="0" algn="l" rtl="0">
              <a:lnSpc>
                <a:spcPct val="100000"/>
              </a:lnSpc>
              <a:spcBef>
                <a:spcPts val="0"/>
              </a:spcBef>
              <a:spcAft>
                <a:spcPts val="0"/>
              </a:spcAft>
              <a:buClr>
                <a:srgbClr val="000000"/>
              </a:buClr>
              <a:buFont typeface="Arial"/>
              <a:buNone/>
            </a:pPr>
            <a:endParaRPr sz="5400" b="0" i="0" u="none" strike="noStrike" cap="none" dirty="0">
              <a:solidFill>
                <a:schemeClr val="dk1"/>
              </a:solidFill>
              <a:latin typeface="Calibri"/>
              <a:ea typeface="Calibri"/>
              <a:cs typeface="Calibri"/>
              <a:sym typeface="Calibri"/>
            </a:endParaRPr>
          </a:p>
        </p:txBody>
      </p:sp>
      <p:sp>
        <p:nvSpPr>
          <p:cNvPr id="2069" name="Shape 2069"/>
          <p:cNvSpPr txBox="1"/>
          <p:nvPr/>
        </p:nvSpPr>
        <p:spPr>
          <a:xfrm>
            <a:off x="4589253" y="2690217"/>
            <a:ext cx="4554747" cy="1600438"/>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3600" b="1" i="0" u="none" strike="noStrike" cap="none">
                <a:solidFill>
                  <a:srgbClr val="17365D"/>
                </a:solidFill>
                <a:latin typeface="Calibri"/>
                <a:ea typeface="Calibri"/>
                <a:cs typeface="Calibri"/>
                <a:sym typeface="Calibri"/>
              </a:rPr>
              <a:t>ELLs have a 50% pass rate in reading</a:t>
            </a:r>
          </a:p>
        </p:txBody>
      </p:sp>
      <p:sp>
        <p:nvSpPr>
          <p:cNvPr id="2070" name="Shape 2070"/>
          <p:cNvSpPr/>
          <p:nvPr/>
        </p:nvSpPr>
        <p:spPr>
          <a:xfrm>
            <a:off x="2537972" y="5453109"/>
            <a:ext cx="4550434" cy="1435525"/>
          </a:xfrm>
          <a:prstGeom prst="rightArrow">
            <a:avLst>
              <a:gd name="adj1" fmla="val 50000"/>
              <a:gd name="adj2" fmla="val 50000"/>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2400" b="0" i="0" u="none" strike="noStrike" cap="none">
                <a:solidFill>
                  <a:schemeClr val="lt1"/>
                </a:solidFill>
                <a:latin typeface="Calibri"/>
                <a:ea typeface="Calibri"/>
                <a:cs typeface="Calibri"/>
                <a:sym typeface="Calibri"/>
              </a:rPr>
              <a:t>REVISED PROBLEM STATEMENT</a:t>
            </a:r>
          </a:p>
        </p:txBody>
      </p:sp>
      <p:sp>
        <p:nvSpPr>
          <p:cNvPr id="7" name="Shape 1988"/>
          <p:cNvSpPr txBox="1">
            <a:spLocks/>
          </p:cNvSpPr>
          <p:nvPr/>
        </p:nvSpPr>
        <p:spPr>
          <a:xfrm>
            <a:off x="662088" y="1600202"/>
            <a:ext cx="3805557" cy="3992928"/>
          </a:xfrm>
          <a:prstGeom prst="rect">
            <a:avLst/>
          </a:prstGeom>
          <a:solidFill>
            <a:schemeClr val="dk1"/>
          </a:solidFill>
          <a:ln>
            <a:noFill/>
          </a:ln>
        </p:spPr>
        <p:txBody>
          <a:bodyPr vert="horz" lIns="67950" tIns="34250" rIns="67950" bIns="3425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spcBef>
                <a:spcPts val="0"/>
              </a:spcBef>
              <a:buClr>
                <a:srgbClr val="FFFFFF"/>
              </a:buClr>
              <a:buSzPct val="25000"/>
              <a:buFont typeface="Arial"/>
              <a:buNone/>
            </a:pPr>
            <a:r>
              <a:rPr lang="en-US" sz="3600" b="1" dirty="0" smtClean="0">
                <a:solidFill>
                  <a:srgbClr val="FFFFFF"/>
                </a:solidFill>
                <a:latin typeface="Calibri"/>
                <a:ea typeface="Calibri"/>
                <a:cs typeface="Calibri"/>
                <a:sym typeface="Calibri"/>
              </a:rPr>
              <a:t>ELLs have a 50% pass rate in reading due to a lack of parental involvement</a:t>
            </a:r>
            <a:endParaRPr lang="en-US" sz="3600" b="1" dirty="0">
              <a:solidFill>
                <a:srgbClr val="FFFFFF"/>
              </a:solidFill>
              <a:latin typeface="Calibri"/>
              <a:ea typeface="Calibri"/>
              <a:cs typeface="Calibri"/>
              <a:sym typeface="Calibri"/>
            </a:endParaRPr>
          </a:p>
        </p:txBody>
      </p:sp>
      <p:pic>
        <p:nvPicPr>
          <p:cNvPr id="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363601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2170"/>
        <p:cNvGrpSpPr/>
        <p:nvPr/>
      </p:nvGrpSpPr>
      <p:grpSpPr>
        <a:xfrm>
          <a:off x="0" y="0"/>
          <a:ext cx="0" cy="0"/>
          <a:chOff x="0" y="0"/>
          <a:chExt cx="0" cy="0"/>
        </a:xfrm>
      </p:grpSpPr>
      <p:pic>
        <p:nvPicPr>
          <p:cNvPr id="2171" name="Shape 2171"/>
          <p:cNvPicPr preferRelativeResize="0"/>
          <p:nvPr/>
        </p:nvPicPr>
        <p:blipFill rotWithShape="1">
          <a:blip r:embed="rId3">
            <a:alphaModFix/>
          </a:blip>
          <a:srcRect/>
          <a:stretch/>
        </p:blipFill>
        <p:spPr>
          <a:xfrm>
            <a:off x="0" y="10694"/>
            <a:ext cx="9144000" cy="6857999"/>
          </a:xfrm>
          <a:prstGeom prst="rect">
            <a:avLst/>
          </a:prstGeom>
          <a:noFill/>
          <a:ln>
            <a:noFill/>
          </a:ln>
        </p:spPr>
      </p:pic>
      <p:sp>
        <p:nvSpPr>
          <p:cNvPr id="2172" name="Shape 2172"/>
          <p:cNvSpPr txBox="1"/>
          <p:nvPr/>
        </p:nvSpPr>
        <p:spPr>
          <a:xfrm>
            <a:off x="310328" y="5302211"/>
            <a:ext cx="8700600" cy="1300500"/>
          </a:xfrm>
          <a:prstGeom prst="rect">
            <a:avLst/>
          </a:prstGeom>
          <a:noFill/>
          <a:ln>
            <a:noFill/>
          </a:ln>
        </p:spPr>
        <p:txBody>
          <a:bodyPr lIns="90450" tIns="45200" rIns="90450" bIns="45200" anchor="t" anchorCtr="0">
            <a:noAutofit/>
          </a:bodyPr>
          <a:lstStyle/>
          <a:p>
            <a:pPr marL="0" marR="0" lvl="0" indent="0" algn="r" rtl="0">
              <a:lnSpc>
                <a:spcPct val="100000"/>
              </a:lnSpc>
              <a:spcBef>
                <a:spcPts val="0"/>
              </a:spcBef>
              <a:spcAft>
                <a:spcPts val="0"/>
              </a:spcAft>
              <a:buClr>
                <a:schemeClr val="lt1"/>
              </a:buClr>
              <a:buSzPct val="25000"/>
              <a:buFont typeface="Calibri"/>
              <a:buNone/>
            </a:pPr>
            <a:r>
              <a:rPr lang="en-US" sz="4800" b="1" i="0" u="none" strike="noStrike" cap="none">
                <a:solidFill>
                  <a:srgbClr val="00B050"/>
                </a:solidFill>
                <a:latin typeface="Calibri"/>
                <a:ea typeface="Calibri"/>
                <a:cs typeface="Calibri"/>
                <a:sym typeface="Calibri"/>
              </a:rPr>
              <a:t>NEEDS ASSESSMENT</a:t>
            </a:r>
          </a:p>
          <a:p>
            <a:pPr marL="0" marR="0" lvl="0" indent="0" algn="r" rtl="0">
              <a:lnSpc>
                <a:spcPct val="100000"/>
              </a:lnSpc>
              <a:spcBef>
                <a:spcPts val="0"/>
              </a:spcBef>
              <a:spcAft>
                <a:spcPts val="0"/>
              </a:spcAft>
              <a:buClr>
                <a:srgbClr val="000000"/>
              </a:buClr>
              <a:buFont typeface="Arial"/>
              <a:buNone/>
            </a:pPr>
            <a:endParaRPr sz="5400" b="0" i="0" u="none" strike="noStrike" cap="none">
              <a:solidFill>
                <a:schemeClr val="dk1"/>
              </a:solidFill>
              <a:latin typeface="Calibri"/>
              <a:ea typeface="Calibri"/>
              <a:cs typeface="Calibri"/>
              <a:sym typeface="Calibri"/>
            </a:endParaRPr>
          </a:p>
        </p:txBody>
      </p:sp>
      <p:grpSp>
        <p:nvGrpSpPr>
          <p:cNvPr id="2173" name="Shape 2173"/>
          <p:cNvGrpSpPr/>
          <p:nvPr/>
        </p:nvGrpSpPr>
        <p:grpSpPr>
          <a:xfrm>
            <a:off x="524762" y="1155943"/>
            <a:ext cx="3446006" cy="3130281"/>
            <a:chOff x="2680639" y="204139"/>
            <a:chExt cx="3173118" cy="3173118"/>
          </a:xfrm>
        </p:grpSpPr>
        <p:sp>
          <p:nvSpPr>
            <p:cNvPr id="2174" name="Shape 2174"/>
            <p:cNvSpPr/>
            <p:nvPr/>
          </p:nvSpPr>
          <p:spPr>
            <a:xfrm>
              <a:off x="2680639" y="204139"/>
              <a:ext cx="1550700" cy="1550700"/>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solidFill>
              <a:srgbClr val="BFBFBF"/>
            </a:solidFill>
            <a:ln>
              <a:noFill/>
            </a:ln>
            <a:effectLst>
              <a:outerShdw blurRad="50799" dist="38100" dir="2700000" algn="tl"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900">
                <a:solidFill>
                  <a:schemeClr val="dk1"/>
                </a:solidFill>
                <a:latin typeface="Calibri"/>
                <a:ea typeface="Calibri"/>
                <a:cs typeface="Calibri"/>
                <a:sym typeface="Calibri"/>
              </a:endParaRPr>
            </a:p>
          </p:txBody>
        </p:sp>
        <p:sp>
          <p:nvSpPr>
            <p:cNvPr id="2175" name="Shape 2175"/>
            <p:cNvSpPr txBox="1"/>
            <p:nvPr/>
          </p:nvSpPr>
          <p:spPr>
            <a:xfrm>
              <a:off x="3134841" y="658341"/>
              <a:ext cx="1096499" cy="1096500"/>
            </a:xfrm>
            <a:prstGeom prst="rect">
              <a:avLst/>
            </a:prstGeom>
            <a:noFill/>
            <a:ln>
              <a:noFill/>
            </a:ln>
            <a:effectLst>
              <a:outerShdw blurRad="50799" dist="38100" dir="2700000" algn="tl" rotWithShape="0">
                <a:srgbClr val="000000">
                  <a:alpha val="40000"/>
                </a:srgbClr>
              </a:outerShdw>
            </a:effectLst>
          </p:spPr>
          <p:txBody>
            <a:bodyPr lIns="92450" tIns="92450" rIns="92450" bIns="92450" anchor="ctr" anchorCtr="0">
              <a:noAutofit/>
            </a:bodyPr>
            <a:lstStyle/>
            <a:p>
              <a:pPr marL="0" marR="0" lvl="0" indent="0" algn="ctr" rtl="0">
                <a:lnSpc>
                  <a:spcPct val="90000"/>
                </a:lnSpc>
                <a:spcBef>
                  <a:spcPts val="0"/>
                </a:spcBef>
                <a:spcAft>
                  <a:spcPts val="0"/>
                </a:spcAft>
                <a:buSzPct val="25000"/>
                <a:buNone/>
              </a:pPr>
              <a:r>
                <a:rPr lang="en-US" sz="1300">
                  <a:solidFill>
                    <a:schemeClr val="lt1"/>
                  </a:solidFill>
                  <a:latin typeface="Calibri"/>
                  <a:ea typeface="Calibri"/>
                  <a:cs typeface="Calibri"/>
                  <a:sym typeface="Calibri"/>
                </a:rPr>
                <a:t>Data Analysis</a:t>
              </a:r>
            </a:p>
            <a:p>
              <a:pPr marL="0" marR="0" lvl="0" indent="0" algn="ctr" rtl="0">
                <a:lnSpc>
                  <a:spcPct val="90000"/>
                </a:lnSpc>
                <a:spcBef>
                  <a:spcPts val="455"/>
                </a:spcBef>
                <a:spcAft>
                  <a:spcPts val="0"/>
                </a:spcAft>
                <a:buSzPct val="25000"/>
                <a:buNone/>
              </a:pPr>
              <a:r>
                <a:rPr lang="en-US" sz="1300">
                  <a:solidFill>
                    <a:schemeClr val="lt1"/>
                  </a:solidFill>
                  <a:latin typeface="Calibri"/>
                  <a:ea typeface="Calibri"/>
                  <a:cs typeface="Calibri"/>
                  <a:sym typeface="Calibri"/>
                </a:rPr>
                <a:t>WHAT</a:t>
              </a:r>
            </a:p>
          </p:txBody>
        </p:sp>
        <p:sp>
          <p:nvSpPr>
            <p:cNvPr id="2176" name="Shape 2176"/>
            <p:cNvSpPr/>
            <p:nvPr/>
          </p:nvSpPr>
          <p:spPr>
            <a:xfrm rot="5400000">
              <a:off x="4303057" y="204139"/>
              <a:ext cx="1550700" cy="1550700"/>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gradFill>
              <a:gsLst>
                <a:gs pos="0">
                  <a:srgbClr val="759436"/>
                </a:gs>
                <a:gs pos="80000">
                  <a:srgbClr val="9AC447"/>
                </a:gs>
                <a:gs pos="100000">
                  <a:srgbClr val="9CC646"/>
                </a:gs>
              </a:gsLst>
              <a:lin ang="16200038" scaled="0"/>
            </a:gradFill>
            <a:ln>
              <a:noFill/>
            </a:ln>
            <a:effectLst>
              <a:outerShdw blurRad="50799" dist="38100" dir="2700000" algn="tl"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900">
                <a:solidFill>
                  <a:schemeClr val="dk1"/>
                </a:solidFill>
                <a:latin typeface="Calibri"/>
                <a:ea typeface="Calibri"/>
                <a:cs typeface="Calibri"/>
                <a:sym typeface="Calibri"/>
              </a:endParaRPr>
            </a:p>
          </p:txBody>
        </p:sp>
        <p:sp>
          <p:nvSpPr>
            <p:cNvPr id="2177" name="Shape 2177"/>
            <p:cNvSpPr txBox="1"/>
            <p:nvPr/>
          </p:nvSpPr>
          <p:spPr>
            <a:xfrm>
              <a:off x="4303014" y="658341"/>
              <a:ext cx="1096500" cy="1096500"/>
            </a:xfrm>
            <a:prstGeom prst="rect">
              <a:avLst/>
            </a:prstGeom>
            <a:noFill/>
            <a:ln>
              <a:noFill/>
            </a:ln>
            <a:effectLst>
              <a:outerShdw blurRad="50799" dist="38100" dir="2700000" algn="tl" rotWithShape="0">
                <a:srgbClr val="000000">
                  <a:alpha val="40000"/>
                </a:srgbClr>
              </a:outerShdw>
            </a:effectLst>
          </p:spPr>
          <p:txBody>
            <a:bodyPr lIns="92450" tIns="92450" rIns="92450" bIns="92450" anchor="ctr" anchorCtr="0">
              <a:noAutofit/>
            </a:bodyPr>
            <a:lstStyle/>
            <a:p>
              <a:pPr marL="0" marR="0" lvl="0" indent="0" algn="ctr" rtl="0">
                <a:lnSpc>
                  <a:spcPct val="90000"/>
                </a:lnSpc>
                <a:spcBef>
                  <a:spcPts val="0"/>
                </a:spcBef>
                <a:spcAft>
                  <a:spcPts val="0"/>
                </a:spcAft>
                <a:buSzPct val="25000"/>
                <a:buNone/>
              </a:pPr>
              <a:r>
                <a:rPr lang="en-US" sz="1300">
                  <a:solidFill>
                    <a:schemeClr val="lt1"/>
                  </a:solidFill>
                  <a:latin typeface="Calibri"/>
                  <a:ea typeface="Calibri"/>
                  <a:cs typeface="Calibri"/>
                  <a:sym typeface="Calibri"/>
                </a:rPr>
                <a:t>Needs Assessment</a:t>
              </a:r>
            </a:p>
            <a:p>
              <a:pPr marL="0" marR="0" lvl="0" indent="0" algn="ctr" rtl="0">
                <a:lnSpc>
                  <a:spcPct val="90000"/>
                </a:lnSpc>
                <a:spcBef>
                  <a:spcPts val="455"/>
                </a:spcBef>
                <a:spcAft>
                  <a:spcPts val="0"/>
                </a:spcAft>
                <a:buSzPct val="25000"/>
                <a:buNone/>
              </a:pPr>
              <a:r>
                <a:rPr lang="en-US" sz="1300">
                  <a:solidFill>
                    <a:schemeClr val="lt1"/>
                  </a:solidFill>
                  <a:latin typeface="Calibri"/>
                  <a:ea typeface="Calibri"/>
                  <a:cs typeface="Calibri"/>
                  <a:sym typeface="Calibri"/>
                </a:rPr>
                <a:t>WHY</a:t>
              </a:r>
            </a:p>
          </p:txBody>
        </p:sp>
        <p:sp>
          <p:nvSpPr>
            <p:cNvPr id="2178" name="Shape 2178"/>
            <p:cNvSpPr/>
            <p:nvPr/>
          </p:nvSpPr>
          <p:spPr>
            <a:xfrm rot="10800000">
              <a:off x="4303057" y="1826557"/>
              <a:ext cx="1550700" cy="1550700"/>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solidFill>
              <a:srgbClr val="BFBFBF"/>
            </a:solidFill>
            <a:ln>
              <a:noFill/>
            </a:ln>
            <a:effectLst>
              <a:outerShdw blurRad="50799" dist="38100" dir="2700000" algn="tl"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900">
                <a:solidFill>
                  <a:schemeClr val="dk1"/>
                </a:solidFill>
                <a:latin typeface="Calibri"/>
                <a:ea typeface="Calibri"/>
                <a:cs typeface="Calibri"/>
                <a:sym typeface="Calibri"/>
              </a:endParaRPr>
            </a:p>
          </p:txBody>
        </p:sp>
        <p:sp>
          <p:nvSpPr>
            <p:cNvPr id="2179" name="Shape 2179"/>
            <p:cNvSpPr txBox="1"/>
            <p:nvPr/>
          </p:nvSpPr>
          <p:spPr>
            <a:xfrm>
              <a:off x="4303014" y="1826514"/>
              <a:ext cx="1096500" cy="1096500"/>
            </a:xfrm>
            <a:prstGeom prst="rect">
              <a:avLst/>
            </a:prstGeom>
            <a:noFill/>
            <a:ln>
              <a:noFill/>
            </a:ln>
            <a:effectLst>
              <a:outerShdw blurRad="50799" dist="38100" dir="2700000" algn="tl" rotWithShape="0">
                <a:srgbClr val="000000">
                  <a:alpha val="40000"/>
                </a:srgbClr>
              </a:outerShdw>
            </a:effectLst>
          </p:spPr>
          <p:txBody>
            <a:bodyPr lIns="92450" tIns="92450" rIns="92450" bIns="92450" anchor="ctr" anchorCtr="0">
              <a:noAutofit/>
            </a:bodyPr>
            <a:lstStyle/>
            <a:p>
              <a:pPr marL="0" marR="0" lvl="0" indent="0" algn="ctr" rtl="0">
                <a:lnSpc>
                  <a:spcPct val="90000"/>
                </a:lnSpc>
                <a:spcBef>
                  <a:spcPts val="0"/>
                </a:spcBef>
                <a:spcAft>
                  <a:spcPts val="0"/>
                </a:spcAft>
                <a:buSzPct val="25000"/>
                <a:buNone/>
              </a:pPr>
              <a:r>
                <a:rPr lang="en-US" sz="1300">
                  <a:solidFill>
                    <a:schemeClr val="lt1"/>
                  </a:solidFill>
                  <a:latin typeface="Calibri"/>
                  <a:ea typeface="Calibri"/>
                  <a:cs typeface="Calibri"/>
                  <a:sym typeface="Calibri"/>
                </a:rPr>
                <a:t>Improvement Plan</a:t>
              </a:r>
            </a:p>
            <a:p>
              <a:pPr marL="0" marR="0" lvl="0" indent="0" algn="ctr" rtl="0">
                <a:lnSpc>
                  <a:spcPct val="90000"/>
                </a:lnSpc>
                <a:spcBef>
                  <a:spcPts val="455"/>
                </a:spcBef>
                <a:spcAft>
                  <a:spcPts val="0"/>
                </a:spcAft>
                <a:buSzPct val="25000"/>
                <a:buNone/>
              </a:pPr>
              <a:r>
                <a:rPr lang="en-US" sz="1300">
                  <a:solidFill>
                    <a:schemeClr val="lt1"/>
                  </a:solidFill>
                  <a:latin typeface="Calibri"/>
                  <a:ea typeface="Calibri"/>
                  <a:cs typeface="Calibri"/>
                  <a:sym typeface="Calibri"/>
                </a:rPr>
                <a:t>HOW</a:t>
              </a:r>
            </a:p>
          </p:txBody>
        </p:sp>
        <p:sp>
          <p:nvSpPr>
            <p:cNvPr id="2180" name="Shape 2180"/>
            <p:cNvSpPr/>
            <p:nvPr/>
          </p:nvSpPr>
          <p:spPr>
            <a:xfrm rot="-5400000">
              <a:off x="2680639" y="1826557"/>
              <a:ext cx="1550700" cy="1550700"/>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solidFill>
              <a:srgbClr val="BFBFBF"/>
            </a:solidFill>
            <a:ln>
              <a:noFill/>
            </a:ln>
            <a:effectLst>
              <a:outerShdw blurRad="50799" dist="38100" dir="2700000" algn="tl"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900">
                <a:solidFill>
                  <a:schemeClr val="dk1"/>
                </a:solidFill>
                <a:latin typeface="Calibri"/>
                <a:ea typeface="Calibri"/>
                <a:cs typeface="Calibri"/>
                <a:sym typeface="Calibri"/>
              </a:endParaRPr>
            </a:p>
          </p:txBody>
        </p:sp>
        <p:sp>
          <p:nvSpPr>
            <p:cNvPr id="2181" name="Shape 2181"/>
            <p:cNvSpPr txBox="1"/>
            <p:nvPr/>
          </p:nvSpPr>
          <p:spPr>
            <a:xfrm>
              <a:off x="3134841" y="1826514"/>
              <a:ext cx="1096499" cy="1096500"/>
            </a:xfrm>
            <a:prstGeom prst="rect">
              <a:avLst/>
            </a:prstGeom>
            <a:noFill/>
            <a:ln>
              <a:noFill/>
            </a:ln>
            <a:effectLst>
              <a:outerShdw blurRad="50799" dist="38100" dir="2700000" algn="tl" rotWithShape="0">
                <a:srgbClr val="000000">
                  <a:alpha val="40000"/>
                </a:srgbClr>
              </a:outerShdw>
            </a:effectLst>
          </p:spPr>
          <p:txBody>
            <a:bodyPr lIns="92450" tIns="92450" rIns="92450" bIns="92450" anchor="ctr" anchorCtr="0">
              <a:noAutofit/>
            </a:bodyPr>
            <a:lstStyle/>
            <a:p>
              <a:pPr marL="0" marR="0" lvl="0" indent="0" algn="ctr" rtl="0">
                <a:lnSpc>
                  <a:spcPct val="90000"/>
                </a:lnSpc>
                <a:spcBef>
                  <a:spcPts val="0"/>
                </a:spcBef>
                <a:spcAft>
                  <a:spcPts val="0"/>
                </a:spcAft>
                <a:buSzPct val="25000"/>
                <a:buNone/>
              </a:pPr>
              <a:r>
                <a:rPr lang="en-US" sz="1300">
                  <a:solidFill>
                    <a:schemeClr val="lt1"/>
                  </a:solidFill>
                  <a:latin typeface="Calibri"/>
                  <a:ea typeface="Calibri"/>
                  <a:cs typeface="Calibri"/>
                  <a:sym typeface="Calibri"/>
                </a:rPr>
                <a:t>Implement &amp; Monitor</a:t>
              </a:r>
            </a:p>
          </p:txBody>
        </p:sp>
      </p:grpSp>
    </p:spTree>
    <p:extLst>
      <p:ext uri="{BB962C8B-B14F-4D97-AF65-F5344CB8AC3E}">
        <p14:creationId xmlns:p14="http://schemas.microsoft.com/office/powerpoint/2010/main" val="126843579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4572000"/>
            <a:ext cx="7534145" cy="1600200"/>
          </a:xfrm>
        </p:spPr>
        <p:txBody>
          <a:bodyPr>
            <a:normAutofit fontScale="90000"/>
          </a:bodyPr>
          <a:lstStyle/>
          <a:p>
            <a:r>
              <a:rPr lang="en-US" dirty="0" smtClean="0"/>
              <a:t>Steps for Needs Assessment</a:t>
            </a:r>
            <a:endParaRPr lang="en-US" dirty="0"/>
          </a:p>
        </p:txBody>
      </p:sp>
      <p:graphicFrame>
        <p:nvGraphicFramePr>
          <p:cNvPr id="3" name="Diagram 2"/>
          <p:cNvGraphicFramePr/>
          <p:nvPr>
            <p:extLst>
              <p:ext uri="{D42A27DB-BD31-4B8C-83A1-F6EECF244321}">
                <p14:modId xmlns:p14="http://schemas.microsoft.com/office/powerpoint/2010/main" val="1130074452"/>
              </p:ext>
            </p:extLst>
          </p:nvPr>
        </p:nvGraphicFramePr>
        <p:xfrm>
          <a:off x="1524000" y="76203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a:t>
            </a:r>
            <a:r>
              <a:rPr lang="en-US" b="0" dirty="0" smtClean="0"/>
              <a:t>Education </a:t>
            </a:r>
            <a:r>
              <a:rPr lang="en-US" b="0" dirty="0"/>
              <a:t>Service Center</a:t>
            </a:r>
          </a:p>
        </p:txBody>
      </p:sp>
    </p:spTree>
    <p:extLst>
      <p:ext uri="{BB962C8B-B14F-4D97-AF65-F5344CB8AC3E}">
        <p14:creationId xmlns:p14="http://schemas.microsoft.com/office/powerpoint/2010/main" val="106487626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2216"/>
        <p:cNvGrpSpPr/>
        <p:nvPr/>
      </p:nvGrpSpPr>
      <p:grpSpPr>
        <a:xfrm>
          <a:off x="0" y="0"/>
          <a:ext cx="0" cy="0"/>
          <a:chOff x="0" y="0"/>
          <a:chExt cx="0" cy="0"/>
        </a:xfrm>
      </p:grpSpPr>
      <p:pic>
        <p:nvPicPr>
          <p:cNvPr id="2217" name="Shape 2217"/>
          <p:cNvPicPr preferRelativeResize="0"/>
          <p:nvPr/>
        </p:nvPicPr>
        <p:blipFill rotWithShape="1">
          <a:blip r:embed="rId3">
            <a:alphaModFix/>
          </a:blip>
          <a:srcRect/>
          <a:stretch/>
        </p:blipFill>
        <p:spPr>
          <a:xfrm>
            <a:off x="5464614" y="634968"/>
            <a:ext cx="3088252" cy="5174321"/>
          </a:xfrm>
          <a:prstGeom prst="rect">
            <a:avLst/>
          </a:prstGeom>
          <a:noFill/>
          <a:ln>
            <a:noFill/>
          </a:ln>
        </p:spPr>
      </p:pic>
      <p:sp>
        <p:nvSpPr>
          <p:cNvPr id="2218" name="Shape 2218"/>
          <p:cNvSpPr txBox="1"/>
          <p:nvPr/>
        </p:nvSpPr>
        <p:spPr>
          <a:xfrm>
            <a:off x="0" y="2497755"/>
            <a:ext cx="6392488" cy="1862489"/>
          </a:xfrm>
          <a:prstGeom prst="rect">
            <a:avLst/>
          </a:prstGeom>
          <a:noFill/>
          <a:ln>
            <a:noFill/>
          </a:ln>
        </p:spPr>
        <p:txBody>
          <a:bodyPr lIns="90450" tIns="45200" rIns="90450" bIns="4520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9600" b="1" i="0" u="none" strike="noStrike" cap="none">
                <a:solidFill>
                  <a:schemeClr val="dk1"/>
                </a:solidFill>
                <a:latin typeface="Calibri"/>
                <a:ea typeface="Calibri"/>
                <a:cs typeface="Calibri"/>
                <a:sym typeface="Calibri"/>
              </a:rPr>
              <a:t>WHY?</a:t>
            </a:r>
          </a:p>
          <a:p>
            <a:pPr marL="0" marR="0" lvl="0" indent="0" algn="l" rtl="0">
              <a:lnSpc>
                <a:spcPct val="100000"/>
              </a:lnSpc>
              <a:spcBef>
                <a:spcPts val="0"/>
              </a:spcBef>
              <a:spcAft>
                <a:spcPts val="0"/>
              </a:spcAft>
              <a:buClr>
                <a:srgbClr val="000000"/>
              </a:buClr>
              <a:buFont typeface="Arial"/>
              <a:buNone/>
            </a:pPr>
            <a:endParaRPr sz="5400" b="0" i="0" u="none" strike="noStrike" cap="none">
              <a:solidFill>
                <a:schemeClr val="dk1"/>
              </a:solidFill>
              <a:latin typeface="Calibri"/>
              <a:ea typeface="Calibri"/>
              <a:cs typeface="Calibri"/>
              <a:sym typeface="Calibri"/>
            </a:endParaRPr>
          </a:p>
        </p:txBody>
      </p:sp>
      <p:pic>
        <p:nvPicPr>
          <p:cNvPr id="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a:t>
            </a:r>
            <a:r>
              <a:rPr lang="en-US" b="0" dirty="0" smtClean="0"/>
              <a:t>Education </a:t>
            </a:r>
            <a:r>
              <a:rPr lang="en-US" b="0" dirty="0"/>
              <a:t>Service Center</a:t>
            </a:r>
          </a:p>
        </p:txBody>
      </p:sp>
    </p:spTree>
    <p:extLst>
      <p:ext uri="{BB962C8B-B14F-4D97-AF65-F5344CB8AC3E}">
        <p14:creationId xmlns:p14="http://schemas.microsoft.com/office/powerpoint/2010/main" val="425154536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2271"/>
        <p:cNvGrpSpPr/>
        <p:nvPr/>
      </p:nvGrpSpPr>
      <p:grpSpPr>
        <a:xfrm>
          <a:off x="0" y="0"/>
          <a:ext cx="0" cy="0"/>
          <a:chOff x="0" y="0"/>
          <a:chExt cx="0" cy="0"/>
        </a:xfrm>
      </p:grpSpPr>
      <p:grpSp>
        <p:nvGrpSpPr>
          <p:cNvPr id="2272" name="Shape 2272"/>
          <p:cNvGrpSpPr/>
          <p:nvPr/>
        </p:nvGrpSpPr>
        <p:grpSpPr>
          <a:xfrm>
            <a:off x="71605" y="1150189"/>
            <a:ext cx="8854137" cy="4727274"/>
            <a:chOff x="2595" y="0"/>
            <a:chExt cx="8854137" cy="3545456"/>
          </a:xfrm>
        </p:grpSpPr>
        <p:sp>
          <p:nvSpPr>
            <p:cNvPr id="2273" name="Shape 2273"/>
            <p:cNvSpPr/>
            <p:nvPr/>
          </p:nvSpPr>
          <p:spPr>
            <a:xfrm>
              <a:off x="664449" y="0"/>
              <a:ext cx="7530429" cy="3545456"/>
            </a:xfrm>
            <a:prstGeom prst="rightArrow">
              <a:avLst>
                <a:gd name="adj1" fmla="val 50000"/>
                <a:gd name="adj2" fmla="val 50000"/>
              </a:avLst>
            </a:prstGeom>
            <a:solidFill>
              <a:srgbClr val="C00000"/>
            </a:solidFill>
            <a:ln w="9525" cap="flat" cmpd="sng">
              <a:solidFill>
                <a:srgbClr val="7F7F7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74" name="Shape 2274"/>
            <p:cNvSpPr/>
            <p:nvPr/>
          </p:nvSpPr>
          <p:spPr>
            <a:xfrm>
              <a:off x="2595" y="1063636"/>
              <a:ext cx="1562494" cy="1418181"/>
            </a:xfrm>
            <a:prstGeom prst="roundRect">
              <a:avLst>
                <a:gd name="adj" fmla="val 16667"/>
              </a:avLst>
            </a:prstGeom>
            <a:solidFill>
              <a:schemeClr val="lt1"/>
            </a:solidFill>
            <a:ln w="9525" cap="flat" cmpd="sng">
              <a:solidFill>
                <a:schemeClr val="dk1"/>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275" name="Shape 2275"/>
            <p:cNvSpPr txBox="1"/>
            <p:nvPr/>
          </p:nvSpPr>
          <p:spPr>
            <a:xfrm>
              <a:off x="2595" y="1063636"/>
              <a:ext cx="1562494" cy="1418181"/>
            </a:xfrm>
            <a:prstGeom prst="rect">
              <a:avLst/>
            </a:prstGeom>
            <a:noFill/>
            <a:ln>
              <a:noFill/>
            </a:ln>
          </p:spPr>
          <p:txBody>
            <a:bodyPr lIns="76200" tIns="76200" rIns="76200" bIns="76200" anchor="ctr" anchorCtr="0">
              <a:noAutofit/>
            </a:bodyPr>
            <a:lstStyle/>
            <a:p>
              <a:pPr marL="0" marR="0" lvl="0" indent="0" algn="ctr" rtl="0">
                <a:lnSpc>
                  <a:spcPct val="90000"/>
                </a:lnSpc>
                <a:spcBef>
                  <a:spcPts val="0"/>
                </a:spcBef>
                <a:spcAft>
                  <a:spcPts val="0"/>
                </a:spcAft>
                <a:buClr>
                  <a:srgbClr val="C00000"/>
                </a:buClr>
                <a:buSzPct val="25000"/>
                <a:buFont typeface="Calibri"/>
                <a:buNone/>
              </a:pPr>
              <a:r>
                <a:rPr lang="en-US" sz="2000" b="1" i="0" u="none" strike="noStrike" cap="none">
                  <a:solidFill>
                    <a:srgbClr val="C00000"/>
                  </a:solidFill>
                  <a:latin typeface="Calibri"/>
                  <a:ea typeface="Calibri"/>
                  <a:cs typeface="Calibri"/>
                  <a:sym typeface="Calibri"/>
                </a:rPr>
                <a:t>PROBLEM STATEMENT</a:t>
              </a:r>
            </a:p>
          </p:txBody>
        </p:sp>
        <p:sp>
          <p:nvSpPr>
            <p:cNvPr id="2276" name="Shape 2276"/>
            <p:cNvSpPr/>
            <p:nvPr/>
          </p:nvSpPr>
          <p:spPr>
            <a:xfrm>
              <a:off x="1825506" y="1063636"/>
              <a:ext cx="1562494" cy="1418181"/>
            </a:xfrm>
            <a:prstGeom prst="roundRect">
              <a:avLst>
                <a:gd name="adj" fmla="val 16667"/>
              </a:avLst>
            </a:prstGeom>
            <a:solidFill>
              <a:srgbClr val="93B3D7"/>
            </a:solidFill>
            <a:ln w="9525" cap="flat" cmpd="sng">
              <a:solidFill>
                <a:srgbClr val="366092"/>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277" name="Shape 2277"/>
            <p:cNvSpPr txBox="1"/>
            <p:nvPr/>
          </p:nvSpPr>
          <p:spPr>
            <a:xfrm>
              <a:off x="1825506" y="1063636"/>
              <a:ext cx="1562494" cy="1418181"/>
            </a:xfrm>
            <a:prstGeom prst="rect">
              <a:avLst/>
            </a:prstGeom>
            <a:noFill/>
            <a:ln>
              <a:noFill/>
            </a:ln>
          </p:spPr>
          <p:txBody>
            <a:bodyPr lIns="76200" tIns="76200" rIns="76200" bIns="76200" anchor="t" anchorCtr="0">
              <a:noAutofit/>
            </a:bodyPr>
            <a:lstStyle/>
            <a:p>
              <a:pPr marL="0" marR="0" lvl="0" indent="0" algn="l" rtl="0">
                <a:lnSpc>
                  <a:spcPct val="90000"/>
                </a:lnSpc>
                <a:spcBef>
                  <a:spcPts val="0"/>
                </a:spcBef>
                <a:spcAft>
                  <a:spcPts val="0"/>
                </a:spcAft>
                <a:buClr>
                  <a:schemeClr val="lt1"/>
                </a:buClr>
                <a:buSzPct val="25000"/>
                <a:buFont typeface="Calibri"/>
                <a:buNone/>
              </a:pPr>
              <a:r>
                <a:rPr lang="en-US" sz="2000" b="1" i="0" u="none" strike="noStrike" cap="none">
                  <a:solidFill>
                    <a:srgbClr val="434343"/>
                  </a:solidFill>
                  <a:latin typeface="Calibri"/>
                  <a:ea typeface="Calibri"/>
                  <a:cs typeface="Calibri"/>
                  <a:sym typeface="Calibri"/>
                </a:rPr>
                <a:t>ACTION 1:</a:t>
              </a:r>
            </a:p>
            <a:p>
              <a:pPr marL="228600" marR="0" lvl="1" indent="-228600" algn="l" rtl="0">
                <a:lnSpc>
                  <a:spcPct val="90000"/>
                </a:lnSpc>
                <a:spcBef>
                  <a:spcPts val="700"/>
                </a:spcBef>
                <a:spcAft>
                  <a:spcPts val="0"/>
                </a:spcAft>
                <a:buClr>
                  <a:srgbClr val="434343"/>
                </a:buClr>
                <a:buSzPct val="100000"/>
                <a:buFont typeface="Calibri"/>
                <a:buChar char="•"/>
              </a:pPr>
              <a:r>
                <a:rPr lang="en-US" sz="2400" b="1" i="0" u="none" strike="noStrike" cap="none">
                  <a:solidFill>
                    <a:srgbClr val="434343"/>
                  </a:solidFill>
                  <a:latin typeface="Calibri"/>
                  <a:ea typeface="Calibri"/>
                  <a:cs typeface="Calibri"/>
                  <a:sym typeface="Calibri"/>
                </a:rPr>
                <a:t>10, 5, 5</a:t>
              </a:r>
            </a:p>
          </p:txBody>
        </p:sp>
        <p:sp>
          <p:nvSpPr>
            <p:cNvPr id="2278" name="Shape 2278"/>
            <p:cNvSpPr/>
            <p:nvPr/>
          </p:nvSpPr>
          <p:spPr>
            <a:xfrm>
              <a:off x="3648417" y="1063636"/>
              <a:ext cx="1562494" cy="1418181"/>
            </a:xfrm>
            <a:prstGeom prst="roundRect">
              <a:avLst>
                <a:gd name="adj" fmla="val 16667"/>
              </a:avLst>
            </a:prstGeom>
            <a:solidFill>
              <a:srgbClr val="F2F2F2"/>
            </a:solidFill>
            <a:ln w="9525" cap="flat" cmpd="sng">
              <a:solidFill>
                <a:srgbClr val="366092"/>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279" name="Shape 2279"/>
            <p:cNvSpPr txBox="1"/>
            <p:nvPr/>
          </p:nvSpPr>
          <p:spPr>
            <a:xfrm>
              <a:off x="3648417" y="1063636"/>
              <a:ext cx="1562494" cy="1418181"/>
            </a:xfrm>
            <a:prstGeom prst="rect">
              <a:avLst/>
            </a:prstGeom>
            <a:noFill/>
            <a:ln>
              <a:noFill/>
            </a:ln>
          </p:spPr>
          <p:txBody>
            <a:bodyPr lIns="76200" tIns="76200" rIns="76200" bIns="76200" anchor="t" anchorCtr="0">
              <a:noAutofit/>
            </a:bodyPr>
            <a:lstStyle/>
            <a:p>
              <a:pPr marL="0" marR="0" lvl="0" indent="0" algn="l" rtl="0">
                <a:lnSpc>
                  <a:spcPct val="90000"/>
                </a:lnSpc>
                <a:spcBef>
                  <a:spcPts val="0"/>
                </a:spcBef>
                <a:spcAft>
                  <a:spcPts val="0"/>
                </a:spcAft>
                <a:buClr>
                  <a:schemeClr val="lt1"/>
                </a:buClr>
                <a:buSzPct val="25000"/>
                <a:buFont typeface="Calibri"/>
                <a:buNone/>
              </a:pPr>
              <a:r>
                <a:rPr lang="en-US" sz="2000" b="1" i="0" u="none" strike="noStrike" cap="none" dirty="0">
                  <a:solidFill>
                    <a:srgbClr val="434343"/>
                  </a:solidFill>
                  <a:latin typeface="Calibri"/>
                  <a:ea typeface="Calibri"/>
                  <a:cs typeface="Calibri"/>
                  <a:sym typeface="Calibri"/>
                </a:rPr>
                <a:t>ACTION 2:</a:t>
              </a:r>
            </a:p>
            <a:p>
              <a:pPr marL="228600" marR="0" lvl="1" indent="-228600" algn="l" rtl="0">
                <a:lnSpc>
                  <a:spcPct val="90000"/>
                </a:lnSpc>
                <a:spcBef>
                  <a:spcPts val="700"/>
                </a:spcBef>
                <a:spcAft>
                  <a:spcPts val="0"/>
                </a:spcAft>
                <a:buClr>
                  <a:srgbClr val="434343"/>
                </a:buClr>
                <a:buSzPct val="100000"/>
                <a:buFont typeface="Calibri"/>
                <a:buChar char="•"/>
              </a:pPr>
              <a:r>
                <a:rPr lang="en-US" sz="2400" b="1" i="0" u="none" strike="noStrike" cap="none" dirty="0" smtClean="0">
                  <a:solidFill>
                    <a:srgbClr val="434343"/>
                  </a:solidFill>
                  <a:latin typeface="Calibri"/>
                  <a:ea typeface="Calibri"/>
                  <a:cs typeface="Calibri"/>
                  <a:sym typeface="Calibri"/>
                </a:rPr>
                <a:t>Control vs No Control</a:t>
              </a:r>
              <a:endParaRPr lang="en-US" sz="2400" b="1" i="0" u="none" strike="noStrike" cap="none" dirty="0">
                <a:solidFill>
                  <a:srgbClr val="434343"/>
                </a:solidFill>
                <a:latin typeface="Calibri"/>
                <a:ea typeface="Calibri"/>
                <a:cs typeface="Calibri"/>
                <a:sym typeface="Calibri"/>
              </a:endParaRPr>
            </a:p>
          </p:txBody>
        </p:sp>
        <p:sp>
          <p:nvSpPr>
            <p:cNvPr id="2280" name="Shape 2280"/>
            <p:cNvSpPr/>
            <p:nvPr/>
          </p:nvSpPr>
          <p:spPr>
            <a:xfrm>
              <a:off x="5471326" y="1063636"/>
              <a:ext cx="1562494" cy="1418181"/>
            </a:xfrm>
            <a:prstGeom prst="roundRect">
              <a:avLst>
                <a:gd name="adj" fmla="val 16667"/>
              </a:avLst>
            </a:prstGeom>
            <a:solidFill>
              <a:srgbClr val="F2F2F2"/>
            </a:solidFill>
            <a:ln w="9525" cap="flat" cmpd="sng">
              <a:solidFill>
                <a:srgbClr val="366092"/>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281" name="Shape 2281"/>
            <p:cNvSpPr txBox="1"/>
            <p:nvPr/>
          </p:nvSpPr>
          <p:spPr>
            <a:xfrm>
              <a:off x="5471326" y="1063636"/>
              <a:ext cx="1562494" cy="1418181"/>
            </a:xfrm>
            <a:prstGeom prst="rect">
              <a:avLst/>
            </a:prstGeom>
            <a:noFill/>
            <a:ln>
              <a:noFill/>
            </a:ln>
          </p:spPr>
          <p:txBody>
            <a:bodyPr lIns="76200" tIns="76200" rIns="76200" bIns="76200" anchor="t" anchorCtr="0">
              <a:noAutofit/>
            </a:bodyPr>
            <a:lstStyle/>
            <a:p>
              <a:pPr marL="0" marR="0" lvl="0" indent="0" algn="l" rtl="0">
                <a:lnSpc>
                  <a:spcPct val="90000"/>
                </a:lnSpc>
                <a:spcBef>
                  <a:spcPts val="0"/>
                </a:spcBef>
                <a:spcAft>
                  <a:spcPts val="0"/>
                </a:spcAft>
                <a:buClr>
                  <a:schemeClr val="lt1"/>
                </a:buClr>
                <a:buSzPct val="25000"/>
                <a:buFont typeface="Calibri"/>
                <a:buNone/>
              </a:pPr>
              <a:r>
                <a:rPr lang="en-US" sz="2000" b="1" i="0" u="none" strike="noStrike" cap="none">
                  <a:solidFill>
                    <a:srgbClr val="434343"/>
                  </a:solidFill>
                  <a:latin typeface="Calibri"/>
                  <a:ea typeface="Calibri"/>
                  <a:cs typeface="Calibri"/>
                  <a:sym typeface="Calibri"/>
                </a:rPr>
                <a:t>ACTION 3:</a:t>
              </a:r>
            </a:p>
            <a:p>
              <a:pPr marL="228600" marR="0" lvl="1" indent="-228600" algn="l" rtl="0">
                <a:lnSpc>
                  <a:spcPct val="90000"/>
                </a:lnSpc>
                <a:spcBef>
                  <a:spcPts val="700"/>
                </a:spcBef>
                <a:spcAft>
                  <a:spcPts val="0"/>
                </a:spcAft>
                <a:buClr>
                  <a:srgbClr val="434343"/>
                </a:buClr>
                <a:buSzPct val="100000"/>
                <a:buFont typeface="Calibri"/>
                <a:buChar char="•"/>
              </a:pPr>
              <a:r>
                <a:rPr lang="en-US" sz="2400" b="1" i="0" u="none" strike="noStrike" cap="none">
                  <a:solidFill>
                    <a:srgbClr val="434343"/>
                  </a:solidFill>
                  <a:latin typeface="Calibri"/>
                  <a:ea typeface="Calibri"/>
                  <a:cs typeface="Calibri"/>
                  <a:sym typeface="Calibri"/>
                </a:rPr>
                <a:t>5 Whys</a:t>
              </a:r>
            </a:p>
          </p:txBody>
        </p:sp>
        <p:sp>
          <p:nvSpPr>
            <p:cNvPr id="2282" name="Shape 2282"/>
            <p:cNvSpPr/>
            <p:nvPr/>
          </p:nvSpPr>
          <p:spPr>
            <a:xfrm>
              <a:off x="7294238" y="1063636"/>
              <a:ext cx="1562494" cy="1418181"/>
            </a:xfrm>
            <a:prstGeom prst="roundRect">
              <a:avLst>
                <a:gd name="adj" fmla="val 16667"/>
              </a:avLst>
            </a:prstGeom>
            <a:solidFill>
              <a:srgbClr val="F2F2F2"/>
            </a:solidFill>
            <a:ln w="9525" cap="flat" cmpd="sng">
              <a:solidFill>
                <a:srgbClr val="17365D"/>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283" name="Shape 2283"/>
            <p:cNvSpPr txBox="1"/>
            <p:nvPr/>
          </p:nvSpPr>
          <p:spPr>
            <a:xfrm>
              <a:off x="7294238" y="1063636"/>
              <a:ext cx="1562494" cy="1418181"/>
            </a:xfrm>
            <a:prstGeom prst="rect">
              <a:avLst/>
            </a:prstGeom>
            <a:noFill/>
            <a:ln>
              <a:noFill/>
            </a:ln>
          </p:spPr>
          <p:txBody>
            <a:bodyPr lIns="121900" tIns="121900" rIns="121900" bIns="12190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3200" b="1" i="0" u="none" strike="noStrike" cap="none">
                  <a:solidFill>
                    <a:srgbClr val="434343"/>
                  </a:solidFill>
                  <a:latin typeface="Calibri"/>
                  <a:ea typeface="Calibri"/>
                  <a:cs typeface="Calibri"/>
                  <a:sym typeface="Calibri"/>
                </a:rPr>
                <a:t>ROOT CAUSE</a:t>
              </a:r>
            </a:p>
          </p:txBody>
        </p:sp>
      </p:grpSp>
      <p:sp>
        <p:nvSpPr>
          <p:cNvPr id="2284" name="Shape 2284"/>
          <p:cNvSpPr txBox="1"/>
          <p:nvPr/>
        </p:nvSpPr>
        <p:spPr>
          <a:xfrm>
            <a:off x="544330" y="353268"/>
            <a:ext cx="7961526" cy="1300431"/>
          </a:xfrm>
          <a:prstGeom prst="rect">
            <a:avLst/>
          </a:prstGeom>
          <a:noFill/>
          <a:ln>
            <a:noFill/>
          </a:ln>
        </p:spPr>
        <p:txBody>
          <a:bodyPr lIns="90450" tIns="45200" rIns="90450" bIns="4520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4400" b="1" i="0" u="none" strike="noStrike" cap="none" dirty="0">
                <a:solidFill>
                  <a:srgbClr val="0F243E"/>
                </a:solidFill>
                <a:latin typeface="Calibri"/>
                <a:ea typeface="Calibri"/>
                <a:cs typeface="Calibri"/>
                <a:sym typeface="Calibri"/>
              </a:rPr>
              <a:t>ROOT CAUSE ANALYSIS PROCESS</a:t>
            </a:r>
          </a:p>
        </p:txBody>
      </p:sp>
      <p:pic>
        <p:nvPicPr>
          <p:cNvPr id="1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a:t>
            </a:r>
            <a:r>
              <a:rPr lang="en-US" b="0" dirty="0" smtClean="0"/>
              <a:t>Education </a:t>
            </a:r>
            <a:r>
              <a:rPr lang="en-US" b="0" dirty="0"/>
              <a:t>Service Center</a:t>
            </a:r>
          </a:p>
        </p:txBody>
      </p:sp>
    </p:spTree>
    <p:extLst>
      <p:ext uri="{BB962C8B-B14F-4D97-AF65-F5344CB8AC3E}">
        <p14:creationId xmlns:p14="http://schemas.microsoft.com/office/powerpoint/2010/main" val="110838881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2330"/>
        <p:cNvGrpSpPr/>
        <p:nvPr/>
      </p:nvGrpSpPr>
      <p:grpSpPr>
        <a:xfrm>
          <a:off x="0" y="0"/>
          <a:ext cx="0" cy="0"/>
          <a:chOff x="0" y="0"/>
          <a:chExt cx="0" cy="0"/>
        </a:xfrm>
      </p:grpSpPr>
      <p:grpSp>
        <p:nvGrpSpPr>
          <p:cNvPr id="2331" name="Shape 2331"/>
          <p:cNvGrpSpPr/>
          <p:nvPr/>
        </p:nvGrpSpPr>
        <p:grpSpPr>
          <a:xfrm>
            <a:off x="71605" y="1150189"/>
            <a:ext cx="8854137" cy="4727156"/>
            <a:chOff x="2595" y="0"/>
            <a:chExt cx="8854137" cy="3545456"/>
          </a:xfrm>
        </p:grpSpPr>
        <p:sp>
          <p:nvSpPr>
            <p:cNvPr id="2332" name="Shape 2332"/>
            <p:cNvSpPr/>
            <p:nvPr/>
          </p:nvSpPr>
          <p:spPr>
            <a:xfrm>
              <a:off x="664449" y="0"/>
              <a:ext cx="7530429" cy="3545456"/>
            </a:xfrm>
            <a:prstGeom prst="rightArrow">
              <a:avLst>
                <a:gd name="adj1" fmla="val 50000"/>
                <a:gd name="adj2" fmla="val 50000"/>
              </a:avLst>
            </a:prstGeom>
            <a:solidFill>
              <a:srgbClr val="C00000"/>
            </a:solidFill>
            <a:ln w="9525" cap="flat" cmpd="sng">
              <a:solidFill>
                <a:srgbClr val="7F7F7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33" name="Shape 2333"/>
            <p:cNvSpPr/>
            <p:nvPr/>
          </p:nvSpPr>
          <p:spPr>
            <a:xfrm>
              <a:off x="2595" y="1063636"/>
              <a:ext cx="1562494" cy="1418181"/>
            </a:xfrm>
            <a:prstGeom prst="roundRect">
              <a:avLst>
                <a:gd name="adj" fmla="val 16667"/>
              </a:avLst>
            </a:prstGeom>
            <a:solidFill>
              <a:schemeClr val="lt1"/>
            </a:solidFill>
            <a:ln w="9525" cap="flat" cmpd="sng">
              <a:solidFill>
                <a:schemeClr val="dk1"/>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334" name="Shape 2334"/>
            <p:cNvSpPr txBox="1"/>
            <p:nvPr/>
          </p:nvSpPr>
          <p:spPr>
            <a:xfrm>
              <a:off x="2595" y="1063636"/>
              <a:ext cx="1562494" cy="1418181"/>
            </a:xfrm>
            <a:prstGeom prst="rect">
              <a:avLst/>
            </a:prstGeom>
            <a:noFill/>
            <a:ln>
              <a:noFill/>
            </a:ln>
          </p:spPr>
          <p:txBody>
            <a:bodyPr lIns="76200" tIns="76200" rIns="76200" bIns="76200" anchor="ctr" anchorCtr="0">
              <a:noAutofit/>
            </a:bodyPr>
            <a:lstStyle/>
            <a:p>
              <a:pPr marL="0" marR="0" lvl="0" indent="0" algn="ctr" rtl="0">
                <a:lnSpc>
                  <a:spcPct val="90000"/>
                </a:lnSpc>
                <a:spcBef>
                  <a:spcPts val="0"/>
                </a:spcBef>
                <a:spcAft>
                  <a:spcPts val="0"/>
                </a:spcAft>
                <a:buClr>
                  <a:srgbClr val="C00000"/>
                </a:buClr>
                <a:buSzPct val="25000"/>
                <a:buFont typeface="Calibri"/>
                <a:buNone/>
              </a:pPr>
              <a:r>
                <a:rPr lang="en-US" sz="2000" b="1" i="0" u="none" strike="noStrike" cap="none">
                  <a:solidFill>
                    <a:srgbClr val="C00000"/>
                  </a:solidFill>
                  <a:latin typeface="Calibri"/>
                  <a:ea typeface="Calibri"/>
                  <a:cs typeface="Calibri"/>
                  <a:sym typeface="Calibri"/>
                </a:rPr>
                <a:t>PROBLEM STATEMENT</a:t>
              </a:r>
            </a:p>
          </p:txBody>
        </p:sp>
        <p:sp>
          <p:nvSpPr>
            <p:cNvPr id="2335" name="Shape 2335"/>
            <p:cNvSpPr/>
            <p:nvPr/>
          </p:nvSpPr>
          <p:spPr>
            <a:xfrm>
              <a:off x="1825506" y="1063636"/>
              <a:ext cx="1562494" cy="1418181"/>
            </a:xfrm>
            <a:prstGeom prst="roundRect">
              <a:avLst>
                <a:gd name="adj" fmla="val 16667"/>
              </a:avLst>
            </a:prstGeom>
            <a:solidFill>
              <a:srgbClr val="F2F2F2"/>
            </a:solidFill>
            <a:ln w="9525" cap="flat" cmpd="sng">
              <a:solidFill>
                <a:srgbClr val="366092"/>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336" name="Shape 2336"/>
            <p:cNvSpPr txBox="1"/>
            <p:nvPr/>
          </p:nvSpPr>
          <p:spPr>
            <a:xfrm>
              <a:off x="1825506" y="1063636"/>
              <a:ext cx="1562494" cy="1418181"/>
            </a:xfrm>
            <a:prstGeom prst="rect">
              <a:avLst/>
            </a:prstGeom>
            <a:noFill/>
            <a:ln>
              <a:noFill/>
            </a:ln>
          </p:spPr>
          <p:txBody>
            <a:bodyPr lIns="76200" tIns="76200" rIns="76200" bIns="76200" anchor="t" anchorCtr="0">
              <a:noAutofit/>
            </a:bodyPr>
            <a:lstStyle/>
            <a:p>
              <a:pPr marL="0" marR="0" lvl="0" indent="0" algn="l" rtl="0">
                <a:lnSpc>
                  <a:spcPct val="90000"/>
                </a:lnSpc>
                <a:spcBef>
                  <a:spcPts val="0"/>
                </a:spcBef>
                <a:spcAft>
                  <a:spcPts val="0"/>
                </a:spcAft>
                <a:buClr>
                  <a:schemeClr val="lt1"/>
                </a:buClr>
                <a:buSzPct val="25000"/>
                <a:buFont typeface="Calibri"/>
                <a:buNone/>
              </a:pPr>
              <a:r>
                <a:rPr lang="en-US" sz="2000" b="1" i="0" u="none" strike="noStrike" cap="none">
                  <a:solidFill>
                    <a:srgbClr val="434343"/>
                  </a:solidFill>
                  <a:latin typeface="Calibri"/>
                  <a:ea typeface="Calibri"/>
                  <a:cs typeface="Calibri"/>
                  <a:sym typeface="Calibri"/>
                </a:rPr>
                <a:t>ACTION 1:</a:t>
              </a:r>
            </a:p>
            <a:p>
              <a:pPr marL="228600" marR="0" lvl="1" indent="-228600" algn="l" rtl="0">
                <a:lnSpc>
                  <a:spcPct val="90000"/>
                </a:lnSpc>
                <a:spcBef>
                  <a:spcPts val="700"/>
                </a:spcBef>
                <a:spcAft>
                  <a:spcPts val="0"/>
                </a:spcAft>
                <a:buClr>
                  <a:srgbClr val="434343"/>
                </a:buClr>
                <a:buSzPct val="100000"/>
                <a:buFont typeface="Calibri"/>
                <a:buChar char="•"/>
              </a:pPr>
              <a:r>
                <a:rPr lang="en-US" sz="2400" b="1" i="0" u="none" strike="noStrike" cap="none">
                  <a:solidFill>
                    <a:srgbClr val="434343"/>
                  </a:solidFill>
                  <a:latin typeface="Calibri"/>
                  <a:ea typeface="Calibri"/>
                  <a:cs typeface="Calibri"/>
                  <a:sym typeface="Calibri"/>
                </a:rPr>
                <a:t>10, 5, 5</a:t>
              </a:r>
            </a:p>
          </p:txBody>
        </p:sp>
        <p:sp>
          <p:nvSpPr>
            <p:cNvPr id="2337" name="Shape 2337"/>
            <p:cNvSpPr/>
            <p:nvPr/>
          </p:nvSpPr>
          <p:spPr>
            <a:xfrm>
              <a:off x="3648417" y="1063636"/>
              <a:ext cx="1562494" cy="1418181"/>
            </a:xfrm>
            <a:prstGeom prst="roundRect">
              <a:avLst>
                <a:gd name="adj" fmla="val 16667"/>
              </a:avLst>
            </a:prstGeom>
            <a:solidFill>
              <a:srgbClr val="93B3D7"/>
            </a:solidFill>
            <a:ln w="9525" cap="flat" cmpd="sng">
              <a:solidFill>
                <a:srgbClr val="366092"/>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338" name="Shape 2338"/>
            <p:cNvSpPr txBox="1"/>
            <p:nvPr/>
          </p:nvSpPr>
          <p:spPr>
            <a:xfrm>
              <a:off x="3648417" y="1063636"/>
              <a:ext cx="1562494" cy="1418181"/>
            </a:xfrm>
            <a:prstGeom prst="rect">
              <a:avLst/>
            </a:prstGeom>
            <a:noFill/>
            <a:ln>
              <a:noFill/>
            </a:ln>
          </p:spPr>
          <p:txBody>
            <a:bodyPr lIns="76200" tIns="76200" rIns="76200" bIns="76200" anchor="t" anchorCtr="0">
              <a:noAutofit/>
            </a:bodyPr>
            <a:lstStyle/>
            <a:p>
              <a:pPr marL="0" marR="0" lvl="0" indent="0" algn="l" rtl="0">
                <a:lnSpc>
                  <a:spcPct val="90000"/>
                </a:lnSpc>
                <a:spcBef>
                  <a:spcPts val="0"/>
                </a:spcBef>
                <a:spcAft>
                  <a:spcPts val="0"/>
                </a:spcAft>
                <a:buClr>
                  <a:schemeClr val="lt1"/>
                </a:buClr>
                <a:buSzPct val="25000"/>
                <a:buFont typeface="Calibri"/>
                <a:buNone/>
              </a:pPr>
              <a:r>
                <a:rPr lang="en-US" sz="2000" b="1" i="0" u="none" strike="noStrike" cap="none" dirty="0">
                  <a:solidFill>
                    <a:srgbClr val="434343"/>
                  </a:solidFill>
                  <a:latin typeface="Calibri"/>
                  <a:ea typeface="Calibri"/>
                  <a:cs typeface="Calibri"/>
                  <a:sym typeface="Calibri"/>
                </a:rPr>
                <a:t>ACTION 2:</a:t>
              </a:r>
            </a:p>
            <a:p>
              <a:pPr marL="228600" marR="0" lvl="1" indent="-228600" algn="l" rtl="0">
                <a:lnSpc>
                  <a:spcPct val="90000"/>
                </a:lnSpc>
                <a:spcBef>
                  <a:spcPts val="700"/>
                </a:spcBef>
                <a:spcAft>
                  <a:spcPts val="0"/>
                </a:spcAft>
                <a:buClr>
                  <a:srgbClr val="434343"/>
                </a:buClr>
                <a:buSzPct val="100000"/>
                <a:buFont typeface="Calibri"/>
                <a:buChar char="•"/>
              </a:pPr>
              <a:r>
                <a:rPr lang="en-US" sz="2400" b="1" i="0" u="none" strike="noStrike" cap="none" dirty="0" smtClean="0">
                  <a:solidFill>
                    <a:srgbClr val="434343"/>
                  </a:solidFill>
                  <a:latin typeface="Calibri"/>
                  <a:ea typeface="Calibri"/>
                  <a:cs typeface="Calibri"/>
                  <a:sym typeface="Calibri"/>
                </a:rPr>
                <a:t>Control vs No Control</a:t>
              </a:r>
              <a:endParaRPr lang="en-US" sz="2400" b="1" i="0" u="none" strike="noStrike" cap="none" dirty="0">
                <a:solidFill>
                  <a:srgbClr val="434343"/>
                </a:solidFill>
                <a:latin typeface="Calibri"/>
                <a:ea typeface="Calibri"/>
                <a:cs typeface="Calibri"/>
                <a:sym typeface="Calibri"/>
              </a:endParaRPr>
            </a:p>
          </p:txBody>
        </p:sp>
        <p:sp>
          <p:nvSpPr>
            <p:cNvPr id="2339" name="Shape 2339"/>
            <p:cNvSpPr/>
            <p:nvPr/>
          </p:nvSpPr>
          <p:spPr>
            <a:xfrm>
              <a:off x="5471326" y="1063636"/>
              <a:ext cx="1562494" cy="1418181"/>
            </a:xfrm>
            <a:prstGeom prst="roundRect">
              <a:avLst>
                <a:gd name="adj" fmla="val 16667"/>
              </a:avLst>
            </a:prstGeom>
            <a:solidFill>
              <a:srgbClr val="F2F2F2"/>
            </a:solidFill>
            <a:ln w="9525" cap="flat" cmpd="sng">
              <a:solidFill>
                <a:srgbClr val="366092"/>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340" name="Shape 2340"/>
            <p:cNvSpPr txBox="1"/>
            <p:nvPr/>
          </p:nvSpPr>
          <p:spPr>
            <a:xfrm>
              <a:off x="5471326" y="1063636"/>
              <a:ext cx="1562494" cy="1418181"/>
            </a:xfrm>
            <a:prstGeom prst="rect">
              <a:avLst/>
            </a:prstGeom>
            <a:noFill/>
            <a:ln>
              <a:noFill/>
            </a:ln>
          </p:spPr>
          <p:txBody>
            <a:bodyPr lIns="76200" tIns="76200" rIns="76200" bIns="76200" anchor="t" anchorCtr="0">
              <a:noAutofit/>
            </a:bodyPr>
            <a:lstStyle/>
            <a:p>
              <a:pPr marL="0" marR="0" lvl="0" indent="0" algn="l" rtl="0">
                <a:lnSpc>
                  <a:spcPct val="90000"/>
                </a:lnSpc>
                <a:spcBef>
                  <a:spcPts val="0"/>
                </a:spcBef>
                <a:spcAft>
                  <a:spcPts val="0"/>
                </a:spcAft>
                <a:buClr>
                  <a:schemeClr val="lt1"/>
                </a:buClr>
                <a:buSzPct val="25000"/>
                <a:buFont typeface="Calibri"/>
                <a:buNone/>
              </a:pPr>
              <a:r>
                <a:rPr lang="en-US" sz="2000" b="1" i="0" u="none" strike="noStrike" cap="none">
                  <a:solidFill>
                    <a:srgbClr val="434343"/>
                  </a:solidFill>
                  <a:latin typeface="Calibri"/>
                  <a:ea typeface="Calibri"/>
                  <a:cs typeface="Calibri"/>
                  <a:sym typeface="Calibri"/>
                </a:rPr>
                <a:t>ACTION 3:</a:t>
              </a:r>
            </a:p>
            <a:p>
              <a:pPr marL="228600" marR="0" lvl="1" indent="-228600" algn="l" rtl="0">
                <a:lnSpc>
                  <a:spcPct val="90000"/>
                </a:lnSpc>
                <a:spcBef>
                  <a:spcPts val="700"/>
                </a:spcBef>
                <a:spcAft>
                  <a:spcPts val="0"/>
                </a:spcAft>
                <a:buClr>
                  <a:srgbClr val="434343"/>
                </a:buClr>
                <a:buSzPct val="100000"/>
                <a:buFont typeface="Calibri"/>
                <a:buChar char="•"/>
              </a:pPr>
              <a:r>
                <a:rPr lang="en-US" sz="2400" b="1" i="0" u="none" strike="noStrike" cap="none">
                  <a:solidFill>
                    <a:srgbClr val="434343"/>
                  </a:solidFill>
                  <a:latin typeface="Calibri"/>
                  <a:ea typeface="Calibri"/>
                  <a:cs typeface="Calibri"/>
                  <a:sym typeface="Calibri"/>
                </a:rPr>
                <a:t>5 Whys</a:t>
              </a:r>
            </a:p>
          </p:txBody>
        </p:sp>
        <p:sp>
          <p:nvSpPr>
            <p:cNvPr id="2341" name="Shape 2341"/>
            <p:cNvSpPr/>
            <p:nvPr/>
          </p:nvSpPr>
          <p:spPr>
            <a:xfrm>
              <a:off x="7294238" y="1063636"/>
              <a:ext cx="1562494" cy="1418181"/>
            </a:xfrm>
            <a:prstGeom prst="roundRect">
              <a:avLst>
                <a:gd name="adj" fmla="val 16667"/>
              </a:avLst>
            </a:prstGeom>
            <a:solidFill>
              <a:srgbClr val="F2F2F2"/>
            </a:solidFill>
            <a:ln w="9525" cap="flat" cmpd="sng">
              <a:solidFill>
                <a:srgbClr val="17365D"/>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342" name="Shape 2342"/>
            <p:cNvSpPr txBox="1"/>
            <p:nvPr/>
          </p:nvSpPr>
          <p:spPr>
            <a:xfrm>
              <a:off x="7294238" y="1063636"/>
              <a:ext cx="1562494" cy="1418181"/>
            </a:xfrm>
            <a:prstGeom prst="rect">
              <a:avLst/>
            </a:prstGeom>
            <a:noFill/>
            <a:ln>
              <a:noFill/>
            </a:ln>
          </p:spPr>
          <p:txBody>
            <a:bodyPr lIns="121900" tIns="121900" rIns="121900" bIns="12190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3200" b="1" i="0" u="none" strike="noStrike" cap="none">
                  <a:solidFill>
                    <a:srgbClr val="434343"/>
                  </a:solidFill>
                  <a:latin typeface="Calibri"/>
                  <a:ea typeface="Calibri"/>
                  <a:cs typeface="Calibri"/>
                  <a:sym typeface="Calibri"/>
                </a:rPr>
                <a:t>ROOT CAUSE</a:t>
              </a:r>
            </a:p>
          </p:txBody>
        </p:sp>
      </p:grpSp>
      <p:sp>
        <p:nvSpPr>
          <p:cNvPr id="2343" name="Shape 2343"/>
          <p:cNvSpPr txBox="1"/>
          <p:nvPr/>
        </p:nvSpPr>
        <p:spPr>
          <a:xfrm>
            <a:off x="521741" y="353268"/>
            <a:ext cx="8021018" cy="1300431"/>
          </a:xfrm>
          <a:prstGeom prst="rect">
            <a:avLst/>
          </a:prstGeom>
          <a:noFill/>
          <a:ln>
            <a:noFill/>
          </a:ln>
        </p:spPr>
        <p:txBody>
          <a:bodyPr lIns="90450" tIns="45200" rIns="90450" bIns="4520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4400" b="1" i="0" u="none" strike="noStrike" cap="none" dirty="0">
                <a:solidFill>
                  <a:srgbClr val="0F243E"/>
                </a:solidFill>
                <a:latin typeface="Calibri"/>
                <a:ea typeface="Calibri"/>
                <a:cs typeface="Calibri"/>
                <a:sym typeface="Calibri"/>
              </a:rPr>
              <a:t>ROOT CAUSE ANALYSIS PROCESS</a:t>
            </a:r>
          </a:p>
        </p:txBody>
      </p:sp>
      <p:pic>
        <p:nvPicPr>
          <p:cNvPr id="1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a:t>
            </a:r>
            <a:r>
              <a:rPr lang="en-US" b="0" dirty="0" smtClean="0"/>
              <a:t>Education </a:t>
            </a:r>
            <a:r>
              <a:rPr lang="en-US" b="0" dirty="0"/>
              <a:t>Service Center</a:t>
            </a:r>
          </a:p>
        </p:txBody>
      </p:sp>
    </p:spTree>
    <p:extLst>
      <p:ext uri="{BB962C8B-B14F-4D97-AF65-F5344CB8AC3E}">
        <p14:creationId xmlns:p14="http://schemas.microsoft.com/office/powerpoint/2010/main" val="26447064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2371"/>
        <p:cNvGrpSpPr/>
        <p:nvPr/>
      </p:nvGrpSpPr>
      <p:grpSpPr>
        <a:xfrm>
          <a:off x="0" y="0"/>
          <a:ext cx="0" cy="0"/>
          <a:chOff x="0" y="0"/>
          <a:chExt cx="0" cy="0"/>
        </a:xfrm>
      </p:grpSpPr>
      <p:grpSp>
        <p:nvGrpSpPr>
          <p:cNvPr id="2372" name="Shape 2372"/>
          <p:cNvGrpSpPr/>
          <p:nvPr/>
        </p:nvGrpSpPr>
        <p:grpSpPr>
          <a:xfrm>
            <a:off x="71605" y="1150189"/>
            <a:ext cx="8854137" cy="4727274"/>
            <a:chOff x="2595" y="0"/>
            <a:chExt cx="8854137" cy="3545456"/>
          </a:xfrm>
        </p:grpSpPr>
        <p:sp>
          <p:nvSpPr>
            <p:cNvPr id="2373" name="Shape 2373"/>
            <p:cNvSpPr/>
            <p:nvPr/>
          </p:nvSpPr>
          <p:spPr>
            <a:xfrm>
              <a:off x="664449" y="0"/>
              <a:ext cx="7530429" cy="3545456"/>
            </a:xfrm>
            <a:prstGeom prst="rightArrow">
              <a:avLst>
                <a:gd name="adj1" fmla="val 50000"/>
                <a:gd name="adj2" fmla="val 50000"/>
              </a:avLst>
            </a:prstGeom>
            <a:solidFill>
              <a:srgbClr val="C00000"/>
            </a:solidFill>
            <a:ln w="9525" cap="flat" cmpd="sng">
              <a:solidFill>
                <a:srgbClr val="7F7F7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74" name="Shape 2374"/>
            <p:cNvSpPr/>
            <p:nvPr/>
          </p:nvSpPr>
          <p:spPr>
            <a:xfrm>
              <a:off x="2595" y="1063636"/>
              <a:ext cx="1562494" cy="1418181"/>
            </a:xfrm>
            <a:prstGeom prst="roundRect">
              <a:avLst>
                <a:gd name="adj" fmla="val 16667"/>
              </a:avLst>
            </a:prstGeom>
            <a:solidFill>
              <a:schemeClr val="lt1"/>
            </a:solidFill>
            <a:ln w="9525" cap="flat" cmpd="sng">
              <a:solidFill>
                <a:schemeClr val="dk1"/>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375" name="Shape 2375"/>
            <p:cNvSpPr txBox="1"/>
            <p:nvPr/>
          </p:nvSpPr>
          <p:spPr>
            <a:xfrm>
              <a:off x="2595" y="1063636"/>
              <a:ext cx="1562494" cy="1418181"/>
            </a:xfrm>
            <a:prstGeom prst="rect">
              <a:avLst/>
            </a:prstGeom>
            <a:noFill/>
            <a:ln>
              <a:noFill/>
            </a:ln>
          </p:spPr>
          <p:txBody>
            <a:bodyPr lIns="76200" tIns="76200" rIns="76200" bIns="76200" anchor="ctr" anchorCtr="0">
              <a:noAutofit/>
            </a:bodyPr>
            <a:lstStyle/>
            <a:p>
              <a:pPr marL="0" marR="0" lvl="0" indent="0" algn="ctr" rtl="0">
                <a:lnSpc>
                  <a:spcPct val="90000"/>
                </a:lnSpc>
                <a:spcBef>
                  <a:spcPts val="0"/>
                </a:spcBef>
                <a:spcAft>
                  <a:spcPts val="0"/>
                </a:spcAft>
                <a:buClr>
                  <a:srgbClr val="C00000"/>
                </a:buClr>
                <a:buSzPct val="25000"/>
                <a:buFont typeface="Calibri"/>
                <a:buNone/>
              </a:pPr>
              <a:r>
                <a:rPr lang="en-US" sz="2000" b="1" i="0" u="none" strike="noStrike" cap="none">
                  <a:solidFill>
                    <a:srgbClr val="C00000"/>
                  </a:solidFill>
                  <a:latin typeface="Calibri"/>
                  <a:ea typeface="Calibri"/>
                  <a:cs typeface="Calibri"/>
                  <a:sym typeface="Calibri"/>
                </a:rPr>
                <a:t>PROBLEM STATEMENT</a:t>
              </a:r>
            </a:p>
          </p:txBody>
        </p:sp>
        <p:sp>
          <p:nvSpPr>
            <p:cNvPr id="2376" name="Shape 2376"/>
            <p:cNvSpPr/>
            <p:nvPr/>
          </p:nvSpPr>
          <p:spPr>
            <a:xfrm>
              <a:off x="1825506" y="1063636"/>
              <a:ext cx="1562494" cy="1418181"/>
            </a:xfrm>
            <a:prstGeom prst="roundRect">
              <a:avLst>
                <a:gd name="adj" fmla="val 16667"/>
              </a:avLst>
            </a:prstGeom>
            <a:solidFill>
              <a:srgbClr val="F2F2F2"/>
            </a:solidFill>
            <a:ln w="9525" cap="flat" cmpd="sng">
              <a:solidFill>
                <a:srgbClr val="366092"/>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377" name="Shape 2377"/>
            <p:cNvSpPr txBox="1"/>
            <p:nvPr/>
          </p:nvSpPr>
          <p:spPr>
            <a:xfrm>
              <a:off x="1825506" y="1063636"/>
              <a:ext cx="1562494" cy="1418181"/>
            </a:xfrm>
            <a:prstGeom prst="rect">
              <a:avLst/>
            </a:prstGeom>
            <a:noFill/>
            <a:ln>
              <a:noFill/>
            </a:ln>
          </p:spPr>
          <p:txBody>
            <a:bodyPr lIns="76200" tIns="76200" rIns="76200" bIns="76200" anchor="t" anchorCtr="0">
              <a:noAutofit/>
            </a:bodyPr>
            <a:lstStyle/>
            <a:p>
              <a:pPr marL="0" marR="0" lvl="0" indent="0" algn="l" rtl="0">
                <a:lnSpc>
                  <a:spcPct val="90000"/>
                </a:lnSpc>
                <a:spcBef>
                  <a:spcPts val="0"/>
                </a:spcBef>
                <a:spcAft>
                  <a:spcPts val="0"/>
                </a:spcAft>
                <a:buClr>
                  <a:schemeClr val="lt1"/>
                </a:buClr>
                <a:buSzPct val="25000"/>
                <a:buFont typeface="Calibri"/>
                <a:buNone/>
              </a:pPr>
              <a:r>
                <a:rPr lang="en-US" sz="2000" b="1" i="0" u="none" strike="noStrike" cap="none">
                  <a:solidFill>
                    <a:srgbClr val="434343"/>
                  </a:solidFill>
                  <a:latin typeface="Calibri"/>
                  <a:ea typeface="Calibri"/>
                  <a:cs typeface="Calibri"/>
                  <a:sym typeface="Calibri"/>
                </a:rPr>
                <a:t>ACTION 1:</a:t>
              </a:r>
            </a:p>
            <a:p>
              <a:pPr marL="228600" marR="0" lvl="1" indent="-228600" algn="l" rtl="0">
                <a:lnSpc>
                  <a:spcPct val="90000"/>
                </a:lnSpc>
                <a:spcBef>
                  <a:spcPts val="700"/>
                </a:spcBef>
                <a:spcAft>
                  <a:spcPts val="0"/>
                </a:spcAft>
                <a:buClr>
                  <a:srgbClr val="434343"/>
                </a:buClr>
                <a:buSzPct val="100000"/>
                <a:buFont typeface="Calibri"/>
                <a:buChar char="•"/>
              </a:pPr>
              <a:r>
                <a:rPr lang="en-US" sz="2400" b="1" i="0" u="none" strike="noStrike" cap="none">
                  <a:solidFill>
                    <a:srgbClr val="434343"/>
                  </a:solidFill>
                  <a:latin typeface="Calibri"/>
                  <a:ea typeface="Calibri"/>
                  <a:cs typeface="Calibri"/>
                  <a:sym typeface="Calibri"/>
                </a:rPr>
                <a:t>10, 5, 5</a:t>
              </a:r>
            </a:p>
          </p:txBody>
        </p:sp>
        <p:sp>
          <p:nvSpPr>
            <p:cNvPr id="2378" name="Shape 2378"/>
            <p:cNvSpPr/>
            <p:nvPr/>
          </p:nvSpPr>
          <p:spPr>
            <a:xfrm>
              <a:off x="3648417" y="1063636"/>
              <a:ext cx="1562494" cy="1418181"/>
            </a:xfrm>
            <a:prstGeom prst="roundRect">
              <a:avLst>
                <a:gd name="adj" fmla="val 16667"/>
              </a:avLst>
            </a:prstGeom>
            <a:solidFill>
              <a:srgbClr val="F2F2F2"/>
            </a:solidFill>
            <a:ln w="9525" cap="flat" cmpd="sng">
              <a:solidFill>
                <a:srgbClr val="366092"/>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379" name="Shape 2379"/>
            <p:cNvSpPr txBox="1"/>
            <p:nvPr/>
          </p:nvSpPr>
          <p:spPr>
            <a:xfrm>
              <a:off x="3648417" y="1063636"/>
              <a:ext cx="1562494" cy="1418181"/>
            </a:xfrm>
            <a:prstGeom prst="rect">
              <a:avLst/>
            </a:prstGeom>
            <a:noFill/>
            <a:ln>
              <a:noFill/>
            </a:ln>
          </p:spPr>
          <p:txBody>
            <a:bodyPr lIns="76200" tIns="76200" rIns="76200" bIns="76200" anchor="t" anchorCtr="0">
              <a:noAutofit/>
            </a:bodyPr>
            <a:lstStyle/>
            <a:p>
              <a:pPr marL="0" marR="0" lvl="0" indent="0" algn="l" rtl="0">
                <a:lnSpc>
                  <a:spcPct val="90000"/>
                </a:lnSpc>
                <a:spcBef>
                  <a:spcPts val="0"/>
                </a:spcBef>
                <a:spcAft>
                  <a:spcPts val="0"/>
                </a:spcAft>
                <a:buClr>
                  <a:schemeClr val="lt1"/>
                </a:buClr>
                <a:buSzPct val="25000"/>
                <a:buFont typeface="Calibri"/>
                <a:buNone/>
              </a:pPr>
              <a:r>
                <a:rPr lang="en-US" sz="2000" b="1" i="0" u="none" strike="noStrike" cap="none" dirty="0">
                  <a:solidFill>
                    <a:srgbClr val="434343"/>
                  </a:solidFill>
                  <a:latin typeface="Calibri"/>
                  <a:ea typeface="Calibri"/>
                  <a:cs typeface="Calibri"/>
                  <a:sym typeface="Calibri"/>
                </a:rPr>
                <a:t>ACTION 2:</a:t>
              </a:r>
            </a:p>
            <a:p>
              <a:pPr marL="228600" marR="0" lvl="1" indent="-228600" algn="l" rtl="0">
                <a:lnSpc>
                  <a:spcPct val="90000"/>
                </a:lnSpc>
                <a:spcBef>
                  <a:spcPts val="700"/>
                </a:spcBef>
                <a:spcAft>
                  <a:spcPts val="0"/>
                </a:spcAft>
                <a:buClr>
                  <a:srgbClr val="434343"/>
                </a:buClr>
                <a:buSzPct val="100000"/>
                <a:buFont typeface="Calibri"/>
                <a:buChar char="•"/>
              </a:pPr>
              <a:r>
                <a:rPr lang="en-US" sz="2400" b="1" i="0" u="none" strike="noStrike" cap="none" dirty="0" smtClean="0">
                  <a:solidFill>
                    <a:srgbClr val="434343"/>
                  </a:solidFill>
                  <a:latin typeface="Calibri"/>
                  <a:ea typeface="Calibri"/>
                  <a:cs typeface="Calibri"/>
                  <a:sym typeface="Calibri"/>
                </a:rPr>
                <a:t>Control vs </a:t>
              </a:r>
              <a:r>
                <a:rPr lang="en-US" sz="2400" b="1" i="0" u="none" strike="noStrike" cap="none" smtClean="0">
                  <a:solidFill>
                    <a:srgbClr val="434343"/>
                  </a:solidFill>
                  <a:latin typeface="Calibri"/>
                  <a:ea typeface="Calibri"/>
                  <a:cs typeface="Calibri"/>
                  <a:sym typeface="Calibri"/>
                </a:rPr>
                <a:t>No Control</a:t>
              </a:r>
              <a:endParaRPr lang="en-US" sz="2400" b="1" i="0" u="none" strike="noStrike" cap="none" dirty="0">
                <a:solidFill>
                  <a:srgbClr val="434343"/>
                </a:solidFill>
                <a:latin typeface="Calibri"/>
                <a:ea typeface="Calibri"/>
                <a:cs typeface="Calibri"/>
                <a:sym typeface="Calibri"/>
              </a:endParaRPr>
            </a:p>
          </p:txBody>
        </p:sp>
        <p:sp>
          <p:nvSpPr>
            <p:cNvPr id="2380" name="Shape 2380"/>
            <p:cNvSpPr/>
            <p:nvPr/>
          </p:nvSpPr>
          <p:spPr>
            <a:xfrm>
              <a:off x="5471326" y="1063636"/>
              <a:ext cx="1562494" cy="1418181"/>
            </a:xfrm>
            <a:prstGeom prst="roundRect">
              <a:avLst>
                <a:gd name="adj" fmla="val 16667"/>
              </a:avLst>
            </a:prstGeom>
            <a:solidFill>
              <a:srgbClr val="93B3D7"/>
            </a:solidFill>
            <a:ln w="9525" cap="flat" cmpd="sng">
              <a:solidFill>
                <a:srgbClr val="366092"/>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381" name="Shape 2381"/>
            <p:cNvSpPr txBox="1"/>
            <p:nvPr/>
          </p:nvSpPr>
          <p:spPr>
            <a:xfrm>
              <a:off x="5471326" y="1063636"/>
              <a:ext cx="1562494" cy="1418181"/>
            </a:xfrm>
            <a:prstGeom prst="rect">
              <a:avLst/>
            </a:prstGeom>
            <a:noFill/>
            <a:ln>
              <a:noFill/>
            </a:ln>
          </p:spPr>
          <p:txBody>
            <a:bodyPr lIns="76200" tIns="76200" rIns="76200" bIns="76200" anchor="t" anchorCtr="0">
              <a:noAutofit/>
            </a:bodyPr>
            <a:lstStyle/>
            <a:p>
              <a:pPr marL="0" marR="0" lvl="0" indent="0" algn="l" rtl="0">
                <a:lnSpc>
                  <a:spcPct val="90000"/>
                </a:lnSpc>
                <a:spcBef>
                  <a:spcPts val="0"/>
                </a:spcBef>
                <a:spcAft>
                  <a:spcPts val="0"/>
                </a:spcAft>
                <a:buClr>
                  <a:schemeClr val="lt1"/>
                </a:buClr>
                <a:buSzPct val="25000"/>
                <a:buFont typeface="Calibri"/>
                <a:buNone/>
              </a:pPr>
              <a:r>
                <a:rPr lang="en-US" sz="2000" b="1" i="0" u="none" strike="noStrike" cap="none">
                  <a:solidFill>
                    <a:srgbClr val="434343"/>
                  </a:solidFill>
                  <a:latin typeface="Calibri"/>
                  <a:ea typeface="Calibri"/>
                  <a:cs typeface="Calibri"/>
                  <a:sym typeface="Calibri"/>
                </a:rPr>
                <a:t>ACTION 3:</a:t>
              </a:r>
            </a:p>
            <a:p>
              <a:pPr marL="228600" marR="0" lvl="1" indent="-228600" algn="l" rtl="0">
                <a:lnSpc>
                  <a:spcPct val="90000"/>
                </a:lnSpc>
                <a:spcBef>
                  <a:spcPts val="700"/>
                </a:spcBef>
                <a:spcAft>
                  <a:spcPts val="0"/>
                </a:spcAft>
                <a:buClr>
                  <a:srgbClr val="434343"/>
                </a:buClr>
                <a:buSzPct val="100000"/>
                <a:buFont typeface="Calibri"/>
                <a:buChar char="•"/>
              </a:pPr>
              <a:r>
                <a:rPr lang="en-US" sz="2400" b="1" i="0" u="none" strike="noStrike" cap="none">
                  <a:solidFill>
                    <a:srgbClr val="434343"/>
                  </a:solidFill>
                  <a:latin typeface="Calibri"/>
                  <a:ea typeface="Calibri"/>
                  <a:cs typeface="Calibri"/>
                  <a:sym typeface="Calibri"/>
                </a:rPr>
                <a:t>5 Whys</a:t>
              </a:r>
            </a:p>
          </p:txBody>
        </p:sp>
        <p:sp>
          <p:nvSpPr>
            <p:cNvPr id="2382" name="Shape 2382"/>
            <p:cNvSpPr/>
            <p:nvPr/>
          </p:nvSpPr>
          <p:spPr>
            <a:xfrm>
              <a:off x="7294238" y="1063636"/>
              <a:ext cx="1562494" cy="1418181"/>
            </a:xfrm>
            <a:prstGeom prst="roundRect">
              <a:avLst>
                <a:gd name="adj" fmla="val 16667"/>
              </a:avLst>
            </a:prstGeom>
            <a:solidFill>
              <a:srgbClr val="F2F2F2"/>
            </a:solidFill>
            <a:ln w="9525" cap="flat" cmpd="sng">
              <a:solidFill>
                <a:srgbClr val="17365D"/>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383" name="Shape 2383"/>
            <p:cNvSpPr txBox="1"/>
            <p:nvPr/>
          </p:nvSpPr>
          <p:spPr>
            <a:xfrm>
              <a:off x="7294238" y="1063636"/>
              <a:ext cx="1562494" cy="1418181"/>
            </a:xfrm>
            <a:prstGeom prst="rect">
              <a:avLst/>
            </a:prstGeom>
            <a:noFill/>
            <a:ln>
              <a:noFill/>
            </a:ln>
          </p:spPr>
          <p:txBody>
            <a:bodyPr lIns="121900" tIns="121900" rIns="121900" bIns="12190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3200" b="1" i="0" u="none" strike="noStrike" cap="none">
                  <a:solidFill>
                    <a:srgbClr val="434343"/>
                  </a:solidFill>
                  <a:latin typeface="Calibri"/>
                  <a:ea typeface="Calibri"/>
                  <a:cs typeface="Calibri"/>
                  <a:sym typeface="Calibri"/>
                </a:rPr>
                <a:t>ROOT CAUSE</a:t>
              </a:r>
            </a:p>
          </p:txBody>
        </p:sp>
      </p:grpSp>
      <p:sp>
        <p:nvSpPr>
          <p:cNvPr id="2384" name="Shape 2384"/>
          <p:cNvSpPr txBox="1"/>
          <p:nvPr/>
        </p:nvSpPr>
        <p:spPr>
          <a:xfrm>
            <a:off x="551981" y="353268"/>
            <a:ext cx="8021018" cy="1300431"/>
          </a:xfrm>
          <a:prstGeom prst="rect">
            <a:avLst/>
          </a:prstGeom>
          <a:noFill/>
          <a:ln>
            <a:noFill/>
          </a:ln>
        </p:spPr>
        <p:txBody>
          <a:bodyPr lIns="90450" tIns="45200" rIns="90450" bIns="4520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4400" b="1" i="0" u="none" strike="noStrike" cap="none" dirty="0">
                <a:solidFill>
                  <a:srgbClr val="0F243E"/>
                </a:solidFill>
                <a:latin typeface="Calibri"/>
                <a:ea typeface="Calibri"/>
                <a:cs typeface="Calibri"/>
                <a:sym typeface="Calibri"/>
              </a:rPr>
              <a:t>ROOT CAUSE ANALYSIS PROCESS</a:t>
            </a:r>
          </a:p>
        </p:txBody>
      </p:sp>
      <p:pic>
        <p:nvPicPr>
          <p:cNvPr id="1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a:t>
            </a:r>
            <a:r>
              <a:rPr lang="en-US" b="0" dirty="0" smtClean="0"/>
              <a:t>Education </a:t>
            </a:r>
            <a:r>
              <a:rPr lang="en-US" b="0" dirty="0"/>
              <a:t>Service Center</a:t>
            </a:r>
          </a:p>
        </p:txBody>
      </p:sp>
    </p:spTree>
    <p:extLst>
      <p:ext uri="{BB962C8B-B14F-4D97-AF65-F5344CB8AC3E}">
        <p14:creationId xmlns:p14="http://schemas.microsoft.com/office/powerpoint/2010/main" val="30355651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Newsprint.thmx</Template>
  <TotalTime>6555</TotalTime>
  <Words>9446</Words>
  <Application>Microsoft Macintosh PowerPoint</Application>
  <PresentationFormat>On-screen Show (4:3)</PresentationFormat>
  <Paragraphs>1513</Paragraphs>
  <Slides>103</Slides>
  <Notes>73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103</vt:i4>
      </vt:variant>
    </vt:vector>
  </HeadingPairs>
  <TitlesOfParts>
    <vt:vector size="114" baseType="lpstr">
      <vt:lpstr>Calibri</vt:lpstr>
      <vt:lpstr>Cambria Math</vt:lpstr>
      <vt:lpstr>Century Gothic</vt:lpstr>
      <vt:lpstr>Gill Sans MT</vt:lpstr>
      <vt:lpstr>Impact</vt:lpstr>
      <vt:lpstr>Questrial</vt:lpstr>
      <vt:lpstr>Symbol MT</vt:lpstr>
      <vt:lpstr>Times New Roman</vt:lpstr>
      <vt:lpstr>Wingdings</vt:lpstr>
      <vt:lpstr>Arial</vt:lpstr>
      <vt:lpstr>NewsPrint</vt:lpstr>
      <vt:lpstr>ELL Leadership Academy</vt:lpstr>
      <vt:lpstr>Professional Learning Essential Agreements</vt:lpstr>
      <vt:lpstr>Edmodo Code: ktms9k</vt:lpstr>
      <vt:lpstr>Designated Supports Review</vt:lpstr>
      <vt:lpstr>ELL Accountability</vt:lpstr>
      <vt:lpstr>Session Objectives</vt:lpstr>
      <vt:lpstr>Texas Accountability Intervention System (TAIS)</vt:lpstr>
      <vt:lpstr>STATE ACCOUNTABILITY</vt:lpstr>
      <vt:lpstr>Index Framework</vt:lpstr>
      <vt:lpstr>Indexes and safeguards reports</vt:lpstr>
      <vt:lpstr>Region One ESC</vt:lpstr>
      <vt:lpstr>Index 1</vt:lpstr>
      <vt:lpstr>Index 1</vt:lpstr>
      <vt:lpstr>Index 2</vt:lpstr>
      <vt:lpstr>Index 2</vt:lpstr>
      <vt:lpstr>Safeguards</vt:lpstr>
      <vt:lpstr>2018 A-F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State Accountability Videos</vt:lpstr>
      <vt:lpstr>PowerPoint Presentation</vt:lpstr>
      <vt:lpstr>HB 22: NEW Accountability System</vt:lpstr>
      <vt:lpstr>2017 PBMAS</vt:lpstr>
      <vt:lpstr>PBMAS Reports</vt:lpstr>
      <vt:lpstr>PowerPoint Presentation</vt:lpstr>
      <vt:lpstr>PowerPoint Presentation</vt:lpstr>
      <vt:lpstr>PowerPoint Presentation</vt:lpstr>
      <vt:lpstr>PowerPoint Presentation</vt:lpstr>
      <vt:lpstr>2017 Staging Framework</vt:lpstr>
      <vt:lpstr>2017 Staging Framework</vt:lpstr>
      <vt:lpstr>PowerPoint Presentation</vt:lpstr>
      <vt:lpstr>PowerPoint Presentation</vt:lpstr>
      <vt:lpstr>PowerPoint Presentation</vt:lpstr>
      <vt:lpstr>Steps for Data Analysis</vt:lpstr>
      <vt:lpstr>PowerPoint Presentation</vt:lpstr>
      <vt:lpstr>PowerPoint Presentation</vt:lpstr>
      <vt:lpstr>PowerPoint Presentation</vt:lpstr>
      <vt:lpstr>PowerPoint Presentation</vt:lpstr>
      <vt:lpstr>PowerPoint Presentation</vt:lpstr>
      <vt:lpstr>Steps for Needs Assessment</vt:lpstr>
      <vt:lpstr>PowerPoint Presentation</vt:lpstr>
      <vt:lpstr>PowerPoint Presentation</vt:lpstr>
      <vt:lpstr>PowerPoint Presentation</vt:lpstr>
      <vt:lpstr>PowerPoint Presentation</vt:lpstr>
      <vt:lpstr>Small Group Discussion</vt:lpstr>
      <vt:lpstr>Session Objectives</vt:lpstr>
      <vt:lpstr>Exit Tickets</vt:lpstr>
      <vt:lpstr>Mil Gracias See you February 16th!</vt:lpstr>
    </vt:vector>
  </TitlesOfParts>
  <Company>Region One ESC</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ELL Leadership Academy</dc:title>
  <dc:creator>Karina Chapa</dc:creator>
  <cp:lastModifiedBy>Microsoft Office User</cp:lastModifiedBy>
  <cp:revision>127</cp:revision>
  <dcterms:created xsi:type="dcterms:W3CDTF">2016-11-01T01:49:00Z</dcterms:created>
  <dcterms:modified xsi:type="dcterms:W3CDTF">2018-01-08T18:54:46Z</dcterms:modified>
</cp:coreProperties>
</file>